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72" r:id="rId1"/>
  </p:sldMasterIdLst>
  <p:notesMasterIdLst>
    <p:notesMasterId r:id="rId42"/>
  </p:notesMasterIdLst>
  <p:sldIdLst>
    <p:sldId id="333" r:id="rId2"/>
    <p:sldId id="262" r:id="rId3"/>
    <p:sldId id="263" r:id="rId4"/>
    <p:sldId id="328" r:id="rId5"/>
    <p:sldId id="279" r:id="rId6"/>
    <p:sldId id="300" r:id="rId7"/>
    <p:sldId id="353" r:id="rId8"/>
    <p:sldId id="324" r:id="rId9"/>
    <p:sldId id="355" r:id="rId10"/>
    <p:sldId id="363" r:id="rId11"/>
    <p:sldId id="384" r:id="rId12"/>
    <p:sldId id="382" r:id="rId13"/>
    <p:sldId id="345" r:id="rId14"/>
    <p:sldId id="304" r:id="rId15"/>
    <p:sldId id="389" r:id="rId16"/>
    <p:sldId id="351" r:id="rId17"/>
    <p:sldId id="356" r:id="rId18"/>
    <p:sldId id="359" r:id="rId19"/>
    <p:sldId id="271" r:id="rId20"/>
    <p:sldId id="281" r:id="rId21"/>
    <p:sldId id="277" r:id="rId22"/>
    <p:sldId id="385" r:id="rId23"/>
    <p:sldId id="370" r:id="rId24"/>
    <p:sldId id="366" r:id="rId25"/>
    <p:sldId id="367" r:id="rId26"/>
    <p:sldId id="368" r:id="rId27"/>
    <p:sldId id="376" r:id="rId28"/>
    <p:sldId id="375" r:id="rId29"/>
    <p:sldId id="377" r:id="rId30"/>
    <p:sldId id="378" r:id="rId31"/>
    <p:sldId id="379" r:id="rId32"/>
    <p:sldId id="380" r:id="rId33"/>
    <p:sldId id="381" r:id="rId34"/>
    <p:sldId id="386" r:id="rId35"/>
    <p:sldId id="387" r:id="rId36"/>
    <p:sldId id="294" r:id="rId37"/>
    <p:sldId id="388" r:id="rId38"/>
    <p:sldId id="305" r:id="rId39"/>
    <p:sldId id="306" r:id="rId40"/>
    <p:sldId id="308" r:id="rId41"/>
  </p:sldIdLst>
  <p:sldSz cx="9906000" cy="6858000" type="A4"/>
  <p:notesSz cx="6858000" cy="9144000"/>
  <p:embeddedFontLst>
    <p:embeddedFont>
      <p:font typeface="나눔고딕" panose="020B0600000101010101" charset="-127"/>
      <p:regular r:id="rId43"/>
      <p:bold r:id="rId44"/>
    </p:embeddedFont>
    <p:embeddedFont>
      <p:font typeface="Calibri" panose="020F0502020204030204" pitchFamily="34" charset="0"/>
      <p:regular r:id="rId45"/>
      <p:bold r:id="rId46"/>
      <p:italic r:id="rId47"/>
      <p:boldItalic r:id="rId48"/>
    </p:embeddedFont>
    <p:embeddedFont>
      <p:font typeface="Calibri Light" panose="020F0302020204030204" pitchFamily="34" charset="0"/>
      <p:regular r:id="rId49"/>
      <p:italic r:id="rId50"/>
    </p:embeddedFont>
    <p:embeddedFont>
      <p:font typeface="Cambria Math" panose="02040503050406030204" pitchFamily="18" charset="0"/>
      <p:regular r:id="rId51"/>
    </p:embeddedFont>
    <p:embeddedFont>
      <p:font typeface="나눔스퀘어OTF_ac" panose="020B0600000101010101" pitchFamily="34" charset="-127"/>
      <p:regular r:id="rId52"/>
    </p:embeddedFont>
    <p:embeddedFont>
      <p:font typeface="나눔스퀘어OTF_ac Bold" panose="020B0600000101010101" pitchFamily="34" charset="-127"/>
      <p:bold r:id="rId53"/>
    </p:embeddedFont>
    <p:embeddedFont>
      <p:font typeface="나눔스퀘어OTF_ac ExtraBold" panose="020B0600000101010101" pitchFamily="34" charset="-127"/>
      <p:bold r:id="rId54"/>
    </p:embeddedFont>
    <p:embeddedFont>
      <p:font typeface="맑은 고딕" panose="020B0503020000020004" pitchFamily="50" charset="-127"/>
      <p:regular r:id="rId55"/>
      <p:bold r:id="rId56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4" pos="3120" userDrawn="1">
          <p15:clr>
            <a:srgbClr val="A4A3A4"/>
          </p15:clr>
        </p15:guide>
        <p15:guide id="5" orient="horz" pos="2568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eo Hyemin" initials="SH" lastIdx="3" clrIdx="0">
    <p:extLst>
      <p:ext uri="{19B8F6BF-5375-455C-9EA6-DF929625EA0E}">
        <p15:presenceInfo xmlns:p15="http://schemas.microsoft.com/office/powerpoint/2012/main" userId="db1bac2d9483aba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B212B"/>
    <a:srgbClr val="EAEAEA"/>
    <a:srgbClr val="EEEEEE"/>
    <a:srgbClr val="14314C"/>
    <a:srgbClr val="002060"/>
    <a:srgbClr val="1F4F7B"/>
    <a:srgbClr val="4472C5"/>
    <a:srgbClr val="4C5E78"/>
    <a:srgbClr val="E3E3E3"/>
    <a:srgbClr val="D2D2D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90" autoAdjust="0"/>
    <p:restoredTop sz="96370" autoAdjust="0"/>
  </p:normalViewPr>
  <p:slideViewPr>
    <p:cSldViewPr snapToGrid="0">
      <p:cViewPr varScale="1">
        <p:scale>
          <a:sx n="111" d="100"/>
          <a:sy n="111" d="100"/>
        </p:scale>
        <p:origin x="1314" y="108"/>
      </p:cViewPr>
      <p:guideLst>
        <p:guide pos="3120"/>
        <p:guide orient="horz" pos="2568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font" Target="fonts/font5.fntdata"/><Relationship Id="rId50" Type="http://schemas.openxmlformats.org/officeDocument/2006/relationships/font" Target="fonts/font8.fntdata"/><Relationship Id="rId55" Type="http://schemas.openxmlformats.org/officeDocument/2006/relationships/font" Target="fonts/font13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3.fntdata"/><Relationship Id="rId53" Type="http://schemas.openxmlformats.org/officeDocument/2006/relationships/font" Target="fonts/font11.fntdata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7.fntdata"/><Relationship Id="rId57" Type="http://schemas.openxmlformats.org/officeDocument/2006/relationships/commentAuthors" Target="commentAuthors.xml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2.fntdata"/><Relationship Id="rId52" Type="http://schemas.openxmlformats.org/officeDocument/2006/relationships/font" Target="fonts/font10.fntdata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1.fntdata"/><Relationship Id="rId48" Type="http://schemas.openxmlformats.org/officeDocument/2006/relationships/font" Target="fonts/font6.fntdata"/><Relationship Id="rId56" Type="http://schemas.openxmlformats.org/officeDocument/2006/relationships/font" Target="fonts/font14.fntdata"/><Relationship Id="rId8" Type="http://schemas.openxmlformats.org/officeDocument/2006/relationships/slide" Target="slides/slide7.xml"/><Relationship Id="rId51" Type="http://schemas.openxmlformats.org/officeDocument/2006/relationships/font" Target="fonts/font9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4.fntdata"/><Relationship Id="rId59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aster\Desktop\&#51652;&#51452;%20&#48709;&#45936;&#51060;&#53552;\MFG_PROCESS_NULL_COL_OUT.csv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aster\Desktop\&#51652;&#51452;%20&#48709;&#45936;&#51060;&#53552;\MFG_PROCESS_NULL_COL_OUT.csv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aster\Desktop\&#51652;&#51452;%20&#48709;&#45936;&#51060;&#53552;\MFG_PROCESS_NULL_COL_OUT.csv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7.194641335267471E-2"/>
          <c:y val="0.1367610960327085"/>
          <c:w val="0.83012882398513776"/>
          <c:h val="0.7422822617419060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신흥시장 비중 추이 (%)</c:v>
                </c:pt>
              </c:strCache>
            </c:strRef>
          </c:tx>
          <c:spPr>
            <a:solidFill>
              <a:srgbClr val="002060"/>
            </a:solidFill>
            <a:ln>
              <a:noFill/>
            </a:ln>
            <a:effectLst/>
          </c:spPr>
          <c:invertIfNegative val="0"/>
          <c:dLbls>
            <c:dLbl>
              <c:idx val="2"/>
              <c:tx>
                <c:rich>
                  <a:bodyPr/>
                  <a:lstStyle/>
                  <a:p>
                    <a:fld id="{45DA6432-916E-45C5-B99E-204E84550732}" type="VALUE">
                      <a:rPr lang="en-US" altLang="ko-KR" sz="1000">
                        <a:latin typeface="나눔스퀘어OTF_ac ExtraBold" panose="020B0600000101010101" pitchFamily="34" charset="-127"/>
                        <a:ea typeface="나눔스퀘어OTF_ac ExtraBold" panose="020B0600000101010101" pitchFamily="34" charset="-127"/>
                      </a:rPr>
                      <a:pPr/>
                      <a:t>[값]</a:t>
                    </a:fld>
                    <a:endParaRPr lang="ko-KR" alt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3BC2-463A-B5E9-CB9A4167B21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/>
                    </a:solidFill>
                    <a:latin typeface="나눔스퀘어OTF_ac" panose="020B0600000101010101" pitchFamily="34" charset="-127"/>
                    <a:ea typeface="나눔스퀘어OTF_ac" panose="020B0600000101010101" pitchFamily="34" charset="-127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Sheet1!$A$2:$A$4</c:f>
              <c:numCache>
                <c:formatCode>General</c:formatCode>
                <c:ptCount val="3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</c:numCache>
            </c:numRef>
          </c:cat>
          <c:val>
            <c:numRef>
              <c:f>Sheet1!$B$2:$B$4</c:f>
              <c:numCache>
                <c:formatCode>General</c:formatCode>
                <c:ptCount val="3"/>
                <c:pt idx="0">
                  <c:v>36.6</c:v>
                </c:pt>
                <c:pt idx="1">
                  <c:v>42</c:v>
                </c:pt>
                <c:pt idx="2">
                  <c:v>48.3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BC2-463A-B5E9-CB9A4167B215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16"/>
        <c:overlap val="9"/>
        <c:axId val="565082640"/>
        <c:axId val="418821472"/>
      </c:barChart>
      <c:catAx>
        <c:axId val="5650826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  <a:cs typeface="+mn-cs"/>
              </a:defRPr>
            </a:pPr>
            <a:endParaRPr lang="ko-KR"/>
          </a:p>
        </c:txPr>
        <c:crossAx val="418821472"/>
        <c:crosses val="autoZero"/>
        <c:auto val="1"/>
        <c:lblAlgn val="ctr"/>
        <c:lblOffset val="100"/>
        <c:noMultiLvlLbl val="0"/>
      </c:catAx>
      <c:valAx>
        <c:axId val="418821472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565082640"/>
        <c:crosses val="autoZero"/>
        <c:crossBetween val="between"/>
        <c:majorUnit val="15"/>
      </c:valAx>
      <c:spPr>
        <a:noFill/>
        <a:ln w="19050">
          <a:solidFill>
            <a:schemeClr val="bg1">
              <a:lumMod val="50000"/>
            </a:schemeClr>
          </a:solidFill>
        </a:ln>
        <a:effectLst/>
      </c:spPr>
    </c:plotArea>
    <c:legend>
      <c:legendPos val="t"/>
      <c:layout>
        <c:manualLayout>
          <c:xMode val="edge"/>
          <c:yMode val="edge"/>
          <c:x val="0.14481068087855772"/>
          <c:y val="2.3329184902159787E-2"/>
          <c:w val="0.69997209900306179"/>
          <c:h val="0.1051765073271091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baseline="0">
              <a:solidFill>
                <a:schemeClr val="tx1"/>
              </a:solidFill>
              <a:latin typeface="나눔스퀘어OTF_ac Bold" panose="020B0600000101010101" pitchFamily="34" charset="-127"/>
              <a:ea typeface="나눔스퀘어OTF_ac Bold" panose="020B0600000101010101" pitchFamily="34" charset="-127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나눔스퀘어OTF_ac" panose="020B0600000101010101" pitchFamily="34" charset="-127"/>
          <a:ea typeface="나눔스퀘어OTF_ac" panose="020B0600000101010101" pitchFamily="34" charset="-127"/>
        </a:defRPr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26476339371399"/>
          <c:y val="8.3902926296234151E-2"/>
          <c:w val="0.83198324752605157"/>
          <c:h val="0.7522762797838872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월별 불량률</c:v>
                </c:pt>
              </c:strCache>
            </c:strRef>
          </c:tx>
          <c:spPr>
            <a:solidFill>
              <a:srgbClr val="002060"/>
            </a:solidFill>
            <a:ln>
              <a:noFill/>
            </a:ln>
            <a:effectLst/>
          </c:spPr>
          <c:invertIfNegative val="0"/>
          <c:dLbls>
            <c:dLbl>
              <c:idx val="4"/>
              <c:layout>
                <c:manualLayout>
                  <c:x val="-1.5122864811644738E-16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96DB-4B5D-B013-D7506ED5F75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2"/>
                    </a:solidFill>
                    <a:latin typeface="나눔스퀘어OTF_ac" panose="020B0600000101010101" pitchFamily="34" charset="-127"/>
                    <a:ea typeface="나눔스퀘어OTF_ac" panose="020B0600000101010101" pitchFamily="34" charset="-127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4월</c:v>
                </c:pt>
                <c:pt idx="1">
                  <c:v>5월</c:v>
                </c:pt>
                <c:pt idx="2">
                  <c:v>6월</c:v>
                </c:pt>
                <c:pt idx="3">
                  <c:v>7월</c:v>
                </c:pt>
                <c:pt idx="4">
                  <c:v>8월</c:v>
                </c:pt>
              </c:strCache>
            </c:strRef>
          </c:cat>
          <c:val>
            <c:numRef>
              <c:f>Sheet1!$B$2:$B$6</c:f>
              <c:numCache>
                <c:formatCode>0%</c:formatCode>
                <c:ptCount val="5"/>
                <c:pt idx="0">
                  <c:v>0.06</c:v>
                </c:pt>
                <c:pt idx="1">
                  <c:v>0.08</c:v>
                </c:pt>
                <c:pt idx="2">
                  <c:v>0.13</c:v>
                </c:pt>
                <c:pt idx="3">
                  <c:v>0.13</c:v>
                </c:pt>
                <c:pt idx="4">
                  <c:v>0.15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095-497C-ABE7-52C0183AD25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627795544"/>
        <c:axId val="627797184"/>
      </c:barChart>
      <c:catAx>
        <c:axId val="6277955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  <a:cs typeface="+mn-cs"/>
              </a:defRPr>
            </a:pPr>
            <a:endParaRPr lang="ko-KR"/>
          </a:p>
        </c:txPr>
        <c:crossAx val="627797184"/>
        <c:crosses val="autoZero"/>
        <c:auto val="0"/>
        <c:lblAlgn val="ctr"/>
        <c:lblOffset val="100"/>
        <c:noMultiLvlLbl val="0"/>
      </c:catAx>
      <c:valAx>
        <c:axId val="627797184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627795544"/>
        <c:crosses val="autoZero"/>
        <c:crossBetween val="between"/>
        <c:majorUnit val="5.000000000000001E-2"/>
      </c:valAx>
      <c:spPr>
        <a:noFill/>
        <a:ln w="19050">
          <a:solidFill>
            <a:schemeClr val="bg1">
              <a:lumMod val="50000"/>
            </a:schemeClr>
          </a:solidFill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900">
          <a:latin typeface="나눔스퀘어OTF_ac" panose="020B0600000101010101" pitchFamily="34" charset="-127"/>
          <a:ea typeface="나눔스퀘어OTF_ac" panose="020B0600000101010101" pitchFamily="34" charset="-127"/>
        </a:defRPr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5.7554240578423559E-2"/>
          <c:y val="0"/>
          <c:w val="0.92122147589990966"/>
          <c:h val="0.87722823309644216"/>
        </c:manualLayout>
      </c:layout>
      <c:bar3DChart>
        <c:barDir val="col"/>
        <c:grouping val="standard"/>
        <c:varyColors val="0"/>
        <c:ser>
          <c:idx val="0"/>
          <c:order val="0"/>
          <c:tx>
            <c:strRef>
              <c:f>Sheet2!$H$4</c:f>
              <c:strCache>
                <c:ptCount val="1"/>
                <c:pt idx="0">
                  <c:v>불량률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  <a:sp3d/>
          </c:spPr>
          <c:invertIfNegative val="0"/>
          <c:cat>
            <c:strRef>
              <c:f>Sheet2!$G$5:$G$25</c:f>
              <c:strCache>
                <c:ptCount val="21"/>
                <c:pt idx="0">
                  <c:v>30-30.1</c:v>
                </c:pt>
                <c:pt idx="1">
                  <c:v>30.1-30.2</c:v>
                </c:pt>
                <c:pt idx="2">
                  <c:v>30.2-30.3</c:v>
                </c:pt>
                <c:pt idx="3">
                  <c:v>30.3-30.4</c:v>
                </c:pt>
                <c:pt idx="4">
                  <c:v>30.4-30.5</c:v>
                </c:pt>
                <c:pt idx="5">
                  <c:v>30.5-30.6</c:v>
                </c:pt>
                <c:pt idx="6">
                  <c:v>30.6-30.7</c:v>
                </c:pt>
                <c:pt idx="7">
                  <c:v>30.7-30.8</c:v>
                </c:pt>
                <c:pt idx="8">
                  <c:v>30.8-30.9</c:v>
                </c:pt>
                <c:pt idx="9">
                  <c:v>30.9-31</c:v>
                </c:pt>
                <c:pt idx="10">
                  <c:v>31-31.1</c:v>
                </c:pt>
                <c:pt idx="11">
                  <c:v>31.1-31.2</c:v>
                </c:pt>
                <c:pt idx="12">
                  <c:v>31.2-31.3</c:v>
                </c:pt>
                <c:pt idx="13">
                  <c:v>31.3-31.4</c:v>
                </c:pt>
                <c:pt idx="14">
                  <c:v>31.4-31.5</c:v>
                </c:pt>
                <c:pt idx="15">
                  <c:v>31.5-31.6</c:v>
                </c:pt>
                <c:pt idx="16">
                  <c:v>31.6-31.7</c:v>
                </c:pt>
                <c:pt idx="17">
                  <c:v>31.7-31.8</c:v>
                </c:pt>
                <c:pt idx="18">
                  <c:v>31.8-31.9</c:v>
                </c:pt>
                <c:pt idx="19">
                  <c:v>31.9-32</c:v>
                </c:pt>
                <c:pt idx="20">
                  <c:v>32-32.1</c:v>
                </c:pt>
              </c:strCache>
            </c:strRef>
          </c:cat>
          <c:val>
            <c:numRef>
              <c:f>Sheet2!$H$5:$H$25</c:f>
              <c:numCache>
                <c:formatCode>0%</c:formatCode>
                <c:ptCount val="2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0.17741935483870969</c:v>
                </c:pt>
                <c:pt idx="4">
                  <c:v>0.10204081632653061</c:v>
                </c:pt>
                <c:pt idx="5">
                  <c:v>3.6496350364963501E-2</c:v>
                </c:pt>
                <c:pt idx="6">
                  <c:v>6.4285714285714279E-2</c:v>
                </c:pt>
                <c:pt idx="7">
                  <c:v>6.7796610169491525E-2</c:v>
                </c:pt>
                <c:pt idx="8">
                  <c:v>6.5326633165829151E-2</c:v>
                </c:pt>
                <c:pt idx="9">
                  <c:v>6.6176470588235295E-2</c:v>
                </c:pt>
                <c:pt idx="10">
                  <c:v>9.3457943925233641E-2</c:v>
                </c:pt>
                <c:pt idx="11">
                  <c:v>0.13253012048192772</c:v>
                </c:pt>
                <c:pt idx="12">
                  <c:v>0.12886597938144329</c:v>
                </c:pt>
                <c:pt idx="13">
                  <c:v>0.15596330275229359</c:v>
                </c:pt>
                <c:pt idx="14">
                  <c:v>6.1079545454545456E-2</c:v>
                </c:pt>
                <c:pt idx="15">
                  <c:v>0.65517241379310343</c:v>
                </c:pt>
                <c:pt idx="16">
                  <c:v>0.90909090909090906</c:v>
                </c:pt>
                <c:pt idx="17">
                  <c:v>0.84</c:v>
                </c:pt>
                <c:pt idx="18">
                  <c:v>1</c:v>
                </c:pt>
                <c:pt idx="19">
                  <c:v>1</c:v>
                </c:pt>
                <c:pt idx="20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D19-40BC-A8BE-2C11AE1F0888}"/>
            </c:ext>
          </c:extLst>
        </c:ser>
        <c:ser>
          <c:idx val="1"/>
          <c:order val="1"/>
          <c:tx>
            <c:strRef>
              <c:f>Sheet2!$I$4</c:f>
              <c:strCache>
                <c:ptCount val="1"/>
                <c:pt idx="0">
                  <c:v>양품률</c:v>
                </c:pt>
              </c:strCache>
            </c:strRef>
          </c:tx>
          <c:spPr>
            <a:solidFill>
              <a:srgbClr val="4472C5"/>
            </a:solidFill>
            <a:ln>
              <a:noFill/>
            </a:ln>
            <a:effectLst/>
            <a:sp3d/>
          </c:spPr>
          <c:invertIfNegative val="0"/>
          <c:cat>
            <c:strRef>
              <c:f>Sheet2!$G$5:$G$25</c:f>
              <c:strCache>
                <c:ptCount val="21"/>
                <c:pt idx="0">
                  <c:v>30-30.1</c:v>
                </c:pt>
                <c:pt idx="1">
                  <c:v>30.1-30.2</c:v>
                </c:pt>
                <c:pt idx="2">
                  <c:v>30.2-30.3</c:v>
                </c:pt>
                <c:pt idx="3">
                  <c:v>30.3-30.4</c:v>
                </c:pt>
                <c:pt idx="4">
                  <c:v>30.4-30.5</c:v>
                </c:pt>
                <c:pt idx="5">
                  <c:v>30.5-30.6</c:v>
                </c:pt>
                <c:pt idx="6">
                  <c:v>30.6-30.7</c:v>
                </c:pt>
                <c:pt idx="7">
                  <c:v>30.7-30.8</c:v>
                </c:pt>
                <c:pt idx="8">
                  <c:v>30.8-30.9</c:v>
                </c:pt>
                <c:pt idx="9">
                  <c:v>30.9-31</c:v>
                </c:pt>
                <c:pt idx="10">
                  <c:v>31-31.1</c:v>
                </c:pt>
                <c:pt idx="11">
                  <c:v>31.1-31.2</c:v>
                </c:pt>
                <c:pt idx="12">
                  <c:v>31.2-31.3</c:v>
                </c:pt>
                <c:pt idx="13">
                  <c:v>31.3-31.4</c:v>
                </c:pt>
                <c:pt idx="14">
                  <c:v>31.4-31.5</c:v>
                </c:pt>
                <c:pt idx="15">
                  <c:v>31.5-31.6</c:v>
                </c:pt>
                <c:pt idx="16">
                  <c:v>31.6-31.7</c:v>
                </c:pt>
                <c:pt idx="17">
                  <c:v>31.7-31.8</c:v>
                </c:pt>
                <c:pt idx="18">
                  <c:v>31.8-31.9</c:v>
                </c:pt>
                <c:pt idx="19">
                  <c:v>31.9-32</c:v>
                </c:pt>
                <c:pt idx="20">
                  <c:v>32-32.1</c:v>
                </c:pt>
              </c:strCache>
            </c:strRef>
          </c:cat>
          <c:val>
            <c:numRef>
              <c:f>Sheet2!$I$5:$I$25</c:f>
              <c:numCache>
                <c:formatCode>0%</c:formatCode>
                <c:ptCount val="21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0.82258064516129026</c:v>
                </c:pt>
                <c:pt idx="4">
                  <c:v>0.89795918367346939</c:v>
                </c:pt>
                <c:pt idx="5">
                  <c:v>0.96350364963503654</c:v>
                </c:pt>
                <c:pt idx="6">
                  <c:v>0.93571428571428572</c:v>
                </c:pt>
                <c:pt idx="7">
                  <c:v>0.93220338983050843</c:v>
                </c:pt>
                <c:pt idx="8">
                  <c:v>0.9346733668341709</c:v>
                </c:pt>
                <c:pt idx="9">
                  <c:v>0.93382352941176472</c:v>
                </c:pt>
                <c:pt idx="10">
                  <c:v>0.90654205607476634</c:v>
                </c:pt>
                <c:pt idx="11">
                  <c:v>0.86746987951807231</c:v>
                </c:pt>
                <c:pt idx="12">
                  <c:v>0.87113402061855671</c:v>
                </c:pt>
                <c:pt idx="13">
                  <c:v>0.84403669724770647</c:v>
                </c:pt>
                <c:pt idx="14">
                  <c:v>0.93892045454545459</c:v>
                </c:pt>
                <c:pt idx="15">
                  <c:v>0.34482758620689657</c:v>
                </c:pt>
                <c:pt idx="16">
                  <c:v>9.0909090909090939E-2</c:v>
                </c:pt>
                <c:pt idx="17">
                  <c:v>0.16000000000000003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DD19-40BC-A8BE-2C11AE1F088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528828024"/>
        <c:axId val="528828352"/>
        <c:axId val="87046944"/>
      </c:bar3DChart>
      <c:catAx>
        <c:axId val="5288280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  <a:cs typeface="+mn-cs"/>
              </a:defRPr>
            </a:pPr>
            <a:endParaRPr lang="ko-KR"/>
          </a:p>
        </c:txPr>
        <c:crossAx val="528828352"/>
        <c:crosses val="autoZero"/>
        <c:auto val="1"/>
        <c:lblAlgn val="ctr"/>
        <c:lblOffset val="100"/>
        <c:noMultiLvlLbl val="0"/>
      </c:catAx>
      <c:valAx>
        <c:axId val="528828352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crossAx val="528828024"/>
        <c:crosses val="autoZero"/>
        <c:crossBetween val="between"/>
      </c:valAx>
      <c:serAx>
        <c:axId val="87046944"/>
        <c:scaling>
          <c:orientation val="minMax"/>
        </c:scaling>
        <c:delete val="1"/>
        <c:axPos val="b"/>
        <c:majorTickMark val="none"/>
        <c:minorTickMark val="none"/>
        <c:tickLblPos val="nextTo"/>
        <c:crossAx val="528828352"/>
        <c:crosses val="autoZero"/>
      </c:ser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52897699621906935"/>
          <c:y val="0.80857074141111063"/>
          <c:w val="0.43158393986876376"/>
          <c:h val="6.366042297490785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7.3582289726147512E-2"/>
          <c:y val="2.0195474702981418E-2"/>
          <c:w val="0.91354333544977695"/>
          <c:h val="0.78567115167874879"/>
        </c:manualLayout>
      </c:layout>
      <c:bar3DChart>
        <c:barDir val="col"/>
        <c:grouping val="standard"/>
        <c:varyColors val="0"/>
        <c:ser>
          <c:idx val="0"/>
          <c:order val="0"/>
          <c:tx>
            <c:strRef>
              <c:f>Sheet4!$H$4</c:f>
              <c:strCache>
                <c:ptCount val="1"/>
                <c:pt idx="0">
                  <c:v>불량률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  <a:sp3d/>
          </c:spPr>
          <c:invertIfNegative val="0"/>
          <c:cat>
            <c:strRef>
              <c:f>Sheet4!$G$5:$G$18</c:f>
              <c:strCache>
                <c:ptCount val="14"/>
                <c:pt idx="0">
                  <c:v>3043-3142</c:v>
                </c:pt>
                <c:pt idx="1">
                  <c:v>3143-3242</c:v>
                </c:pt>
                <c:pt idx="2">
                  <c:v>3243-3342</c:v>
                </c:pt>
                <c:pt idx="3">
                  <c:v>3343-3442</c:v>
                </c:pt>
                <c:pt idx="4">
                  <c:v>3443-3542</c:v>
                </c:pt>
                <c:pt idx="5">
                  <c:v>3543-3642</c:v>
                </c:pt>
                <c:pt idx="6">
                  <c:v>3643-3742</c:v>
                </c:pt>
                <c:pt idx="7">
                  <c:v>3743-3842</c:v>
                </c:pt>
                <c:pt idx="8">
                  <c:v>3843-3942</c:v>
                </c:pt>
                <c:pt idx="9">
                  <c:v>3943-4042</c:v>
                </c:pt>
                <c:pt idx="10">
                  <c:v>4043-4142</c:v>
                </c:pt>
                <c:pt idx="11">
                  <c:v>4143-4242</c:v>
                </c:pt>
                <c:pt idx="12">
                  <c:v>4243-4342</c:v>
                </c:pt>
                <c:pt idx="13">
                  <c:v>4343-4442</c:v>
                </c:pt>
              </c:strCache>
            </c:strRef>
          </c:cat>
          <c:val>
            <c:numRef>
              <c:f>Sheet4!$H$5:$H$18</c:f>
              <c:numCache>
                <c:formatCode>0%</c:formatCode>
                <c:ptCount val="14"/>
                <c:pt idx="0">
                  <c:v>1</c:v>
                </c:pt>
                <c:pt idx="1">
                  <c:v>0.61956521739130432</c:v>
                </c:pt>
                <c:pt idx="2">
                  <c:v>9.9518459069020862E-2</c:v>
                </c:pt>
                <c:pt idx="3">
                  <c:v>9.1891891891891897E-2</c:v>
                </c:pt>
                <c:pt idx="4">
                  <c:v>0.25454545454545452</c:v>
                </c:pt>
                <c:pt idx="5">
                  <c:v>2.5974025974025976E-2</c:v>
                </c:pt>
                <c:pt idx="6">
                  <c:v>0.27500000000000002</c:v>
                </c:pt>
                <c:pt idx="7">
                  <c:v>0.11820652173913043</c:v>
                </c:pt>
                <c:pt idx="8">
                  <c:v>7.0991432068543456E-2</c:v>
                </c:pt>
                <c:pt idx="9">
                  <c:v>8.9285714285714281E-3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309-459F-9529-38B8830417A3}"/>
            </c:ext>
          </c:extLst>
        </c:ser>
        <c:ser>
          <c:idx val="1"/>
          <c:order val="1"/>
          <c:tx>
            <c:strRef>
              <c:f>Sheet4!$I$4</c:f>
              <c:strCache>
                <c:ptCount val="1"/>
                <c:pt idx="0">
                  <c:v>양품률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  <a:sp3d/>
          </c:spPr>
          <c:invertIfNegative val="0"/>
          <c:cat>
            <c:strRef>
              <c:f>Sheet4!$G$5:$G$18</c:f>
              <c:strCache>
                <c:ptCount val="14"/>
                <c:pt idx="0">
                  <c:v>3043-3142</c:v>
                </c:pt>
                <c:pt idx="1">
                  <c:v>3143-3242</c:v>
                </c:pt>
                <c:pt idx="2">
                  <c:v>3243-3342</c:v>
                </c:pt>
                <c:pt idx="3">
                  <c:v>3343-3442</c:v>
                </c:pt>
                <c:pt idx="4">
                  <c:v>3443-3542</c:v>
                </c:pt>
                <c:pt idx="5">
                  <c:v>3543-3642</c:v>
                </c:pt>
                <c:pt idx="6">
                  <c:v>3643-3742</c:v>
                </c:pt>
                <c:pt idx="7">
                  <c:v>3743-3842</c:v>
                </c:pt>
                <c:pt idx="8">
                  <c:v>3843-3942</c:v>
                </c:pt>
                <c:pt idx="9">
                  <c:v>3943-4042</c:v>
                </c:pt>
                <c:pt idx="10">
                  <c:v>4043-4142</c:v>
                </c:pt>
                <c:pt idx="11">
                  <c:v>4143-4242</c:v>
                </c:pt>
                <c:pt idx="12">
                  <c:v>4243-4342</c:v>
                </c:pt>
                <c:pt idx="13">
                  <c:v>4343-4442</c:v>
                </c:pt>
              </c:strCache>
            </c:strRef>
          </c:cat>
          <c:val>
            <c:numRef>
              <c:f>Sheet4!$I$5:$I$18</c:f>
              <c:numCache>
                <c:formatCode>0%</c:formatCode>
                <c:ptCount val="14"/>
                <c:pt idx="0">
                  <c:v>0</c:v>
                </c:pt>
                <c:pt idx="1">
                  <c:v>0.38043478260869568</c:v>
                </c:pt>
                <c:pt idx="2">
                  <c:v>0.9004815409309791</c:v>
                </c:pt>
                <c:pt idx="3">
                  <c:v>0.90810810810810816</c:v>
                </c:pt>
                <c:pt idx="4">
                  <c:v>0.74545454545454548</c:v>
                </c:pt>
                <c:pt idx="5">
                  <c:v>0.97402597402597402</c:v>
                </c:pt>
                <c:pt idx="6">
                  <c:v>0.72499999999999998</c:v>
                </c:pt>
                <c:pt idx="7">
                  <c:v>0.88179347826086962</c:v>
                </c:pt>
                <c:pt idx="8">
                  <c:v>0.92900856793145659</c:v>
                </c:pt>
                <c:pt idx="9">
                  <c:v>0.9910714285714286</c:v>
                </c:pt>
                <c:pt idx="10">
                  <c:v>1</c:v>
                </c:pt>
                <c:pt idx="11">
                  <c:v>1</c:v>
                </c:pt>
                <c:pt idx="12">
                  <c:v>1</c:v>
                </c:pt>
                <c:pt idx="13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309-459F-9529-38B8830417A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475636232"/>
        <c:axId val="751147920"/>
        <c:axId val="750896224"/>
      </c:bar3DChart>
      <c:catAx>
        <c:axId val="4756362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5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  <a:cs typeface="+mn-cs"/>
              </a:defRPr>
            </a:pPr>
            <a:endParaRPr lang="ko-KR"/>
          </a:p>
        </c:txPr>
        <c:crossAx val="751147920"/>
        <c:crosses val="autoZero"/>
        <c:auto val="1"/>
        <c:lblAlgn val="ctr"/>
        <c:lblOffset val="100"/>
        <c:noMultiLvlLbl val="0"/>
      </c:catAx>
      <c:valAx>
        <c:axId val="751147920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crossAx val="475636232"/>
        <c:crosses val="autoZero"/>
        <c:crossBetween val="between"/>
      </c:valAx>
      <c:serAx>
        <c:axId val="750896224"/>
        <c:scaling>
          <c:orientation val="minMax"/>
        </c:scaling>
        <c:delete val="1"/>
        <c:axPos val="b"/>
        <c:majorTickMark val="none"/>
        <c:minorTickMark val="none"/>
        <c:tickLblPos val="nextTo"/>
        <c:crossAx val="751147920"/>
        <c:crosses val="autoZero"/>
      </c:ser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63117180126696015"/>
          <c:y val="0.75998473412935841"/>
          <c:w val="0.32906124857106267"/>
          <c:h val="9.320807898497862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나눔스퀘어OTF_ac" panose="020B0600000101010101" pitchFamily="34" charset="-127"/>
          <a:ea typeface="나눔스퀘어OTF_ac" panose="020B0600000101010101" pitchFamily="34" charset="-127"/>
        </a:defRPr>
      </a:pPr>
      <a:endParaRPr lang="ko-K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3.6454777898508282E-4"/>
          <c:y val="4.762274649926207E-2"/>
          <c:w val="0.98742360653883599"/>
          <c:h val="0.79153578978859596"/>
        </c:manualLayout>
      </c:layout>
      <c:bar3DChart>
        <c:barDir val="col"/>
        <c:grouping val="standard"/>
        <c:varyColors val="0"/>
        <c:ser>
          <c:idx val="0"/>
          <c:order val="0"/>
          <c:tx>
            <c:strRef>
              <c:f>Sheet5!$G$4</c:f>
              <c:strCache>
                <c:ptCount val="1"/>
                <c:pt idx="0">
                  <c:v>불량률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  <a:sp3d/>
          </c:spPr>
          <c:invertIfNegative val="0"/>
          <c:cat>
            <c:strRef>
              <c:f>Sheet5!$F$5:$F$19</c:f>
              <c:strCache>
                <c:ptCount val="15"/>
                <c:pt idx="0">
                  <c:v>36~37</c:v>
                </c:pt>
                <c:pt idx="1">
                  <c:v>37~38</c:v>
                </c:pt>
                <c:pt idx="2">
                  <c:v>38~39</c:v>
                </c:pt>
                <c:pt idx="3">
                  <c:v>39~40</c:v>
                </c:pt>
                <c:pt idx="4">
                  <c:v>40~41</c:v>
                </c:pt>
                <c:pt idx="5">
                  <c:v>41~42</c:v>
                </c:pt>
                <c:pt idx="6">
                  <c:v>42~43</c:v>
                </c:pt>
                <c:pt idx="7">
                  <c:v>43~44</c:v>
                </c:pt>
                <c:pt idx="8">
                  <c:v>44~45</c:v>
                </c:pt>
                <c:pt idx="9">
                  <c:v>45~46</c:v>
                </c:pt>
                <c:pt idx="10">
                  <c:v>46~47</c:v>
                </c:pt>
                <c:pt idx="11">
                  <c:v>47~48</c:v>
                </c:pt>
                <c:pt idx="12">
                  <c:v>48~49</c:v>
                </c:pt>
                <c:pt idx="13">
                  <c:v>49~50</c:v>
                </c:pt>
                <c:pt idx="14">
                  <c:v>50~51</c:v>
                </c:pt>
              </c:strCache>
            </c:strRef>
          </c:cat>
          <c:val>
            <c:numRef>
              <c:f>Sheet5!$G$5:$G$19</c:f>
              <c:numCache>
                <c:formatCode>0%</c:formatCode>
                <c:ptCount val="15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9.375E-2</c:v>
                </c:pt>
                <c:pt idx="9">
                  <c:v>6.7270375161707627E-2</c:v>
                </c:pt>
                <c:pt idx="10">
                  <c:v>0.12006319115323855</c:v>
                </c:pt>
                <c:pt idx="11">
                  <c:v>0.31799163179916318</c:v>
                </c:pt>
                <c:pt idx="12">
                  <c:v>0.6853932584269663</c:v>
                </c:pt>
                <c:pt idx="13">
                  <c:v>1</c:v>
                </c:pt>
                <c:pt idx="14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D72-460A-8291-6F4171CBDC0C}"/>
            </c:ext>
          </c:extLst>
        </c:ser>
        <c:ser>
          <c:idx val="1"/>
          <c:order val="1"/>
          <c:tx>
            <c:strRef>
              <c:f>Sheet5!$H$4</c:f>
              <c:strCache>
                <c:ptCount val="1"/>
                <c:pt idx="0">
                  <c:v>양품률</c:v>
                </c:pt>
              </c:strCache>
            </c:strRef>
          </c:tx>
          <c:spPr>
            <a:solidFill>
              <a:srgbClr val="4472C5"/>
            </a:solidFill>
            <a:ln>
              <a:noFill/>
            </a:ln>
            <a:effectLst/>
            <a:sp3d/>
          </c:spPr>
          <c:invertIfNegative val="0"/>
          <c:cat>
            <c:strRef>
              <c:f>Sheet5!$F$5:$F$19</c:f>
              <c:strCache>
                <c:ptCount val="15"/>
                <c:pt idx="0">
                  <c:v>36~37</c:v>
                </c:pt>
                <c:pt idx="1">
                  <c:v>37~38</c:v>
                </c:pt>
                <c:pt idx="2">
                  <c:v>38~39</c:v>
                </c:pt>
                <c:pt idx="3">
                  <c:v>39~40</c:v>
                </c:pt>
                <c:pt idx="4">
                  <c:v>40~41</c:v>
                </c:pt>
                <c:pt idx="5">
                  <c:v>41~42</c:v>
                </c:pt>
                <c:pt idx="6">
                  <c:v>42~43</c:v>
                </c:pt>
                <c:pt idx="7">
                  <c:v>43~44</c:v>
                </c:pt>
                <c:pt idx="8">
                  <c:v>44~45</c:v>
                </c:pt>
                <c:pt idx="9">
                  <c:v>45~46</c:v>
                </c:pt>
                <c:pt idx="10">
                  <c:v>46~47</c:v>
                </c:pt>
                <c:pt idx="11">
                  <c:v>47~48</c:v>
                </c:pt>
                <c:pt idx="12">
                  <c:v>48~49</c:v>
                </c:pt>
                <c:pt idx="13">
                  <c:v>49~50</c:v>
                </c:pt>
                <c:pt idx="14">
                  <c:v>50~51</c:v>
                </c:pt>
              </c:strCache>
            </c:strRef>
          </c:cat>
          <c:val>
            <c:numRef>
              <c:f>Sheet5!$H$5:$H$19</c:f>
              <c:numCache>
                <c:formatCode>0%</c:formatCode>
                <c:ptCount val="15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0.90625</c:v>
                </c:pt>
                <c:pt idx="9">
                  <c:v>0.93272962483829236</c:v>
                </c:pt>
                <c:pt idx="10">
                  <c:v>0.8799368088467614</c:v>
                </c:pt>
                <c:pt idx="11">
                  <c:v>0.68200836820083677</c:v>
                </c:pt>
                <c:pt idx="12">
                  <c:v>0.3146067415730337</c:v>
                </c:pt>
                <c:pt idx="13">
                  <c:v>0</c:v>
                </c:pt>
                <c:pt idx="14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D72-460A-8291-6F4171CBDC0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40"/>
        <c:shape val="box"/>
        <c:axId val="527638600"/>
        <c:axId val="522501112"/>
        <c:axId val="710801200"/>
      </c:bar3DChart>
      <c:catAx>
        <c:axId val="5276386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7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22501112"/>
        <c:crosses val="autoZero"/>
        <c:auto val="1"/>
        <c:lblAlgn val="ctr"/>
        <c:lblOffset val="100"/>
        <c:noMultiLvlLbl val="0"/>
      </c:catAx>
      <c:valAx>
        <c:axId val="522501112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crossAx val="527638600"/>
        <c:crosses val="autoZero"/>
        <c:crossBetween val="between"/>
      </c:valAx>
      <c:serAx>
        <c:axId val="710801200"/>
        <c:scaling>
          <c:orientation val="minMax"/>
        </c:scaling>
        <c:delete val="1"/>
        <c:axPos val="b"/>
        <c:majorTickMark val="none"/>
        <c:minorTickMark val="none"/>
        <c:tickLblPos val="nextTo"/>
        <c:crossAx val="522501112"/>
        <c:crosses val="autoZero"/>
      </c:ser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57911090735033344"/>
          <c:y val="0.80457760014595792"/>
          <c:w val="0.38677947114653138"/>
          <c:h val="6.517280044539473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7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  <a:lumOff val="2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943447-E39D-4DD5-958D-B923A3188061}" type="datetimeFigureOut">
              <a:rPr lang="ko-KR" altLang="en-US" smtClean="0"/>
              <a:t>2020-05-08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42BEFA-21B3-4CC9-B96F-B65D600002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76324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소성 온도와 가열 속도의 관계를 모르겠다</a:t>
            </a:r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.... </a:t>
            </a:r>
          </a:p>
          <a:p>
            <a:r>
              <a:rPr lang="ko-KR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책</a:t>
            </a:r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-&gt; </a:t>
            </a:r>
            <a:r>
              <a:rPr lang="ko-KR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소성 온도가 높으면 </a:t>
            </a:r>
            <a:r>
              <a:rPr lang="ko-KR" alt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황변현상</a:t>
            </a:r>
            <a:r>
              <a:rPr lang="ko-KR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심해짐</a:t>
            </a:r>
            <a:endParaRPr lang="en-US" altLang="ko-KR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ko-KR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논문</a:t>
            </a:r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-&gt; </a:t>
            </a:r>
            <a:r>
              <a:rPr lang="ko-KR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가열 속도가 </a:t>
            </a:r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3</a:t>
            </a:r>
            <a:r>
              <a:rPr lang="ko-KR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도</a:t>
            </a:r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</a:t>
            </a:r>
            <a:r>
              <a:rPr lang="ko-KR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분으로 낮으면 </a:t>
            </a:r>
            <a:r>
              <a:rPr lang="ko-KR" alt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황변현상이</a:t>
            </a:r>
            <a:r>
              <a:rPr lang="ko-KR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발생하고</a:t>
            </a:r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 10, 20</a:t>
            </a:r>
            <a:r>
              <a:rPr lang="ko-KR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도</a:t>
            </a:r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</a:t>
            </a:r>
            <a:r>
              <a:rPr lang="ko-KR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분으로 높이면 </a:t>
            </a:r>
            <a:r>
              <a:rPr lang="ko-KR" alt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황변현상이</a:t>
            </a:r>
            <a:r>
              <a:rPr lang="ko-KR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일어나지 않는다</a:t>
            </a:r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42BEFA-21B3-4CC9-B96F-B65D6000026D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27473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63776" indent="-263776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각 공정 </a:t>
            </a:r>
            <a:r>
              <a:rPr lang="en-US" altLang="ko-KR" sz="12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Vital Few </a:t>
            </a:r>
            <a:r>
              <a:rPr lang="ko-KR" altLang="en-US" sz="12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간 상관성 </a:t>
            </a:r>
            <a:r>
              <a:rPr lang="en-US" altLang="ko-KR" sz="12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Low -&gt; </a:t>
            </a:r>
            <a:r>
              <a:rPr lang="ko-KR" altLang="en-US" sz="12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공정 개별 관리 적합</a:t>
            </a:r>
            <a:endParaRPr lang="en-US" altLang="ko-KR" sz="1200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  <a:p>
            <a:pPr marL="263776" indent="-263776"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Test Rule </a:t>
            </a:r>
            <a:r>
              <a:rPr lang="ko-KR" altLang="en-US" sz="12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적용 </a:t>
            </a:r>
            <a:r>
              <a:rPr lang="en-US" altLang="ko-KR" sz="12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-&gt; </a:t>
            </a:r>
            <a:r>
              <a:rPr lang="ko-KR" altLang="en-US" sz="12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공정 이상치 모니터링 및 즉시 대응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42BEFA-21B3-4CC9-B96F-B65D6000026D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67741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57DA9-D061-434C-A620-33FE0A54C4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22776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57DA9-D061-434C-A620-33FE0A54C4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22719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57DA9-D061-434C-A620-33FE0A54C4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79472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57DA9-D061-434C-A620-33FE0A54C4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60100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57DA9-D061-434C-A620-33FE0A54C4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56427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57DA9-D061-434C-A620-33FE0A54C4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61422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57DA9-D061-434C-A620-33FE0A54C4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68555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57DA9-D061-434C-A620-33FE0A54C4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5769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901262" y="6492875"/>
            <a:ext cx="2228850" cy="365125"/>
          </a:xfrm>
        </p:spPr>
        <p:txBody>
          <a:bodyPr/>
          <a:lstStyle/>
          <a:p>
            <a:fld id="{9C157DA9-D061-434C-A620-33FE0A54C44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646118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57DA9-D061-434C-A620-33FE0A54C4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32920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57DA9-D061-434C-A620-33FE0A54C4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45666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l="-12000" r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157DA9-D061-434C-A620-33FE0A54C4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28039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7" Type="http://schemas.microsoft.com/office/2007/relationships/hdphoto" Target="../media/hdphoto9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microsoft.com/office/2007/relationships/hdphoto" Target="../media/hdphoto8.wdp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chart" Target="../charts/chart2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openxmlformats.org/officeDocument/2006/relationships/chart" Target="../charts/char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7" Type="http://schemas.microsoft.com/office/2007/relationships/hdphoto" Target="../media/hdphoto5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microsoft.com/office/2007/relationships/hdphoto" Target="../media/hdphoto4.wdp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microsoft.com/office/2007/relationships/hdphoto" Target="../media/hdphoto6.wdp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B6449414-6B4C-44BE-A627-78AFC3869487}"/>
              </a:ext>
            </a:extLst>
          </p:cNvPr>
          <p:cNvGrpSpPr/>
          <p:nvPr/>
        </p:nvGrpSpPr>
        <p:grpSpPr>
          <a:xfrm>
            <a:off x="1" y="-5415"/>
            <a:ext cx="9906000" cy="6868828"/>
            <a:chOff x="-3314" y="-5415"/>
            <a:chExt cx="12203859" cy="6868828"/>
          </a:xfrm>
          <a:gradFill>
            <a:gsLst>
              <a:gs pos="5000">
                <a:srgbClr val="002060"/>
              </a:gs>
              <a:gs pos="68000">
                <a:schemeClr val="accent1">
                  <a:lumMod val="60000"/>
                  <a:lumOff val="40000"/>
                </a:schemeClr>
              </a:gs>
              <a:gs pos="78000">
                <a:schemeClr val="accent1">
                  <a:lumMod val="75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2700000" scaled="1"/>
          </a:gradFill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F2E0A745-B428-405F-B70B-5DDD522BB728}"/>
                </a:ext>
              </a:extLst>
            </p:cNvPr>
            <p:cNvSpPr/>
            <p:nvPr/>
          </p:nvSpPr>
          <p:spPr>
            <a:xfrm>
              <a:off x="-3314" y="-5415"/>
              <a:ext cx="12191999" cy="31797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F6A3EBCE-C5A3-4702-8DA3-6FF2591FE078}"/>
                </a:ext>
              </a:extLst>
            </p:cNvPr>
            <p:cNvSpPr/>
            <p:nvPr/>
          </p:nvSpPr>
          <p:spPr>
            <a:xfrm rot="5400000">
              <a:off x="-3268580" y="3268580"/>
              <a:ext cx="6858002" cy="32084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5E896011-4F72-4C70-B815-995AC309B3C9}"/>
                </a:ext>
              </a:extLst>
            </p:cNvPr>
            <p:cNvSpPr/>
            <p:nvPr/>
          </p:nvSpPr>
          <p:spPr>
            <a:xfrm rot="5400000">
              <a:off x="8611123" y="3268578"/>
              <a:ext cx="6858002" cy="32084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B31C0589-1A1A-405A-BF36-B17F536D51AB}"/>
                </a:ext>
              </a:extLst>
            </p:cNvPr>
            <p:cNvSpPr/>
            <p:nvPr/>
          </p:nvSpPr>
          <p:spPr>
            <a:xfrm>
              <a:off x="-3313" y="6545436"/>
              <a:ext cx="12191999" cy="31797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화살표: 갈매기형 수장 8">
            <a:extLst>
              <a:ext uri="{FF2B5EF4-FFF2-40B4-BE49-F238E27FC236}">
                <a16:creationId xmlns:a16="http://schemas.microsoft.com/office/drawing/2014/main" id="{90C6948F-7A6D-4ADE-A65E-29E7938371E6}"/>
              </a:ext>
            </a:extLst>
          </p:cNvPr>
          <p:cNvSpPr/>
          <p:nvPr/>
        </p:nvSpPr>
        <p:spPr>
          <a:xfrm rot="16200000">
            <a:off x="4200942" y="-454548"/>
            <a:ext cx="1504121" cy="1179444"/>
          </a:xfrm>
          <a:prstGeom prst="chevron">
            <a:avLst/>
          </a:prstGeom>
          <a:solidFill>
            <a:srgbClr val="00206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B3B9166-33DC-40E7-BE02-685F54049B3B}"/>
              </a:ext>
            </a:extLst>
          </p:cNvPr>
          <p:cNvSpPr/>
          <p:nvPr/>
        </p:nvSpPr>
        <p:spPr>
          <a:xfrm>
            <a:off x="-1000" y="2421551"/>
            <a:ext cx="9906000" cy="30158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ko-KR" altLang="en-US" sz="3200" dirty="0">
                <a:solidFill>
                  <a:srgbClr val="000000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중남미向 </a:t>
            </a:r>
            <a:r>
              <a:rPr lang="en-US" altLang="ko-KR" sz="3200" dirty="0">
                <a:solidFill>
                  <a:srgbClr val="000000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PDP </a:t>
            </a:r>
            <a:r>
              <a:rPr lang="ko-KR" altLang="en-US" sz="3200" dirty="0">
                <a:solidFill>
                  <a:srgbClr val="000000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제조설비 및 작업조건 최적화를 통한</a:t>
            </a:r>
            <a:endParaRPr lang="en-US" altLang="ko-KR" sz="3200" dirty="0">
              <a:solidFill>
                <a:srgbClr val="000000"/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  <a:p>
            <a:pPr lvl="0" algn="ctr">
              <a:lnSpc>
                <a:spcPct val="150000"/>
              </a:lnSpc>
            </a:pPr>
            <a:r>
              <a:rPr lang="en-US" altLang="ko-KR" sz="3200" dirty="0">
                <a:solidFill>
                  <a:srgbClr val="002060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Zero Defect </a:t>
            </a:r>
            <a:r>
              <a:rPr lang="ko-KR" altLang="en-US" sz="3200" dirty="0">
                <a:solidFill>
                  <a:srgbClr val="000000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달성</a:t>
            </a:r>
          </a:p>
          <a:p>
            <a:pPr algn="ctr">
              <a:lnSpc>
                <a:spcPct val="150000"/>
              </a:lnSpc>
            </a:pPr>
            <a:endParaRPr lang="en-US" altLang="ko-KR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br>
              <a:rPr lang="ko-KR" altLang="en-US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</a:br>
            <a:r>
              <a:rPr lang="en-US" altLang="ko-KR" sz="1400" dirty="0">
                <a:solidFill>
                  <a:srgbClr val="00000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A</a:t>
            </a:r>
            <a:r>
              <a:rPr lang="ko-KR" altLang="en-US" sz="1400" dirty="0">
                <a:solidFill>
                  <a:srgbClr val="00000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반 </a:t>
            </a:r>
            <a:r>
              <a:rPr lang="en-US" altLang="ko-KR" sz="1400" dirty="0">
                <a:solidFill>
                  <a:srgbClr val="00000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4</a:t>
            </a:r>
            <a:r>
              <a:rPr lang="ko-KR" altLang="en-US" sz="1400" dirty="0">
                <a:solidFill>
                  <a:srgbClr val="00000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조</a:t>
            </a:r>
            <a:endParaRPr lang="en-US" altLang="ko-KR" sz="1400" dirty="0">
              <a:solidFill>
                <a:srgbClr val="000000"/>
              </a:solidFill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 err="1">
                <a:solidFill>
                  <a:srgbClr val="00000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구본철</a:t>
            </a:r>
            <a:r>
              <a:rPr lang="ko-KR" altLang="en-US" sz="1400" dirty="0">
                <a:solidFill>
                  <a:srgbClr val="00000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  박진주  </a:t>
            </a:r>
            <a:r>
              <a:rPr lang="ko-KR" altLang="en-US" sz="1400" dirty="0" err="1">
                <a:solidFill>
                  <a:srgbClr val="00000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서혜민</a:t>
            </a:r>
            <a:r>
              <a:rPr lang="ko-KR" altLang="en-US" sz="1400" dirty="0">
                <a:solidFill>
                  <a:srgbClr val="00000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  </a:t>
            </a:r>
            <a:r>
              <a:rPr lang="ko-KR" altLang="en-US" sz="1400" dirty="0" err="1">
                <a:solidFill>
                  <a:srgbClr val="00000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유대선</a:t>
            </a:r>
            <a:r>
              <a:rPr lang="ko-KR" altLang="en-US" sz="1400" dirty="0">
                <a:solidFill>
                  <a:srgbClr val="00000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  </a:t>
            </a:r>
            <a:r>
              <a:rPr lang="ko-KR" altLang="en-US" sz="1400" dirty="0" err="1">
                <a:solidFill>
                  <a:srgbClr val="00000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이종하</a:t>
            </a:r>
            <a:r>
              <a:rPr lang="ko-KR" altLang="en-US" sz="1400" dirty="0">
                <a:solidFill>
                  <a:srgbClr val="00000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  </a:t>
            </a:r>
            <a:r>
              <a:rPr lang="ko-KR" altLang="en-US" sz="1400" dirty="0" err="1">
                <a:solidFill>
                  <a:srgbClr val="00000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장혜림</a:t>
            </a:r>
            <a:endParaRPr lang="ko-KR" altLang="en-US" sz="1400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BBEE8B9-5A57-49CB-B1EE-CC46EEACF836}"/>
              </a:ext>
            </a:extLst>
          </p:cNvPr>
          <p:cNvGrpSpPr/>
          <p:nvPr/>
        </p:nvGrpSpPr>
        <p:grpSpPr>
          <a:xfrm>
            <a:off x="3884785" y="1566067"/>
            <a:ext cx="2136429" cy="400110"/>
            <a:chOff x="3915688" y="1293708"/>
            <a:chExt cx="2136429" cy="40011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A90C2DC-1273-4006-A82B-BDBAD691E1DD}"/>
                </a:ext>
              </a:extLst>
            </p:cNvPr>
            <p:cNvSpPr txBox="1"/>
            <p:nvPr/>
          </p:nvSpPr>
          <p:spPr>
            <a:xfrm>
              <a:off x="4288493" y="1293708"/>
              <a:ext cx="176362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dist"/>
              <a:r>
                <a:rPr lang="en-US" altLang="ko-KR" sz="20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(</a:t>
              </a:r>
              <a:r>
                <a:rPr lang="ko-KR" altLang="en-US" sz="20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주</a:t>
              </a:r>
              <a:r>
                <a:rPr lang="en-US" altLang="ko-KR" sz="20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) PDP-One</a:t>
              </a:r>
              <a:endParaRPr lang="ko-KR" altLang="en-US" sz="20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327244C0-03D7-45BF-B42A-6D862A424E08}"/>
                </a:ext>
              </a:extLst>
            </p:cNvPr>
            <p:cNvGrpSpPr/>
            <p:nvPr/>
          </p:nvGrpSpPr>
          <p:grpSpPr>
            <a:xfrm>
              <a:off x="3915688" y="1369242"/>
              <a:ext cx="413447" cy="252523"/>
              <a:chOff x="5943600" y="517585"/>
              <a:chExt cx="364310" cy="222511"/>
            </a:xfrm>
          </p:grpSpPr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53A7341A-CBA9-4AC6-B068-BFD824A1AE58}"/>
                  </a:ext>
                </a:extLst>
              </p:cNvPr>
              <p:cNvSpPr/>
              <p:nvPr/>
            </p:nvSpPr>
            <p:spPr>
              <a:xfrm>
                <a:off x="5943600" y="517585"/>
                <a:ext cx="222511" cy="222511"/>
              </a:xfrm>
              <a:prstGeom prst="ellipse">
                <a:avLst/>
              </a:prstGeom>
              <a:solidFill>
                <a:srgbClr val="00206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D7F5F645-4C08-4FC2-A34D-29D9A647EBDB}"/>
                  </a:ext>
                </a:extLst>
              </p:cNvPr>
              <p:cNvSpPr/>
              <p:nvPr/>
            </p:nvSpPr>
            <p:spPr>
              <a:xfrm>
                <a:off x="6085399" y="517585"/>
                <a:ext cx="222511" cy="222511"/>
              </a:xfrm>
              <a:prstGeom prst="ellipse">
                <a:avLst/>
              </a:prstGeom>
              <a:solidFill>
                <a:srgbClr val="7030A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780756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309B8109-98C8-45ED-98AE-19144C2509CC}"/>
              </a:ext>
            </a:extLst>
          </p:cNvPr>
          <p:cNvGrpSpPr/>
          <p:nvPr/>
        </p:nvGrpSpPr>
        <p:grpSpPr>
          <a:xfrm>
            <a:off x="0" y="-558195"/>
            <a:ext cx="1354649" cy="1416192"/>
            <a:chOff x="1090298" y="2985327"/>
            <a:chExt cx="1636294" cy="1748589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64429016-CDC7-49C1-A367-298631C2D99E}"/>
                </a:ext>
              </a:extLst>
            </p:cNvPr>
            <p:cNvSpPr/>
            <p:nvPr/>
          </p:nvSpPr>
          <p:spPr>
            <a:xfrm rot="18479529">
              <a:off x="1034150" y="3041475"/>
              <a:ext cx="1748589" cy="1636294"/>
            </a:xfrm>
            <a:prstGeom prst="round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95B5533A-04FC-4281-958F-2EA4DD23FFD0}"/>
                </a:ext>
              </a:extLst>
            </p:cNvPr>
            <p:cNvSpPr/>
            <p:nvPr/>
          </p:nvSpPr>
          <p:spPr>
            <a:xfrm rot="17778217">
              <a:off x="1338908" y="3345080"/>
              <a:ext cx="1355078" cy="1409844"/>
            </a:xfrm>
            <a:prstGeom prst="round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4C3FFEF-B461-4F71-BB53-7DFD2D17D947}"/>
                </a:ext>
              </a:extLst>
            </p:cNvPr>
            <p:cNvSpPr txBox="1"/>
            <p:nvPr/>
          </p:nvSpPr>
          <p:spPr>
            <a:xfrm>
              <a:off x="1409017" y="3645920"/>
              <a:ext cx="1276540" cy="10260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dirty="0">
                  <a:solidFill>
                    <a:schemeClr val="bg1">
                      <a:lumMod val="95000"/>
                    </a:schemeClr>
                  </a:solidFill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03</a:t>
              </a:r>
              <a:endParaRPr lang="ko-KR" altLang="en-US" sz="4800" dirty="0">
                <a:solidFill>
                  <a:schemeClr val="bg1">
                    <a:lumMod val="9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D48BC80-712C-4C12-B335-6F8B2726469D}"/>
              </a:ext>
            </a:extLst>
          </p:cNvPr>
          <p:cNvSpPr txBox="1"/>
          <p:nvPr/>
        </p:nvSpPr>
        <p:spPr>
          <a:xfrm>
            <a:off x="1584126" y="158461"/>
            <a:ext cx="6465218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>
              <a:defRPr/>
            </a:pPr>
            <a:r>
              <a:rPr kumimoji="1" lang="ko-KR" altLang="en-US" sz="2400" kern="0" spc="-100" dirty="0">
                <a:solidFill>
                  <a:srgbClr val="00206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분석 결과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F1640E67-CA10-41DA-85AA-B6616694AAFD}"/>
              </a:ext>
            </a:extLst>
          </p:cNvPr>
          <p:cNvGrpSpPr/>
          <p:nvPr/>
        </p:nvGrpSpPr>
        <p:grpSpPr>
          <a:xfrm>
            <a:off x="8442672" y="30751"/>
            <a:ext cx="1477269" cy="307777"/>
            <a:chOff x="8485802" y="4873"/>
            <a:chExt cx="1477269" cy="30777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C5118D0-C239-4E43-B03A-6CB31B1CBB13}"/>
                </a:ext>
              </a:extLst>
            </p:cNvPr>
            <p:cNvSpPr txBox="1"/>
            <p:nvPr/>
          </p:nvSpPr>
          <p:spPr>
            <a:xfrm>
              <a:off x="8675539" y="4873"/>
              <a:ext cx="12875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dist"/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(</a:t>
              </a:r>
              <a:r>
                <a:rPr lang="ko-KR" altLang="en-US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주</a:t>
              </a:r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) PDP-One</a:t>
              </a:r>
              <a:endParaRPr lang="ko-KR" altLang="en-US" sz="14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87D2D921-73AC-45EA-96B4-1D1E8B7592EE}"/>
                </a:ext>
              </a:extLst>
            </p:cNvPr>
            <p:cNvGrpSpPr/>
            <p:nvPr/>
          </p:nvGrpSpPr>
          <p:grpSpPr>
            <a:xfrm>
              <a:off x="8485802" y="79737"/>
              <a:ext cx="252766" cy="154383"/>
              <a:chOff x="5943600" y="517585"/>
              <a:chExt cx="364310" cy="222511"/>
            </a:xfrm>
          </p:grpSpPr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0AA0E04B-2226-4D80-B9C2-4ED06D49FF98}"/>
                  </a:ext>
                </a:extLst>
              </p:cNvPr>
              <p:cNvSpPr/>
              <p:nvPr/>
            </p:nvSpPr>
            <p:spPr>
              <a:xfrm>
                <a:off x="5943600" y="517585"/>
                <a:ext cx="222511" cy="222511"/>
              </a:xfrm>
              <a:prstGeom prst="ellipse">
                <a:avLst/>
              </a:prstGeom>
              <a:solidFill>
                <a:srgbClr val="00206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F08712B1-066C-4C83-A615-EC0B654B7B06}"/>
                  </a:ext>
                </a:extLst>
              </p:cNvPr>
              <p:cNvSpPr/>
              <p:nvPr/>
            </p:nvSpPr>
            <p:spPr>
              <a:xfrm>
                <a:off x="6085399" y="517585"/>
                <a:ext cx="222511" cy="222511"/>
              </a:xfrm>
              <a:prstGeom prst="ellipse">
                <a:avLst/>
              </a:prstGeom>
              <a:solidFill>
                <a:srgbClr val="7030A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C4411B92-A8AD-48A5-A936-8434BB7F08F3}"/>
              </a:ext>
            </a:extLst>
          </p:cNvPr>
          <p:cNvSpPr txBox="1"/>
          <p:nvPr/>
        </p:nvSpPr>
        <p:spPr>
          <a:xfrm>
            <a:off x="4664581" y="3040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4E1E426-BE0A-41E9-AAD8-4AE0BFE3AA42}"/>
              </a:ext>
            </a:extLst>
          </p:cNvPr>
          <p:cNvSpPr/>
          <p:nvPr/>
        </p:nvSpPr>
        <p:spPr>
          <a:xfrm>
            <a:off x="-5315" y="1152738"/>
            <a:ext cx="9906000" cy="352279"/>
          </a:xfrm>
          <a:prstGeom prst="rect">
            <a:avLst/>
          </a:prstGeom>
          <a:solidFill>
            <a:srgbClr val="00206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Vital few </a:t>
            </a:r>
            <a:r>
              <a:rPr lang="ko-KR" altLang="en-US" dirty="0">
                <a:solidFill>
                  <a:schemeClr val="bg1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최적조건 도출 및 기술적 검토 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9D404A27-4397-4EAA-B09D-E2BBCAF645B9}"/>
              </a:ext>
            </a:extLst>
          </p:cNvPr>
          <p:cNvSpPr/>
          <p:nvPr/>
        </p:nvSpPr>
        <p:spPr>
          <a:xfrm>
            <a:off x="387501" y="3519577"/>
            <a:ext cx="2983139" cy="1837427"/>
          </a:xfrm>
          <a:prstGeom prst="rect">
            <a:avLst/>
          </a:prstGeom>
          <a:solidFill>
            <a:schemeClr val="bg1">
              <a:lumMod val="65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2F8006E-3D85-4AC2-B59F-103C88F07790}"/>
              </a:ext>
            </a:extLst>
          </p:cNvPr>
          <p:cNvSpPr txBox="1"/>
          <p:nvPr/>
        </p:nvSpPr>
        <p:spPr>
          <a:xfrm>
            <a:off x="390715" y="3519577"/>
            <a:ext cx="2976710" cy="344005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US" altLang="ko-KR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AG RTD</a:t>
            </a:r>
            <a:endParaRPr lang="ko-KR" altLang="en-US" sz="1400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A500697E-F9B2-4A60-8474-32639FBEF570}"/>
              </a:ext>
            </a:extLst>
          </p:cNvPr>
          <p:cNvSpPr/>
          <p:nvPr/>
        </p:nvSpPr>
        <p:spPr>
          <a:xfrm>
            <a:off x="3470102" y="3519577"/>
            <a:ext cx="2983139" cy="1833406"/>
          </a:xfrm>
          <a:prstGeom prst="rect">
            <a:avLst/>
          </a:prstGeom>
          <a:solidFill>
            <a:schemeClr val="bg1">
              <a:lumMod val="65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C50381A-9F8F-4A31-A41C-6CD88B9F7C13}"/>
              </a:ext>
            </a:extLst>
          </p:cNvPr>
          <p:cNvSpPr txBox="1"/>
          <p:nvPr/>
        </p:nvSpPr>
        <p:spPr>
          <a:xfrm>
            <a:off x="3476531" y="3519576"/>
            <a:ext cx="2976710" cy="344005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US" altLang="ko-KR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BUS </a:t>
            </a:r>
            <a:r>
              <a:rPr lang="ko-KR" altLang="en-US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전극 현상</a:t>
            </a: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CAD388B4-D66A-4479-969F-46EB5252728F}"/>
              </a:ext>
            </a:extLst>
          </p:cNvPr>
          <p:cNvSpPr/>
          <p:nvPr/>
        </p:nvSpPr>
        <p:spPr>
          <a:xfrm>
            <a:off x="6543986" y="3519577"/>
            <a:ext cx="2983139" cy="1833406"/>
          </a:xfrm>
          <a:prstGeom prst="rect">
            <a:avLst/>
          </a:prstGeom>
          <a:solidFill>
            <a:schemeClr val="bg1">
              <a:lumMod val="65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C8F9587-5700-49ED-B6EC-6BA7E5185198}"/>
              </a:ext>
            </a:extLst>
          </p:cNvPr>
          <p:cNvSpPr txBox="1"/>
          <p:nvPr/>
        </p:nvSpPr>
        <p:spPr>
          <a:xfrm>
            <a:off x="6547200" y="3519576"/>
            <a:ext cx="2976710" cy="344005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ko-KR" altLang="en-US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유전체 소성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237D5A5-6AF6-4327-976D-B01376C4B872}"/>
              </a:ext>
            </a:extLst>
          </p:cNvPr>
          <p:cNvSpPr txBox="1"/>
          <p:nvPr/>
        </p:nvSpPr>
        <p:spPr>
          <a:xfrm>
            <a:off x="387501" y="4086997"/>
            <a:ext cx="29767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기판 추출 온도</a:t>
            </a:r>
            <a:r>
              <a:rPr lang="en-US" altLang="ko-KR" sz="15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 </a:t>
            </a:r>
            <a:r>
              <a:rPr lang="en-US" altLang="ko-KR" sz="1500" dirty="0">
                <a:solidFill>
                  <a:srgbClr val="00206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46℃ </a:t>
            </a:r>
            <a:r>
              <a:rPr lang="ko-KR" altLang="en-US" sz="1500" dirty="0">
                <a:solidFill>
                  <a:srgbClr val="00206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미만</a:t>
            </a:r>
            <a:endParaRPr lang="ko-KR" altLang="en-US" sz="1500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65DE2774-8245-4C99-9FBF-E28476C16929}"/>
              </a:ext>
            </a:extLst>
          </p:cNvPr>
          <p:cNvSpPr txBox="1"/>
          <p:nvPr/>
        </p:nvSpPr>
        <p:spPr>
          <a:xfrm>
            <a:off x="396127" y="4556948"/>
            <a:ext cx="2976710" cy="452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ko-KR" altLang="en-US" sz="105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추출 온도가 높으</a:t>
            </a:r>
            <a:r>
              <a:rPr lang="ko-KR" altLang="en-US" sz="1050" dirty="0">
                <a:solidFill>
                  <a:srgbClr val="000000"/>
                </a:solidFill>
                <a:latin typeface="나눔스퀘어OTF_ac"/>
                <a:ea typeface="나눔스퀘어OTF_ac"/>
              </a:rPr>
              <a:t>면</a:t>
            </a:r>
            <a:r>
              <a:rPr lang="en-US" altLang="ko-KR" sz="1050" dirty="0">
                <a:solidFill>
                  <a:srgbClr val="000000"/>
                </a:solidFill>
                <a:latin typeface="나눔스퀘어OTF_ac"/>
                <a:ea typeface="나눔스퀘어OTF_ac"/>
              </a:rPr>
              <a:t> </a:t>
            </a:r>
            <a:r>
              <a:rPr lang="ko-KR" altLang="en-US" sz="1050" dirty="0" err="1">
                <a:solidFill>
                  <a:srgbClr val="000000"/>
                </a:solidFill>
                <a:latin typeface="나눔스퀘어OTF_ac"/>
                <a:ea typeface="나눔스퀘어OTF_ac"/>
              </a:rPr>
              <a:t>황변현상</a:t>
            </a:r>
            <a:r>
              <a:rPr lang="en-US" altLang="ko-KR" sz="1050" dirty="0">
                <a:solidFill>
                  <a:srgbClr val="000000"/>
                </a:solidFill>
                <a:latin typeface="나눔스퀘어OTF_ac"/>
                <a:ea typeface="나눔스퀘어OTF_ac"/>
              </a:rPr>
              <a:t>*</a:t>
            </a:r>
            <a:r>
              <a:rPr lang="ko-KR" altLang="en-US" sz="1050" dirty="0">
                <a:solidFill>
                  <a:srgbClr val="000000"/>
                </a:solidFill>
                <a:latin typeface="나눔스퀘어OTF_ac"/>
                <a:ea typeface="나눔스퀘어OTF_ac"/>
              </a:rPr>
              <a:t> 발생</a:t>
            </a:r>
            <a:endParaRPr lang="en-US" altLang="ko-KR" sz="1050" dirty="0">
              <a:solidFill>
                <a:srgbClr val="000000"/>
              </a:solidFill>
              <a:latin typeface="나눔스퀘어OTF_ac"/>
              <a:ea typeface="나눔스퀘어OTF_ac"/>
            </a:endParaRPr>
          </a:p>
          <a:p>
            <a:pPr algn="ctr">
              <a:lnSpc>
                <a:spcPct val="114000"/>
              </a:lnSpc>
            </a:pPr>
            <a:r>
              <a:rPr lang="ko-KR" altLang="en-US" sz="1050" dirty="0">
                <a:solidFill>
                  <a:srgbClr val="000000"/>
                </a:solidFill>
                <a:latin typeface="나눔스퀘어OTF_ac"/>
                <a:ea typeface="나눔스퀘어OTF_ac"/>
              </a:rPr>
              <a:t>유전체 투과율에</a:t>
            </a:r>
            <a:r>
              <a:rPr lang="en-US" altLang="ko-KR" sz="1050" dirty="0">
                <a:solidFill>
                  <a:srgbClr val="000000"/>
                </a:solidFill>
                <a:latin typeface="나눔스퀘어OTF_ac"/>
                <a:ea typeface="나눔스퀘어OTF_ac"/>
              </a:rPr>
              <a:t> </a:t>
            </a:r>
            <a:r>
              <a:rPr lang="ko-KR" altLang="en-US" sz="1050" dirty="0">
                <a:solidFill>
                  <a:srgbClr val="000000"/>
                </a:solidFill>
                <a:latin typeface="나눔스퀘어OTF_ac"/>
                <a:ea typeface="나눔스퀘어OTF_ac"/>
              </a:rPr>
              <a:t>영향</a:t>
            </a:r>
            <a:endParaRPr lang="en-US" altLang="ko-KR" sz="1050" dirty="0">
              <a:solidFill>
                <a:srgbClr val="000000"/>
              </a:solidFill>
              <a:latin typeface="나눔스퀘어OTF_ac"/>
              <a:ea typeface="나눔스퀘어OTF_ac"/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810087CC-AE40-417C-97A5-4EFD8D997088}"/>
              </a:ext>
            </a:extLst>
          </p:cNvPr>
          <p:cNvSpPr txBox="1"/>
          <p:nvPr/>
        </p:nvSpPr>
        <p:spPr>
          <a:xfrm>
            <a:off x="449046" y="5048122"/>
            <a:ext cx="28536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solidFill>
                  <a:srgbClr val="000000"/>
                </a:solidFill>
                <a:latin typeface="나눔스퀘어OTF_ac"/>
                <a:ea typeface="나눔스퀘어OTF_ac"/>
              </a:rPr>
              <a:t>* </a:t>
            </a:r>
            <a:r>
              <a:rPr lang="ko-KR" altLang="en-US" sz="700" dirty="0" err="1">
                <a:solidFill>
                  <a:srgbClr val="000000"/>
                </a:solidFill>
                <a:latin typeface="나눔스퀘어OTF_ac"/>
                <a:ea typeface="나눔스퀘어OTF_ac"/>
              </a:rPr>
              <a:t>황변현상</a:t>
            </a:r>
            <a:r>
              <a:rPr lang="ko-KR" altLang="en-US" sz="700" dirty="0">
                <a:solidFill>
                  <a:srgbClr val="000000"/>
                </a:solidFill>
                <a:latin typeface="나눔스퀘어OTF_ac"/>
                <a:ea typeface="나눔스퀘어OTF_ac"/>
              </a:rPr>
              <a:t> </a:t>
            </a:r>
            <a:r>
              <a:rPr lang="en-US" altLang="ko-KR" sz="700" dirty="0">
                <a:solidFill>
                  <a:srgbClr val="000000"/>
                </a:solidFill>
                <a:latin typeface="나눔스퀘어OTF_ac"/>
                <a:ea typeface="나눔스퀘어OTF_ac"/>
              </a:rPr>
              <a:t>: Ag </a:t>
            </a:r>
            <a:r>
              <a:rPr lang="ko-KR" altLang="en-US" sz="700" dirty="0">
                <a:solidFill>
                  <a:srgbClr val="000000"/>
                </a:solidFill>
                <a:latin typeface="나눔스퀘어OTF_ac"/>
                <a:ea typeface="나눔스퀘어OTF_ac"/>
              </a:rPr>
              <a:t>이온이 유전체내로 확산되어 임의의 원소와 환원반응을 일으켜 </a:t>
            </a:r>
            <a:r>
              <a:rPr lang="en-US" altLang="ko-KR" sz="700" dirty="0">
                <a:solidFill>
                  <a:srgbClr val="000000"/>
                </a:solidFill>
                <a:latin typeface="나눔스퀘어OTF_ac"/>
                <a:ea typeface="나눔스퀘어OTF_ac"/>
              </a:rPr>
              <a:t>Ag colloid</a:t>
            </a:r>
            <a:r>
              <a:rPr lang="ko-KR" altLang="en-US" sz="700" dirty="0">
                <a:solidFill>
                  <a:srgbClr val="000000"/>
                </a:solidFill>
                <a:latin typeface="나눔스퀘어OTF_ac"/>
                <a:ea typeface="나눔스퀘어OTF_ac"/>
              </a:rPr>
              <a:t>로 바뀌는 현상</a:t>
            </a:r>
            <a:endParaRPr lang="en-US" altLang="ko-KR" sz="700" dirty="0">
              <a:solidFill>
                <a:srgbClr val="000000"/>
              </a:solidFill>
              <a:latin typeface="나눔스퀘어OTF_ac"/>
              <a:ea typeface="나눔스퀘어OTF_ac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A740DCC7-3CC3-485F-8E42-68AA0B7945A3}"/>
              </a:ext>
            </a:extLst>
          </p:cNvPr>
          <p:cNvSpPr/>
          <p:nvPr/>
        </p:nvSpPr>
        <p:spPr>
          <a:xfrm>
            <a:off x="396127" y="5470200"/>
            <a:ext cx="9127783" cy="982358"/>
          </a:xfrm>
          <a:prstGeom prst="rect">
            <a:avLst/>
          </a:prstGeom>
          <a:solidFill>
            <a:schemeClr val="bg1">
              <a:lumMod val="65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1CDECB04-D8F4-4A15-95B9-ED2924C83981}"/>
              </a:ext>
            </a:extLst>
          </p:cNvPr>
          <p:cNvSpPr txBox="1"/>
          <p:nvPr/>
        </p:nvSpPr>
        <p:spPr>
          <a:xfrm>
            <a:off x="1225562" y="5513964"/>
            <a:ext cx="7458385" cy="8691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5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유전체는 방전 공간을 중화하며 전류를 제어하는 역할 수행</a:t>
            </a:r>
            <a:endParaRPr lang="en-US" altLang="ko-KR" sz="105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05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하지만 다른 공정의 문제점들로 인해 유전체가 제 역할을 수행하지 못한다면</a:t>
            </a:r>
            <a:r>
              <a:rPr lang="en-US" altLang="ko-KR" sz="105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</a:t>
            </a:r>
            <a:r>
              <a:rPr lang="ko-KR" altLang="en-US" sz="105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전극 손상으로 인해 결함 발생 가능</a:t>
            </a:r>
            <a:endParaRPr lang="en-US" altLang="ko-KR" sz="105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따라서 전극에서 발생하는 문제점을 방지하기 위해서 공정별 작업 조건이 적절히 제어되어야 함</a:t>
            </a:r>
            <a:endParaRPr lang="en-US" altLang="ko-KR" sz="1400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C6F48685-B1FC-4095-A8FD-7BB3112F620B}"/>
              </a:ext>
            </a:extLst>
          </p:cNvPr>
          <p:cNvSpPr txBox="1"/>
          <p:nvPr/>
        </p:nvSpPr>
        <p:spPr>
          <a:xfrm>
            <a:off x="3467905" y="4088052"/>
            <a:ext cx="29767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탱크</a:t>
            </a:r>
            <a:r>
              <a:rPr lang="en-US" altLang="ko-KR" sz="15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2</a:t>
            </a:r>
            <a:r>
              <a:rPr lang="ko-KR" altLang="en-US" sz="15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 온도</a:t>
            </a:r>
            <a:r>
              <a:rPr lang="en-US" altLang="ko-KR" sz="15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 </a:t>
            </a:r>
            <a:r>
              <a:rPr lang="en-US" altLang="ko-KR" sz="1500" dirty="0">
                <a:solidFill>
                  <a:srgbClr val="00206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31.5℃ </a:t>
            </a:r>
            <a:r>
              <a:rPr lang="ko-KR" altLang="en-US" sz="1500" dirty="0">
                <a:solidFill>
                  <a:srgbClr val="00206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미만</a:t>
            </a:r>
            <a:endParaRPr lang="ko-KR" altLang="en-US" sz="1500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19108E3A-6947-4999-972C-8B0D26F1D22B}"/>
              </a:ext>
            </a:extLst>
          </p:cNvPr>
          <p:cNvSpPr txBox="1"/>
          <p:nvPr/>
        </p:nvSpPr>
        <p:spPr>
          <a:xfrm>
            <a:off x="3467905" y="4567598"/>
            <a:ext cx="2976710" cy="636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ko-KR" altLang="en-US" sz="105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현상 온도가 </a:t>
            </a:r>
            <a:r>
              <a:rPr lang="ko-KR" altLang="en-US" sz="1050" dirty="0">
                <a:latin typeface="나눔스퀘어OTF_ac"/>
                <a:ea typeface="나눔스퀘어OTF_ac"/>
              </a:rPr>
              <a:t>높을 경우 </a:t>
            </a:r>
            <a:r>
              <a:rPr lang="en-US" altLang="ko-KR" sz="105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under-cut</a:t>
            </a:r>
            <a:r>
              <a:rPr lang="ko-KR" altLang="en-US" sz="105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이</a:t>
            </a:r>
            <a:endParaRPr lang="en-US" altLang="ko-KR" sz="105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algn="ctr">
              <a:lnSpc>
                <a:spcPct val="114000"/>
              </a:lnSpc>
            </a:pPr>
            <a:r>
              <a:rPr lang="ko-KR" altLang="en-US" sz="105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생길 수 있으며</a:t>
            </a:r>
            <a:r>
              <a:rPr lang="en-US" altLang="ko-KR" sz="105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,  Under-cut</a:t>
            </a:r>
            <a:r>
              <a:rPr lang="ko-KR" altLang="en-US" sz="105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은</a:t>
            </a:r>
            <a:r>
              <a:rPr lang="en-US" altLang="ko-KR" sz="105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edge-curl</a:t>
            </a:r>
            <a:r>
              <a:rPr lang="ko-KR" altLang="en-US" sz="105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을 야기</a:t>
            </a:r>
            <a:r>
              <a:rPr lang="en-US" altLang="ko-KR" sz="105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. </a:t>
            </a:r>
            <a:r>
              <a:rPr lang="ko-KR" altLang="en-US" sz="105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이는 유전체 형성 과정 중 </a:t>
            </a:r>
            <a:r>
              <a:rPr lang="en-US" altLang="ko-KR" sz="105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pore</a:t>
            </a:r>
            <a:r>
              <a:rPr lang="ko-KR" altLang="en-US" sz="105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를 발생</a:t>
            </a:r>
            <a:endParaRPr lang="en-US" altLang="ko-KR" sz="105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DC924FE9-6725-419B-A40C-29EDA18F24AB}"/>
              </a:ext>
            </a:extLst>
          </p:cNvPr>
          <p:cNvSpPr txBox="1"/>
          <p:nvPr/>
        </p:nvSpPr>
        <p:spPr>
          <a:xfrm>
            <a:off x="6552363" y="4088922"/>
            <a:ext cx="29767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 err="1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소성로</a:t>
            </a:r>
            <a:r>
              <a:rPr lang="en-US" altLang="ko-KR" sz="15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5</a:t>
            </a:r>
            <a:r>
              <a:rPr lang="ko-KR" altLang="en-US" sz="15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 배기량 </a:t>
            </a:r>
            <a:r>
              <a:rPr lang="en-US" altLang="ko-KR" sz="1500" dirty="0">
                <a:solidFill>
                  <a:srgbClr val="00206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3243㎥/min </a:t>
            </a:r>
            <a:r>
              <a:rPr lang="ko-KR" altLang="en-US" sz="1500" dirty="0">
                <a:solidFill>
                  <a:srgbClr val="00206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이상</a:t>
            </a:r>
            <a:endParaRPr lang="ko-KR" altLang="en-US" sz="1500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F868040E-6F1B-48BF-87A7-02D8813732FC}"/>
              </a:ext>
            </a:extLst>
          </p:cNvPr>
          <p:cNvSpPr txBox="1"/>
          <p:nvPr/>
        </p:nvSpPr>
        <p:spPr>
          <a:xfrm>
            <a:off x="6552363" y="4567597"/>
            <a:ext cx="2976710" cy="636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ko-KR" altLang="en-US" sz="105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소성 배기량이 낮으면</a:t>
            </a:r>
          </a:p>
          <a:p>
            <a:pPr algn="ctr">
              <a:lnSpc>
                <a:spcPct val="114000"/>
              </a:lnSpc>
            </a:pPr>
            <a:r>
              <a:rPr lang="en-US" altLang="ko-KR" sz="105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neck </a:t>
            </a:r>
            <a:r>
              <a:rPr lang="ko-KR" altLang="en-US" sz="105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형성</a:t>
            </a:r>
            <a:r>
              <a:rPr lang="en-US" altLang="ko-KR" sz="105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, pore </a:t>
            </a:r>
            <a:r>
              <a:rPr lang="ko-KR" altLang="en-US" sz="105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형성</a:t>
            </a:r>
            <a:r>
              <a:rPr lang="en-US" altLang="ko-KR" sz="105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, </a:t>
            </a:r>
            <a:r>
              <a:rPr lang="ko-KR" altLang="en-US" sz="105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평탄화 등의 문제점이</a:t>
            </a:r>
            <a:endParaRPr lang="en-US" altLang="ko-KR" sz="105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algn="ctr">
              <a:lnSpc>
                <a:spcPct val="114000"/>
              </a:lnSpc>
            </a:pPr>
            <a:r>
              <a:rPr lang="ko-KR" altLang="en-US" sz="105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발생할 수 있고</a:t>
            </a:r>
            <a:r>
              <a:rPr lang="en-US" altLang="ko-KR" sz="105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, </a:t>
            </a:r>
            <a:r>
              <a:rPr lang="ko-KR" altLang="en-US" sz="105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이는 투과율</a:t>
            </a:r>
            <a:r>
              <a:rPr lang="en-US" altLang="ko-KR" sz="105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, </a:t>
            </a:r>
            <a:r>
              <a:rPr lang="ko-KR" altLang="en-US" sz="1050" dirty="0" err="1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내전압</a:t>
            </a:r>
            <a:r>
              <a:rPr lang="ko-KR" altLang="en-US" sz="105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특성에 영향</a:t>
            </a:r>
            <a:endParaRPr lang="en-US" altLang="ko-KR" sz="105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1869A3FF-3BE4-4220-B093-2D805BADA388}"/>
              </a:ext>
            </a:extLst>
          </p:cNvPr>
          <p:cNvSpPr txBox="1"/>
          <p:nvPr/>
        </p:nvSpPr>
        <p:spPr>
          <a:xfrm>
            <a:off x="2819792" y="216281"/>
            <a:ext cx="1624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Vital Few</a:t>
            </a:r>
            <a:r>
              <a:rPr lang="ko-KR" altLang="en-US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 선정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168C12F-81FC-491F-8236-F5051B48AE16}"/>
              </a:ext>
            </a:extLst>
          </p:cNvPr>
          <p:cNvGrpSpPr/>
          <p:nvPr/>
        </p:nvGrpSpPr>
        <p:grpSpPr>
          <a:xfrm>
            <a:off x="1785667" y="1841497"/>
            <a:ext cx="6332687" cy="758676"/>
            <a:chOff x="3179493" y="1841497"/>
            <a:chExt cx="3513562" cy="414045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A6BF50D8-C532-452A-8ED3-F2BFD1304E74}"/>
                </a:ext>
              </a:extLst>
            </p:cNvPr>
            <p:cNvSpPr/>
            <p:nvPr/>
          </p:nvSpPr>
          <p:spPr>
            <a:xfrm>
              <a:off x="3185732" y="2191340"/>
              <a:ext cx="3507323" cy="64202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1" name="직사각형 220">
              <a:extLst>
                <a:ext uri="{FF2B5EF4-FFF2-40B4-BE49-F238E27FC236}">
                  <a16:creationId xmlns:a16="http://schemas.microsoft.com/office/drawing/2014/main" id="{2A34CEC2-0BFF-4FB4-A213-1F91C856C774}"/>
                </a:ext>
              </a:extLst>
            </p:cNvPr>
            <p:cNvSpPr/>
            <p:nvPr/>
          </p:nvSpPr>
          <p:spPr>
            <a:xfrm>
              <a:off x="3179493" y="1841497"/>
              <a:ext cx="3513562" cy="17810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2" name="직사각형 221">
              <a:extLst>
                <a:ext uri="{FF2B5EF4-FFF2-40B4-BE49-F238E27FC236}">
                  <a16:creationId xmlns:a16="http://schemas.microsoft.com/office/drawing/2014/main" id="{720206C6-5412-4C83-A9F1-0036AF8FDDEA}"/>
                </a:ext>
              </a:extLst>
            </p:cNvPr>
            <p:cNvSpPr/>
            <p:nvPr/>
          </p:nvSpPr>
          <p:spPr>
            <a:xfrm flipH="1">
              <a:off x="3179493" y="2015218"/>
              <a:ext cx="3513562" cy="178107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3" name="직사각형 222">
              <a:extLst>
                <a:ext uri="{FF2B5EF4-FFF2-40B4-BE49-F238E27FC236}">
                  <a16:creationId xmlns:a16="http://schemas.microsoft.com/office/drawing/2014/main" id="{29214D2D-5D09-457D-8D5C-7E349F21D6DD}"/>
                </a:ext>
              </a:extLst>
            </p:cNvPr>
            <p:cNvSpPr/>
            <p:nvPr/>
          </p:nvSpPr>
          <p:spPr>
            <a:xfrm flipH="1">
              <a:off x="3627813" y="2058349"/>
              <a:ext cx="492477" cy="60022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3" name="직사각형 242">
              <a:extLst>
                <a:ext uri="{FF2B5EF4-FFF2-40B4-BE49-F238E27FC236}">
                  <a16:creationId xmlns:a16="http://schemas.microsoft.com/office/drawing/2014/main" id="{1CDA8A19-966F-401F-ABC9-23DE7BB817B4}"/>
                </a:ext>
              </a:extLst>
            </p:cNvPr>
            <p:cNvSpPr/>
            <p:nvPr/>
          </p:nvSpPr>
          <p:spPr>
            <a:xfrm flipH="1">
              <a:off x="5733205" y="2058348"/>
              <a:ext cx="492477" cy="60022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8" name="직사각형 247">
              <a:extLst>
                <a:ext uri="{FF2B5EF4-FFF2-40B4-BE49-F238E27FC236}">
                  <a16:creationId xmlns:a16="http://schemas.microsoft.com/office/drawing/2014/main" id="{2FA33955-1573-45CC-B330-16DC8046848F}"/>
                </a:ext>
              </a:extLst>
            </p:cNvPr>
            <p:cNvSpPr/>
            <p:nvPr/>
          </p:nvSpPr>
          <p:spPr>
            <a:xfrm>
              <a:off x="3539541" y="2017200"/>
              <a:ext cx="655607" cy="45719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3336A774-7C2E-4B6A-899D-81F0BEB244DB}"/>
                </a:ext>
              </a:extLst>
            </p:cNvPr>
            <p:cNvSpPr/>
            <p:nvPr/>
          </p:nvSpPr>
          <p:spPr>
            <a:xfrm>
              <a:off x="5646824" y="2018164"/>
              <a:ext cx="655607" cy="45719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584DDFD4-F411-473B-9761-3714D60F74B4}"/>
              </a:ext>
            </a:extLst>
          </p:cNvPr>
          <p:cNvSpPr/>
          <p:nvPr/>
        </p:nvSpPr>
        <p:spPr>
          <a:xfrm rot="16200000">
            <a:off x="2152447" y="2532373"/>
            <a:ext cx="680425" cy="127370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화살표: 오른쪽 56">
            <a:extLst>
              <a:ext uri="{FF2B5EF4-FFF2-40B4-BE49-F238E27FC236}">
                <a16:creationId xmlns:a16="http://schemas.microsoft.com/office/drawing/2014/main" id="{925AF5F9-2AC7-4219-BA3F-2268D6EA3CFF}"/>
              </a:ext>
            </a:extLst>
          </p:cNvPr>
          <p:cNvSpPr/>
          <p:nvPr/>
        </p:nvSpPr>
        <p:spPr>
          <a:xfrm rot="16200000">
            <a:off x="3135605" y="2583247"/>
            <a:ext cx="558225" cy="123632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화살표: 오른쪽 58">
            <a:extLst>
              <a:ext uri="{FF2B5EF4-FFF2-40B4-BE49-F238E27FC236}">
                <a16:creationId xmlns:a16="http://schemas.microsoft.com/office/drawing/2014/main" id="{99C4296A-435B-467B-BD84-FEB747171DED}"/>
              </a:ext>
            </a:extLst>
          </p:cNvPr>
          <p:cNvSpPr/>
          <p:nvPr/>
        </p:nvSpPr>
        <p:spPr>
          <a:xfrm rot="16200000">
            <a:off x="5531854" y="2553295"/>
            <a:ext cx="621328" cy="127371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74789F-DD6E-4368-BBF3-DA4E248B92C4}"/>
              </a:ext>
            </a:extLst>
          </p:cNvPr>
          <p:cNvSpPr txBox="1"/>
          <p:nvPr/>
        </p:nvSpPr>
        <p:spPr>
          <a:xfrm>
            <a:off x="2088302" y="2944897"/>
            <a:ext cx="8085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AG RTD</a:t>
            </a:r>
            <a:endParaRPr lang="ko-KR" altLang="en-US" sz="1400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A0AB04FA-2778-45D2-8463-5ACEF5B58B78}"/>
              </a:ext>
            </a:extLst>
          </p:cNvPr>
          <p:cNvSpPr txBox="1"/>
          <p:nvPr/>
        </p:nvSpPr>
        <p:spPr>
          <a:xfrm>
            <a:off x="3010648" y="2936271"/>
            <a:ext cx="8947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BUS</a:t>
            </a:r>
            <a:r>
              <a:rPr lang="ko-KR" altLang="en-US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 전극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8DEA6C02-C557-41FD-9E60-C7728BF66C00}"/>
              </a:ext>
            </a:extLst>
          </p:cNvPr>
          <p:cNvSpPr txBox="1"/>
          <p:nvPr/>
        </p:nvSpPr>
        <p:spPr>
          <a:xfrm>
            <a:off x="5526157" y="2927645"/>
            <a:ext cx="6559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유전체</a:t>
            </a:r>
          </a:p>
        </p:txBody>
      </p:sp>
      <p:sp>
        <p:nvSpPr>
          <p:cNvPr id="19" name="슬라이드 번호 개체 틀 18">
            <a:extLst>
              <a:ext uri="{FF2B5EF4-FFF2-40B4-BE49-F238E27FC236}">
                <a16:creationId xmlns:a16="http://schemas.microsoft.com/office/drawing/2014/main" id="{5CD1AEB9-0757-455E-84E8-A20DCAD3A1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57DA9-D061-434C-A620-33FE0A54C448}" type="slidenum">
              <a:rPr lang="ko-KR" altLang="en-US" smtClean="0"/>
              <a:t>10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08815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BC776743-3F6A-49A7-A4B6-346215507938}"/>
              </a:ext>
            </a:extLst>
          </p:cNvPr>
          <p:cNvSpPr/>
          <p:nvPr/>
        </p:nvSpPr>
        <p:spPr>
          <a:xfrm>
            <a:off x="387499" y="1700561"/>
            <a:ext cx="9127437" cy="2319348"/>
          </a:xfrm>
          <a:prstGeom prst="rect">
            <a:avLst/>
          </a:prstGeom>
          <a:solidFill>
            <a:schemeClr val="bg1">
              <a:lumMod val="65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FC9C0414-5BBC-41CC-8A83-6C407ACD68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43000"/>
                    </a14:imgEffect>
                    <a14:imgEffect>
                      <a14:brightnessContrast bright="-22000" contrast="20000"/>
                    </a14:imgEffect>
                  </a14:imgLayer>
                </a14:imgProps>
              </a:ext>
            </a:extLst>
          </a:blip>
          <a:srcRect l="46" t="82" r="772" b="478"/>
          <a:stretch/>
        </p:blipFill>
        <p:spPr>
          <a:xfrm>
            <a:off x="518100" y="1773328"/>
            <a:ext cx="4329945" cy="2166973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64DC025F-F1CC-44CC-B4EB-964FC1C941BE}"/>
              </a:ext>
            </a:extLst>
          </p:cNvPr>
          <p:cNvSpPr/>
          <p:nvPr/>
        </p:nvSpPr>
        <p:spPr>
          <a:xfrm>
            <a:off x="389281" y="4122259"/>
            <a:ext cx="9127437" cy="2319348"/>
          </a:xfrm>
          <a:prstGeom prst="rect">
            <a:avLst/>
          </a:prstGeom>
          <a:solidFill>
            <a:schemeClr val="bg1">
              <a:lumMod val="65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09B8109-98C8-45ED-98AE-19144C2509CC}"/>
              </a:ext>
            </a:extLst>
          </p:cNvPr>
          <p:cNvGrpSpPr/>
          <p:nvPr/>
        </p:nvGrpSpPr>
        <p:grpSpPr>
          <a:xfrm>
            <a:off x="0" y="-558195"/>
            <a:ext cx="1354649" cy="1416192"/>
            <a:chOff x="1090298" y="2985327"/>
            <a:chExt cx="1636294" cy="1748589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64429016-CDC7-49C1-A367-298631C2D99E}"/>
                </a:ext>
              </a:extLst>
            </p:cNvPr>
            <p:cNvSpPr/>
            <p:nvPr/>
          </p:nvSpPr>
          <p:spPr>
            <a:xfrm rot="18479529">
              <a:off x="1034150" y="3041475"/>
              <a:ext cx="1748589" cy="1636294"/>
            </a:xfrm>
            <a:prstGeom prst="round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95B5533A-04FC-4281-958F-2EA4DD23FFD0}"/>
                </a:ext>
              </a:extLst>
            </p:cNvPr>
            <p:cNvSpPr/>
            <p:nvPr/>
          </p:nvSpPr>
          <p:spPr>
            <a:xfrm rot="17778217">
              <a:off x="1338908" y="3345080"/>
              <a:ext cx="1355078" cy="1409844"/>
            </a:xfrm>
            <a:prstGeom prst="round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4C3FFEF-B461-4F71-BB53-7DFD2D17D947}"/>
                </a:ext>
              </a:extLst>
            </p:cNvPr>
            <p:cNvSpPr txBox="1"/>
            <p:nvPr/>
          </p:nvSpPr>
          <p:spPr>
            <a:xfrm>
              <a:off x="1409017" y="3645920"/>
              <a:ext cx="1276540" cy="10260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dirty="0">
                  <a:solidFill>
                    <a:schemeClr val="bg1">
                      <a:lumMod val="95000"/>
                    </a:schemeClr>
                  </a:solidFill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03</a:t>
              </a:r>
              <a:endParaRPr lang="ko-KR" altLang="en-US" sz="4800" dirty="0">
                <a:solidFill>
                  <a:schemeClr val="bg1">
                    <a:lumMod val="9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D48BC80-712C-4C12-B335-6F8B2726469D}"/>
              </a:ext>
            </a:extLst>
          </p:cNvPr>
          <p:cNvSpPr txBox="1"/>
          <p:nvPr/>
        </p:nvSpPr>
        <p:spPr>
          <a:xfrm>
            <a:off x="1584126" y="158461"/>
            <a:ext cx="6465218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>
              <a:defRPr/>
            </a:pPr>
            <a:r>
              <a:rPr kumimoji="1" lang="ko-KR" altLang="en-US" sz="2400" kern="0" spc="-100" dirty="0">
                <a:solidFill>
                  <a:srgbClr val="00206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분석 결과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F1640E67-CA10-41DA-85AA-B6616694AAFD}"/>
              </a:ext>
            </a:extLst>
          </p:cNvPr>
          <p:cNvGrpSpPr/>
          <p:nvPr/>
        </p:nvGrpSpPr>
        <p:grpSpPr>
          <a:xfrm>
            <a:off x="8442672" y="30751"/>
            <a:ext cx="1477269" cy="307777"/>
            <a:chOff x="8485802" y="4873"/>
            <a:chExt cx="1477269" cy="30777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C5118D0-C239-4E43-B03A-6CB31B1CBB13}"/>
                </a:ext>
              </a:extLst>
            </p:cNvPr>
            <p:cNvSpPr txBox="1"/>
            <p:nvPr/>
          </p:nvSpPr>
          <p:spPr>
            <a:xfrm>
              <a:off x="8675539" y="4873"/>
              <a:ext cx="12875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dist"/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(</a:t>
              </a:r>
              <a:r>
                <a:rPr lang="ko-KR" altLang="en-US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주</a:t>
              </a:r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) PDP-One</a:t>
              </a:r>
              <a:endParaRPr lang="ko-KR" altLang="en-US" sz="14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87D2D921-73AC-45EA-96B4-1D1E8B7592EE}"/>
                </a:ext>
              </a:extLst>
            </p:cNvPr>
            <p:cNvGrpSpPr/>
            <p:nvPr/>
          </p:nvGrpSpPr>
          <p:grpSpPr>
            <a:xfrm>
              <a:off x="8485802" y="79737"/>
              <a:ext cx="252766" cy="154383"/>
              <a:chOff x="5943600" y="517585"/>
              <a:chExt cx="364310" cy="222511"/>
            </a:xfrm>
          </p:grpSpPr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0AA0E04B-2226-4D80-B9C2-4ED06D49FF98}"/>
                  </a:ext>
                </a:extLst>
              </p:cNvPr>
              <p:cNvSpPr/>
              <p:nvPr/>
            </p:nvSpPr>
            <p:spPr>
              <a:xfrm>
                <a:off x="5943600" y="517585"/>
                <a:ext cx="222511" cy="222511"/>
              </a:xfrm>
              <a:prstGeom prst="ellipse">
                <a:avLst/>
              </a:prstGeom>
              <a:solidFill>
                <a:srgbClr val="00206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F08712B1-066C-4C83-A615-EC0B654B7B06}"/>
                  </a:ext>
                </a:extLst>
              </p:cNvPr>
              <p:cNvSpPr/>
              <p:nvPr/>
            </p:nvSpPr>
            <p:spPr>
              <a:xfrm>
                <a:off x="6085399" y="517585"/>
                <a:ext cx="222511" cy="222511"/>
              </a:xfrm>
              <a:prstGeom prst="ellipse">
                <a:avLst/>
              </a:prstGeom>
              <a:solidFill>
                <a:srgbClr val="7030A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E1D489D1-951A-4C0F-8838-F6BD652E964D}"/>
              </a:ext>
            </a:extLst>
          </p:cNvPr>
          <p:cNvSpPr txBox="1"/>
          <p:nvPr/>
        </p:nvSpPr>
        <p:spPr>
          <a:xfrm>
            <a:off x="2819792" y="216281"/>
            <a:ext cx="23388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불량 패턴 분석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E67C17B-0725-43D8-AFF4-A4F9469D420A}"/>
              </a:ext>
            </a:extLst>
          </p:cNvPr>
          <p:cNvSpPr/>
          <p:nvPr/>
        </p:nvSpPr>
        <p:spPr>
          <a:xfrm>
            <a:off x="-5315" y="1152738"/>
            <a:ext cx="9906000" cy="352279"/>
          </a:xfrm>
          <a:prstGeom prst="rect">
            <a:avLst/>
          </a:prstGeom>
          <a:solidFill>
            <a:srgbClr val="00206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LOT</a:t>
            </a:r>
            <a:r>
              <a:rPr lang="ko-KR" altLang="en-US" dirty="0">
                <a:solidFill>
                  <a:schemeClr val="bg1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별 추이에 따른 불량 패턴 분석을 통한 설비의 이상 가능성 검정</a:t>
            </a:r>
            <a:endParaRPr lang="en-US" altLang="ko-KR" dirty="0">
              <a:solidFill>
                <a:schemeClr val="bg1"/>
              </a:solidFill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660108-2A1F-4B73-A92E-3C980012E89F}"/>
              </a:ext>
            </a:extLst>
          </p:cNvPr>
          <p:cNvSpPr txBox="1"/>
          <p:nvPr/>
        </p:nvSpPr>
        <p:spPr>
          <a:xfrm>
            <a:off x="6725714" y="5539505"/>
            <a:ext cx="2676667" cy="762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BUS </a:t>
            </a:r>
            <a:r>
              <a:rPr lang="ko-KR" altLang="en-US" sz="10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현상 </a:t>
            </a:r>
            <a:r>
              <a:rPr lang="en-US" altLang="ko-KR" sz="10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1</a:t>
            </a:r>
            <a:r>
              <a:rPr lang="ko-KR" altLang="en-US" sz="10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호기에서 시간이 흐를수록 온도</a:t>
            </a:r>
            <a:r>
              <a:rPr lang="en-US" altLang="ko-KR" sz="10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31.5~32.0℃ </a:t>
            </a:r>
            <a:r>
              <a:rPr lang="ko-KR" altLang="en-US" sz="10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사이 빈번</a:t>
            </a:r>
            <a:endParaRPr lang="en-US" altLang="ko-KR" sz="10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설비의 정상 작동 여부 재확인 및 개선 요망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2A949AB-4CFA-4D4E-9162-E1CE7BB61883}"/>
              </a:ext>
            </a:extLst>
          </p:cNvPr>
          <p:cNvSpPr txBox="1"/>
          <p:nvPr/>
        </p:nvSpPr>
        <p:spPr>
          <a:xfrm>
            <a:off x="575943" y="6098590"/>
            <a:ext cx="29658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작업시각에 따른 </a:t>
            </a:r>
            <a:r>
              <a:rPr lang="en-US" altLang="ko-KR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BUS </a:t>
            </a:r>
            <a:r>
              <a:rPr lang="ko-KR" altLang="en-US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현상 </a:t>
            </a:r>
            <a:r>
              <a:rPr lang="en-US" altLang="ko-KR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1</a:t>
            </a:r>
            <a:r>
              <a:rPr lang="ko-KR" altLang="en-US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호기 탱크</a:t>
            </a:r>
            <a:r>
              <a:rPr lang="en-US" altLang="ko-KR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2</a:t>
            </a:r>
            <a:r>
              <a:rPr lang="ko-KR" altLang="en-US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온도  </a:t>
            </a:r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id="{A12FC6BB-9B6F-4BCF-AFAF-2D705B8D4A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43000"/>
                    </a14:imgEffect>
                    <a14:imgEffect>
                      <a14:brightnessContrast bright="-22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28546" y="4356066"/>
            <a:ext cx="2997933" cy="1676505"/>
          </a:xfrm>
          <a:prstGeom prst="rect">
            <a:avLst/>
          </a:prstGeom>
        </p:spPr>
      </p:pic>
      <p:sp>
        <p:nvSpPr>
          <p:cNvPr id="49" name="직사각형 48">
            <a:extLst>
              <a:ext uri="{FF2B5EF4-FFF2-40B4-BE49-F238E27FC236}">
                <a16:creationId xmlns:a16="http://schemas.microsoft.com/office/drawing/2014/main" id="{411D68FE-C76B-4161-8416-55A34ADF49FA}"/>
              </a:ext>
            </a:extLst>
          </p:cNvPr>
          <p:cNvSpPr/>
          <p:nvPr/>
        </p:nvSpPr>
        <p:spPr>
          <a:xfrm>
            <a:off x="554424" y="4356066"/>
            <a:ext cx="2937551" cy="50859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4" name="그림 53">
            <a:extLst>
              <a:ext uri="{FF2B5EF4-FFF2-40B4-BE49-F238E27FC236}">
                <a16:creationId xmlns:a16="http://schemas.microsoft.com/office/drawing/2014/main" id="{5ECF8440-D9C8-4DCC-A2BB-FEC85940C1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43000"/>
                    </a14:imgEffect>
                    <a14:imgEffect>
                      <a14:brightnessContrast bright="-22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717500" y="4347440"/>
            <a:ext cx="2997934" cy="1676505"/>
          </a:xfrm>
          <a:prstGeom prst="rect">
            <a:avLst/>
          </a:prstGeom>
        </p:spPr>
      </p:pic>
      <p:sp>
        <p:nvSpPr>
          <p:cNvPr id="56" name="직사각형 55">
            <a:extLst>
              <a:ext uri="{FF2B5EF4-FFF2-40B4-BE49-F238E27FC236}">
                <a16:creationId xmlns:a16="http://schemas.microsoft.com/office/drawing/2014/main" id="{3244267C-7FDB-4B05-B23D-3AB50B9F0180}"/>
              </a:ext>
            </a:extLst>
          </p:cNvPr>
          <p:cNvSpPr/>
          <p:nvPr/>
        </p:nvSpPr>
        <p:spPr>
          <a:xfrm>
            <a:off x="3726128" y="4354994"/>
            <a:ext cx="2864453" cy="51148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728EB34-D5A1-4A6B-A92D-C7746DAF2B9C}"/>
              </a:ext>
            </a:extLst>
          </p:cNvPr>
          <p:cNvSpPr txBox="1"/>
          <p:nvPr/>
        </p:nvSpPr>
        <p:spPr>
          <a:xfrm>
            <a:off x="3730389" y="6100810"/>
            <a:ext cx="29658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작업시각에 따른 </a:t>
            </a:r>
            <a:r>
              <a:rPr lang="en-US" altLang="ko-KR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BUS </a:t>
            </a:r>
            <a:r>
              <a:rPr lang="ko-KR" altLang="en-US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현상 </a:t>
            </a:r>
            <a:r>
              <a:rPr lang="en-US" altLang="ko-KR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2</a:t>
            </a:r>
            <a:r>
              <a:rPr lang="ko-KR" altLang="en-US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호기 탱크</a:t>
            </a:r>
            <a:r>
              <a:rPr lang="en-US" altLang="ko-KR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2 </a:t>
            </a:r>
            <a:r>
              <a:rPr lang="ko-KR" altLang="en-US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온도  </a:t>
            </a:r>
          </a:p>
        </p:txBody>
      </p:sp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DB327FA2-5FF2-4CFB-BDB5-24B2D14C06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3607112"/>
              </p:ext>
            </p:extLst>
          </p:nvPr>
        </p:nvGraphicFramePr>
        <p:xfrm>
          <a:off x="6820194" y="4347441"/>
          <a:ext cx="2487708" cy="1033851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1243854">
                  <a:extLst>
                    <a:ext uri="{9D8B030D-6E8A-4147-A177-3AD203B41FA5}">
                      <a16:colId xmlns:a16="http://schemas.microsoft.com/office/drawing/2014/main" val="3867435938"/>
                    </a:ext>
                  </a:extLst>
                </a:gridCol>
                <a:gridCol w="1243854">
                  <a:extLst>
                    <a:ext uri="{9D8B030D-6E8A-4147-A177-3AD203B41FA5}">
                      <a16:colId xmlns:a16="http://schemas.microsoft.com/office/drawing/2014/main" val="2487801414"/>
                    </a:ext>
                  </a:extLst>
                </a:gridCol>
              </a:tblGrid>
              <a:tr h="301541">
                <a:tc gridSpan="2"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40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  <a:cs typeface="+mn-cs"/>
                        </a:rPr>
                        <a:t>불량률 비교</a:t>
                      </a:r>
                    </a:p>
                  </a:txBody>
                  <a:tcPr marL="13166" marR="13166" marT="131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400" u="none" strike="noStrike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166" marR="13166" marT="13166" marB="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0098382"/>
                  </a:ext>
                </a:extLst>
              </a:tr>
              <a:tr h="366155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altLang="ko-KR" sz="14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  <a:cs typeface="+mn-cs"/>
                        </a:rPr>
                        <a:t>1</a:t>
                      </a:r>
                      <a:r>
                        <a:rPr lang="ko-KR" altLang="en-US" sz="14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  <a:cs typeface="+mn-cs"/>
                        </a:rPr>
                        <a:t>호기</a:t>
                      </a:r>
                    </a:p>
                  </a:txBody>
                  <a:tcPr marL="13166" marR="13166" marT="131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altLang="ko-KR" sz="14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  <a:cs typeface="+mn-cs"/>
                        </a:rPr>
                        <a:t>2</a:t>
                      </a:r>
                      <a:r>
                        <a:rPr lang="ko-KR" altLang="en-US" sz="14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  <a:cs typeface="+mn-cs"/>
                        </a:rPr>
                        <a:t>호기</a:t>
                      </a:r>
                    </a:p>
                  </a:txBody>
                  <a:tcPr marL="13166" marR="13166" marT="13166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5676485"/>
                  </a:ext>
                </a:extLst>
              </a:tr>
              <a:tr h="366155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altLang="ko-K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11.63%</a:t>
                      </a:r>
                      <a:endParaRPr lang="en-US" altLang="ko-KR" sz="1400" u="none" strike="noStrike" kern="1200" dirty="0">
                        <a:solidFill>
                          <a:schemeClr val="dk1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  <a:cs typeface="+mn-cs"/>
                      </a:endParaRPr>
                    </a:p>
                  </a:txBody>
                  <a:tcPr marL="13166" marR="13166" marT="131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altLang="ko-K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9.75%</a:t>
                      </a:r>
                      <a:endParaRPr lang="en-US" altLang="ko-KR" sz="1400" u="none" strike="noStrike" kern="1200" dirty="0">
                        <a:solidFill>
                          <a:schemeClr val="dk1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  <a:cs typeface="+mn-cs"/>
                      </a:endParaRPr>
                    </a:p>
                  </a:txBody>
                  <a:tcPr marL="13166" marR="13166" marT="13166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64243861"/>
                  </a:ext>
                </a:extLst>
              </a:tr>
            </a:tbl>
          </a:graphicData>
        </a:graphic>
      </p:graphicFrame>
      <p:graphicFrame>
        <p:nvGraphicFramePr>
          <p:cNvPr id="31" name="표 30">
            <a:extLst>
              <a:ext uri="{FF2B5EF4-FFF2-40B4-BE49-F238E27FC236}">
                <a16:creationId xmlns:a16="http://schemas.microsoft.com/office/drawing/2014/main" id="{D9579216-4BD4-4789-B613-030CDC4C1E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5877980"/>
              </p:ext>
            </p:extLst>
          </p:nvPr>
        </p:nvGraphicFramePr>
        <p:xfrm>
          <a:off x="5158354" y="1826383"/>
          <a:ext cx="4149548" cy="2087408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4149548">
                  <a:extLst>
                    <a:ext uri="{9D8B030D-6E8A-4147-A177-3AD203B41FA5}">
                      <a16:colId xmlns:a16="http://schemas.microsoft.com/office/drawing/2014/main" val="3867435938"/>
                    </a:ext>
                  </a:extLst>
                </a:gridCol>
              </a:tblGrid>
              <a:tr h="410951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altLang="ko-KR" sz="140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  <a:cs typeface="+mn-cs"/>
                        </a:rPr>
                        <a:t>LOT</a:t>
                      </a:r>
                      <a:r>
                        <a:rPr lang="ko-KR" altLang="en-US" sz="140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  <a:cs typeface="+mn-cs"/>
                        </a:rPr>
                        <a:t>별 불량률 추세 그래프</a:t>
                      </a:r>
                    </a:p>
                  </a:txBody>
                  <a:tcPr marL="13166" marR="13166" marT="131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0098382"/>
                  </a:ext>
                </a:extLst>
              </a:tr>
              <a:tr h="1676457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endParaRPr lang="en-US" altLang="ko-KR" sz="1600" u="none" strike="noStrike" kern="1200" dirty="0">
                        <a:solidFill>
                          <a:schemeClr val="dk1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  <a:cs typeface="+mn-cs"/>
                      </a:endParaRPr>
                    </a:p>
                  </a:txBody>
                  <a:tcPr marL="13166" marR="13166" marT="131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5676485"/>
                  </a:ext>
                </a:extLst>
              </a:tr>
            </a:tbl>
          </a:graphicData>
        </a:graphic>
      </p:graphicFrame>
      <p:sp>
        <p:nvSpPr>
          <p:cNvPr id="32" name="제목 1">
            <a:extLst>
              <a:ext uri="{FF2B5EF4-FFF2-40B4-BE49-F238E27FC236}">
                <a16:creationId xmlns:a16="http://schemas.microsoft.com/office/drawing/2014/main" id="{2B55E7B3-673A-47F5-980A-A7D5EE66A011}"/>
              </a:ext>
            </a:extLst>
          </p:cNvPr>
          <p:cNvSpPr>
            <a:spLocks noGrp="1"/>
          </p:cNvSpPr>
          <p:nvPr/>
        </p:nvSpPr>
        <p:spPr>
          <a:xfrm>
            <a:off x="5158354" y="2162532"/>
            <a:ext cx="4140476" cy="6942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ko-KR" altLang="en-US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불량률 평균</a:t>
            </a:r>
            <a:r>
              <a:rPr lang="en-US" altLang="ko-KR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: 10.68 % (red line)</a:t>
            </a:r>
            <a:endParaRPr lang="en-US" altLang="ko-KR" sz="14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LOT ID</a:t>
            </a:r>
            <a:r>
              <a:rPr lang="ko-KR" altLang="en-US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</a:t>
            </a:r>
            <a:r>
              <a:rPr lang="en-US" altLang="ko-KR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180 </a:t>
            </a:r>
            <a:r>
              <a:rPr lang="ko-KR" altLang="en-US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이후 불량률 증가 추세</a:t>
            </a:r>
            <a:endParaRPr lang="en-US" altLang="ko-KR" sz="12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37" name="화살표: 오른쪽 36">
            <a:extLst>
              <a:ext uri="{FF2B5EF4-FFF2-40B4-BE49-F238E27FC236}">
                <a16:creationId xmlns:a16="http://schemas.microsoft.com/office/drawing/2014/main" id="{AA848806-8880-4863-BFC1-11CA6367DF6D}"/>
              </a:ext>
            </a:extLst>
          </p:cNvPr>
          <p:cNvSpPr/>
          <p:nvPr/>
        </p:nvSpPr>
        <p:spPr>
          <a:xfrm rot="5400000">
            <a:off x="7039862" y="2887083"/>
            <a:ext cx="318075" cy="295050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A3A4C30-8599-4F9B-9A1E-5C789E2D443A}"/>
              </a:ext>
            </a:extLst>
          </p:cNvPr>
          <p:cNvSpPr/>
          <p:nvPr/>
        </p:nvSpPr>
        <p:spPr>
          <a:xfrm>
            <a:off x="5161568" y="3136200"/>
            <a:ext cx="4140476" cy="7075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시간의 흐름에 따른</a:t>
            </a:r>
            <a:endParaRPr lang="en-US" altLang="ko-KR" sz="1400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rgbClr val="00206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설비의 노후화 발생</a:t>
            </a:r>
            <a:r>
              <a:rPr lang="ko-KR" altLang="en-US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 혹은 </a:t>
            </a:r>
            <a:r>
              <a:rPr lang="ko-KR" altLang="en-US" sz="1400" dirty="0">
                <a:solidFill>
                  <a:srgbClr val="00206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설비조건 이상 </a:t>
            </a:r>
            <a:r>
              <a:rPr lang="ko-KR" altLang="en-US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가능성 인식</a:t>
            </a:r>
            <a:endParaRPr lang="en-US" altLang="ko-KR" sz="1400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6D0899-A589-4F41-A53E-638DB75F07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57DA9-D061-434C-A620-33FE0A54C448}" type="slidenum">
              <a:rPr lang="ko-KR" altLang="en-US" smtClean="0"/>
              <a:t>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970867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>
            <a:extLst>
              <a:ext uri="{FF2B5EF4-FFF2-40B4-BE49-F238E27FC236}">
                <a16:creationId xmlns:a16="http://schemas.microsoft.com/office/drawing/2014/main" id="{DA4D83B5-61ED-4D0D-AB05-8A1E78F5F5CD}"/>
              </a:ext>
            </a:extLst>
          </p:cNvPr>
          <p:cNvSpPr/>
          <p:nvPr/>
        </p:nvSpPr>
        <p:spPr>
          <a:xfrm>
            <a:off x="469377" y="4299104"/>
            <a:ext cx="9129218" cy="2115395"/>
          </a:xfrm>
          <a:prstGeom prst="rect">
            <a:avLst/>
          </a:prstGeom>
          <a:solidFill>
            <a:schemeClr val="bg1">
              <a:lumMod val="65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1FC49AC-4B58-44B1-BBC2-804FC38859F6}"/>
              </a:ext>
            </a:extLst>
          </p:cNvPr>
          <p:cNvSpPr/>
          <p:nvPr/>
        </p:nvSpPr>
        <p:spPr>
          <a:xfrm>
            <a:off x="376565" y="1622032"/>
            <a:ext cx="9129218" cy="2629708"/>
          </a:xfrm>
          <a:prstGeom prst="rect">
            <a:avLst/>
          </a:prstGeom>
          <a:solidFill>
            <a:schemeClr val="bg1">
              <a:lumMod val="65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09B8109-98C8-45ED-98AE-19144C2509CC}"/>
              </a:ext>
            </a:extLst>
          </p:cNvPr>
          <p:cNvGrpSpPr/>
          <p:nvPr/>
        </p:nvGrpSpPr>
        <p:grpSpPr>
          <a:xfrm>
            <a:off x="0" y="-558195"/>
            <a:ext cx="1354649" cy="1416192"/>
            <a:chOff x="1090298" y="2985327"/>
            <a:chExt cx="1636294" cy="1748589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64429016-CDC7-49C1-A367-298631C2D99E}"/>
                </a:ext>
              </a:extLst>
            </p:cNvPr>
            <p:cNvSpPr/>
            <p:nvPr/>
          </p:nvSpPr>
          <p:spPr>
            <a:xfrm rot="18479529">
              <a:off x="1034150" y="3041475"/>
              <a:ext cx="1748589" cy="1636294"/>
            </a:xfrm>
            <a:prstGeom prst="round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95B5533A-04FC-4281-958F-2EA4DD23FFD0}"/>
                </a:ext>
              </a:extLst>
            </p:cNvPr>
            <p:cNvSpPr/>
            <p:nvPr/>
          </p:nvSpPr>
          <p:spPr>
            <a:xfrm rot="17778217">
              <a:off x="1338908" y="3345080"/>
              <a:ext cx="1355078" cy="1409844"/>
            </a:xfrm>
            <a:prstGeom prst="round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4C3FFEF-B461-4F71-BB53-7DFD2D17D947}"/>
                </a:ext>
              </a:extLst>
            </p:cNvPr>
            <p:cNvSpPr txBox="1"/>
            <p:nvPr/>
          </p:nvSpPr>
          <p:spPr>
            <a:xfrm>
              <a:off x="1409017" y="3645920"/>
              <a:ext cx="1276540" cy="10260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dirty="0">
                  <a:solidFill>
                    <a:schemeClr val="bg1">
                      <a:lumMod val="95000"/>
                    </a:schemeClr>
                  </a:solidFill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04</a:t>
              </a:r>
              <a:endParaRPr lang="ko-KR" altLang="en-US" sz="4800" dirty="0">
                <a:solidFill>
                  <a:schemeClr val="bg1">
                    <a:lumMod val="9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D48BC80-712C-4C12-B335-6F8B2726469D}"/>
              </a:ext>
            </a:extLst>
          </p:cNvPr>
          <p:cNvSpPr txBox="1"/>
          <p:nvPr/>
        </p:nvSpPr>
        <p:spPr>
          <a:xfrm>
            <a:off x="1584126" y="158461"/>
            <a:ext cx="6465218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>
              <a:defRPr/>
            </a:pPr>
            <a:r>
              <a:rPr kumimoji="1" lang="ko-KR" altLang="en-US" sz="2400" kern="0" spc="-100" dirty="0">
                <a:solidFill>
                  <a:srgbClr val="00206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개선 방안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F1640E67-CA10-41DA-85AA-B6616694AAFD}"/>
              </a:ext>
            </a:extLst>
          </p:cNvPr>
          <p:cNvGrpSpPr/>
          <p:nvPr/>
        </p:nvGrpSpPr>
        <p:grpSpPr>
          <a:xfrm>
            <a:off x="8442672" y="30751"/>
            <a:ext cx="1477269" cy="307777"/>
            <a:chOff x="8485802" y="4873"/>
            <a:chExt cx="1477269" cy="30777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C5118D0-C239-4E43-B03A-6CB31B1CBB13}"/>
                </a:ext>
              </a:extLst>
            </p:cNvPr>
            <p:cNvSpPr txBox="1"/>
            <p:nvPr/>
          </p:nvSpPr>
          <p:spPr>
            <a:xfrm>
              <a:off x="8675539" y="4873"/>
              <a:ext cx="12875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dist"/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(</a:t>
              </a:r>
              <a:r>
                <a:rPr lang="ko-KR" altLang="en-US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주</a:t>
              </a:r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) PDP-One</a:t>
              </a:r>
              <a:endParaRPr lang="ko-KR" altLang="en-US" sz="14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87D2D921-73AC-45EA-96B4-1D1E8B7592EE}"/>
                </a:ext>
              </a:extLst>
            </p:cNvPr>
            <p:cNvGrpSpPr/>
            <p:nvPr/>
          </p:nvGrpSpPr>
          <p:grpSpPr>
            <a:xfrm>
              <a:off x="8485802" y="79737"/>
              <a:ext cx="252766" cy="154383"/>
              <a:chOff x="5943600" y="517585"/>
              <a:chExt cx="364310" cy="222511"/>
            </a:xfrm>
          </p:grpSpPr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0AA0E04B-2226-4D80-B9C2-4ED06D49FF98}"/>
                  </a:ext>
                </a:extLst>
              </p:cNvPr>
              <p:cNvSpPr/>
              <p:nvPr/>
            </p:nvSpPr>
            <p:spPr>
              <a:xfrm>
                <a:off x="5943600" y="517585"/>
                <a:ext cx="222511" cy="222511"/>
              </a:xfrm>
              <a:prstGeom prst="ellipse">
                <a:avLst/>
              </a:prstGeom>
              <a:solidFill>
                <a:srgbClr val="00206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F08712B1-066C-4C83-A615-EC0B654B7B06}"/>
                  </a:ext>
                </a:extLst>
              </p:cNvPr>
              <p:cNvSpPr/>
              <p:nvPr/>
            </p:nvSpPr>
            <p:spPr>
              <a:xfrm>
                <a:off x="6085399" y="517585"/>
                <a:ext cx="222511" cy="222511"/>
              </a:xfrm>
              <a:prstGeom prst="ellipse">
                <a:avLst/>
              </a:prstGeom>
              <a:solidFill>
                <a:srgbClr val="7030A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E1D489D1-951A-4C0F-8838-F6BD652E964D}"/>
              </a:ext>
            </a:extLst>
          </p:cNvPr>
          <p:cNvSpPr txBox="1"/>
          <p:nvPr/>
        </p:nvSpPr>
        <p:spPr>
          <a:xfrm>
            <a:off x="2819792" y="216281"/>
            <a:ext cx="1435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최적경로 탐색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411B92-A8AD-48A5-A936-8434BB7F08F3}"/>
              </a:ext>
            </a:extLst>
          </p:cNvPr>
          <p:cNvSpPr txBox="1"/>
          <p:nvPr/>
        </p:nvSpPr>
        <p:spPr>
          <a:xfrm>
            <a:off x="4664581" y="3040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E7C74ED4-DA61-42A4-B964-4EAAF7959437}"/>
              </a:ext>
            </a:extLst>
          </p:cNvPr>
          <p:cNvGraphicFramePr>
            <a:graphicFrameLocks noGrp="1"/>
          </p:cNvGraphicFramePr>
          <p:nvPr/>
        </p:nvGraphicFramePr>
        <p:xfrm>
          <a:off x="469379" y="1690283"/>
          <a:ext cx="4490202" cy="250000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33584">
                  <a:extLst>
                    <a:ext uri="{9D8B030D-6E8A-4147-A177-3AD203B41FA5}">
                      <a16:colId xmlns:a16="http://schemas.microsoft.com/office/drawing/2014/main" val="2885088531"/>
                    </a:ext>
                  </a:extLst>
                </a:gridCol>
                <a:gridCol w="676103">
                  <a:extLst>
                    <a:ext uri="{9D8B030D-6E8A-4147-A177-3AD203B41FA5}">
                      <a16:colId xmlns:a16="http://schemas.microsoft.com/office/drawing/2014/main" val="1345506930"/>
                    </a:ext>
                  </a:extLst>
                </a:gridCol>
                <a:gridCol w="676103">
                  <a:extLst>
                    <a:ext uri="{9D8B030D-6E8A-4147-A177-3AD203B41FA5}">
                      <a16:colId xmlns:a16="http://schemas.microsoft.com/office/drawing/2014/main" val="1867796276"/>
                    </a:ext>
                  </a:extLst>
                </a:gridCol>
                <a:gridCol w="676103">
                  <a:extLst>
                    <a:ext uri="{9D8B030D-6E8A-4147-A177-3AD203B41FA5}">
                      <a16:colId xmlns:a16="http://schemas.microsoft.com/office/drawing/2014/main" val="238785472"/>
                    </a:ext>
                  </a:extLst>
                </a:gridCol>
                <a:gridCol w="676103">
                  <a:extLst>
                    <a:ext uri="{9D8B030D-6E8A-4147-A177-3AD203B41FA5}">
                      <a16:colId xmlns:a16="http://schemas.microsoft.com/office/drawing/2014/main" val="1924950811"/>
                    </a:ext>
                  </a:extLst>
                </a:gridCol>
                <a:gridCol w="676103">
                  <a:extLst>
                    <a:ext uri="{9D8B030D-6E8A-4147-A177-3AD203B41FA5}">
                      <a16:colId xmlns:a16="http://schemas.microsoft.com/office/drawing/2014/main" val="2426644810"/>
                    </a:ext>
                  </a:extLst>
                </a:gridCol>
                <a:gridCol w="676103">
                  <a:extLst>
                    <a:ext uri="{9D8B030D-6E8A-4147-A177-3AD203B41FA5}">
                      <a16:colId xmlns:a16="http://schemas.microsoft.com/office/drawing/2014/main" val="1088679376"/>
                    </a:ext>
                  </a:extLst>
                </a:gridCol>
              </a:tblGrid>
              <a:tr h="19114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경로</a:t>
                      </a:r>
                      <a:endParaRPr lang="en-US" sz="1050" b="0" i="0" u="none" strike="noStrike" dirty="0">
                        <a:solidFill>
                          <a:schemeClr val="bg1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B212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 dirty="0">
                          <a:solidFill>
                            <a:schemeClr val="bg1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AG RTD</a:t>
                      </a:r>
                      <a:endParaRPr lang="en-US" sz="1050" b="0" i="0" u="none" strike="noStrike" dirty="0">
                        <a:solidFill>
                          <a:schemeClr val="bg1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B212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 dirty="0">
                          <a:solidFill>
                            <a:schemeClr val="bg1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BUS </a:t>
                      </a:r>
                      <a:r>
                        <a:rPr lang="ko-KR" altLang="en-US" sz="1050" u="none" strike="noStrike" dirty="0">
                          <a:solidFill>
                            <a:schemeClr val="bg1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현상</a:t>
                      </a:r>
                      <a:endParaRPr lang="ko-KR" altLang="en-US" sz="1050" b="0" i="0" u="none" strike="noStrike" dirty="0">
                        <a:solidFill>
                          <a:schemeClr val="bg1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B212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u="none" strike="noStrike" dirty="0">
                          <a:solidFill>
                            <a:schemeClr val="bg1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유전체 소성</a:t>
                      </a:r>
                      <a:endParaRPr lang="ko-KR" altLang="en-US" sz="1050" b="0" i="0" u="none" strike="noStrike" dirty="0">
                        <a:solidFill>
                          <a:schemeClr val="bg1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B212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u="none" strike="noStrike" dirty="0" err="1">
                          <a:solidFill>
                            <a:schemeClr val="bg1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명점</a:t>
                      </a:r>
                      <a:endParaRPr lang="ko-KR" altLang="en-US" sz="1050" b="0" i="0" u="none" strike="noStrike" dirty="0">
                        <a:solidFill>
                          <a:schemeClr val="bg1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B212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u="none" strike="noStrike" dirty="0">
                          <a:solidFill>
                            <a:schemeClr val="bg1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양품</a:t>
                      </a:r>
                      <a:endParaRPr lang="ko-KR" altLang="en-US" sz="1050" b="0" i="0" u="none" strike="noStrike" dirty="0">
                        <a:solidFill>
                          <a:schemeClr val="bg1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B212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u="none" strike="noStrike" dirty="0">
                          <a:solidFill>
                            <a:schemeClr val="bg1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불량률</a:t>
                      </a:r>
                      <a:r>
                        <a:rPr lang="en-US" altLang="ko-KR" sz="1050" u="none" strike="noStrike" dirty="0">
                          <a:solidFill>
                            <a:schemeClr val="bg1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(%)</a:t>
                      </a:r>
                      <a:endParaRPr lang="en-US" altLang="ko-KR" sz="1050" b="0" i="0" u="none" strike="noStrike" dirty="0">
                        <a:solidFill>
                          <a:schemeClr val="bg1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B212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8953067"/>
                  </a:ext>
                </a:extLst>
              </a:tr>
              <a:tr h="19240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</a:t>
                      </a:r>
                      <a:r>
                        <a:rPr lang="ko-KR" altLang="en-US" sz="10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</a:t>
                      </a:r>
                      <a:r>
                        <a:rPr lang="ko-KR" altLang="en-US" sz="10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</a:t>
                      </a:r>
                      <a:r>
                        <a:rPr lang="ko-KR" altLang="en-US" sz="10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38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262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12.67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236420"/>
                  </a:ext>
                </a:extLst>
              </a:tr>
              <a:tr h="19240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</a:t>
                      </a:r>
                      <a:r>
                        <a:rPr lang="ko-KR" altLang="en-US" sz="10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</a:t>
                      </a:r>
                      <a:r>
                        <a:rPr lang="ko-KR" altLang="en-US" sz="10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</a:t>
                      </a:r>
                      <a:r>
                        <a:rPr lang="ko-KR" altLang="en-US" sz="10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51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349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12.75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72939016"/>
                  </a:ext>
                </a:extLst>
              </a:tr>
              <a:tr h="19240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3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</a:t>
                      </a:r>
                      <a:r>
                        <a:rPr lang="ko-KR" altLang="en-US" sz="10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</a:t>
                      </a:r>
                      <a:r>
                        <a:rPr lang="ko-KR" altLang="en-US" sz="10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3</a:t>
                      </a:r>
                      <a:r>
                        <a:rPr lang="ko-KR" altLang="en-US" sz="10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47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433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9.79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0626776"/>
                  </a:ext>
                </a:extLst>
              </a:tr>
              <a:tr h="19240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4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</a:t>
                      </a:r>
                      <a:r>
                        <a:rPr lang="ko-KR" altLang="en-US" sz="10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</a:t>
                      </a:r>
                      <a:r>
                        <a:rPr lang="ko-KR" altLang="en-US" sz="10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</a:t>
                      </a:r>
                      <a:r>
                        <a:rPr lang="ko-KR" altLang="en-US" sz="10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45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335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11.84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95977"/>
                  </a:ext>
                </a:extLst>
              </a:tr>
              <a:tr h="19240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5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</a:t>
                      </a:r>
                      <a:r>
                        <a:rPr lang="ko-KR" altLang="en-US" sz="10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</a:t>
                      </a:r>
                      <a:r>
                        <a:rPr lang="ko-KR" altLang="en-US" sz="10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</a:t>
                      </a:r>
                      <a:r>
                        <a:rPr lang="ko-KR" altLang="en-US" sz="10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41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259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13.67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6442465"/>
                  </a:ext>
                </a:extLst>
              </a:tr>
              <a:tr h="19240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6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</a:t>
                      </a:r>
                      <a:r>
                        <a:rPr lang="ko-KR" altLang="en-US" sz="10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</a:t>
                      </a:r>
                      <a:r>
                        <a:rPr lang="ko-KR" altLang="en-US" sz="10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3</a:t>
                      </a:r>
                      <a:r>
                        <a:rPr lang="ko-KR" altLang="en-US" sz="10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33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287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10.31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5066424"/>
                  </a:ext>
                </a:extLst>
              </a:tr>
              <a:tr h="19240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</a:rPr>
                        <a:t>7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 Bold" panose="020B0600000101010101" pitchFamily="34" charset="-127"/>
                        <a:ea typeface="나눔스퀘어OTF_ac Bold" panose="020B0600000101010101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</a:rPr>
                        <a:t>2</a:t>
                      </a:r>
                      <a:r>
                        <a:rPr lang="ko-KR" altLang="en-US" sz="1200" u="none" strike="noStrike" dirty="0">
                          <a:effectLst/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</a:rPr>
                        <a:t>호기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 Bold" panose="020B0600000101010101" pitchFamily="34" charset="-127"/>
                        <a:ea typeface="나눔스퀘어OTF_ac Bold" panose="020B060000010101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</a:t>
                      </a:r>
                      <a:r>
                        <a:rPr lang="ko-KR" altLang="en-US" sz="10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</a:t>
                      </a:r>
                      <a:r>
                        <a:rPr lang="ko-KR" altLang="en-US" sz="10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37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283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11.56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9092998"/>
                  </a:ext>
                </a:extLst>
              </a:tr>
              <a:tr h="19240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</a:rPr>
                        <a:t>8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 Bold" panose="020B0600000101010101" pitchFamily="34" charset="-127"/>
                        <a:ea typeface="나눔스퀘어OTF_ac Bold" panose="020B0600000101010101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</a:rPr>
                        <a:t>2</a:t>
                      </a:r>
                      <a:r>
                        <a:rPr lang="ko-KR" altLang="en-US" sz="1200" u="none" strike="noStrike" dirty="0">
                          <a:effectLst/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</a:rPr>
                        <a:t>호기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 Bold" panose="020B0600000101010101" pitchFamily="34" charset="-127"/>
                        <a:ea typeface="나눔스퀘어OTF_ac Bold" panose="020B060000010101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</a:t>
                      </a:r>
                      <a:r>
                        <a:rPr lang="ko-KR" altLang="en-US" sz="10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</a:t>
                      </a:r>
                      <a:r>
                        <a:rPr lang="ko-KR" altLang="en-US" sz="10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34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226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13.08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1249751"/>
                  </a:ext>
                </a:extLst>
              </a:tr>
              <a:tr h="19240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</a:rPr>
                        <a:t>9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 Bold" panose="020B0600000101010101" pitchFamily="34" charset="-127"/>
                        <a:ea typeface="나눔스퀘어OTF_ac Bold" panose="020B0600000101010101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</a:rPr>
                        <a:t>2</a:t>
                      </a:r>
                      <a:r>
                        <a:rPr lang="ko-KR" altLang="en-US" sz="1200" u="none" strike="noStrike" dirty="0">
                          <a:effectLst/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</a:rPr>
                        <a:t>호기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 Bold" panose="020B0600000101010101" pitchFamily="34" charset="-127"/>
                        <a:ea typeface="나눔스퀘어OTF_ac Bold" panose="020B060000010101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</a:t>
                      </a:r>
                      <a:r>
                        <a:rPr lang="ko-KR" altLang="en-US" sz="10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3</a:t>
                      </a:r>
                      <a:r>
                        <a:rPr lang="ko-KR" altLang="en-US" sz="10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21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179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10.50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446721"/>
                  </a:ext>
                </a:extLst>
              </a:tr>
              <a:tr h="19240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</a:rPr>
                        <a:t>10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 Bold" panose="020B0600000101010101" pitchFamily="34" charset="-127"/>
                        <a:ea typeface="나눔스퀘어OTF_ac Bold" panose="020B0600000101010101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</a:rPr>
                        <a:t>2</a:t>
                      </a:r>
                      <a:r>
                        <a:rPr lang="ko-KR" altLang="en-US" sz="1200" u="none" strike="noStrike" dirty="0">
                          <a:effectLst/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</a:rPr>
                        <a:t>호기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 Bold" panose="020B0600000101010101" pitchFamily="34" charset="-127"/>
                        <a:ea typeface="나눔스퀘어OTF_ac Bold" panose="020B060000010101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</a:rPr>
                        <a:t>2</a:t>
                      </a:r>
                      <a:r>
                        <a:rPr lang="ko-KR" altLang="en-US" sz="1100" u="none" strike="noStrike" dirty="0">
                          <a:effectLst/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</a:rPr>
                        <a:t>호기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 Bold" panose="020B0600000101010101" pitchFamily="34" charset="-127"/>
                        <a:ea typeface="나눔스퀘어OTF_ac Bold" panose="020B060000010101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</a:t>
                      </a:r>
                      <a:r>
                        <a:rPr lang="ko-KR" altLang="en-US" sz="10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26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314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7.65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0157235"/>
                  </a:ext>
                </a:extLst>
              </a:tr>
              <a:tr h="19240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</a:rPr>
                        <a:t>11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 Bold" panose="020B0600000101010101" pitchFamily="34" charset="-127"/>
                        <a:ea typeface="나눔스퀘어OTF_ac Bold" panose="020B0600000101010101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</a:rPr>
                        <a:t>2</a:t>
                      </a:r>
                      <a:r>
                        <a:rPr lang="ko-KR" altLang="en-US" sz="1200" u="none" strike="noStrike" dirty="0">
                          <a:effectLst/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</a:rPr>
                        <a:t>호기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 Bold" panose="020B0600000101010101" pitchFamily="34" charset="-127"/>
                        <a:ea typeface="나눔스퀘어OTF_ac Bold" panose="020B060000010101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</a:rPr>
                        <a:t>2</a:t>
                      </a:r>
                      <a:r>
                        <a:rPr lang="ko-KR" altLang="en-US" sz="1100" u="none" strike="noStrike" dirty="0">
                          <a:effectLst/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</a:rPr>
                        <a:t>호기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 Bold" panose="020B0600000101010101" pitchFamily="34" charset="-127"/>
                        <a:ea typeface="나눔스퀘어OTF_ac Bold" panose="020B060000010101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</a:t>
                      </a:r>
                      <a:r>
                        <a:rPr lang="ko-KR" altLang="en-US" sz="10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36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284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11.25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4076617"/>
                  </a:ext>
                </a:extLst>
              </a:tr>
              <a:tr h="19240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</a:rPr>
                        <a:t>12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 Bold" panose="020B0600000101010101" pitchFamily="34" charset="-127"/>
                        <a:ea typeface="나눔스퀘어OTF_ac Bold" panose="020B0600000101010101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</a:rPr>
                        <a:t>2</a:t>
                      </a:r>
                      <a:r>
                        <a:rPr lang="ko-KR" altLang="en-US" sz="1200" u="none" strike="noStrike" dirty="0">
                          <a:effectLst/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</a:rPr>
                        <a:t>호기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 Bold" panose="020B0600000101010101" pitchFamily="34" charset="-127"/>
                        <a:ea typeface="나눔스퀘어OTF_ac Bold" panose="020B0600000101010101" pitchFamily="34" charset="-127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</a:rPr>
                        <a:t>2</a:t>
                      </a:r>
                      <a:r>
                        <a:rPr lang="ko-KR" altLang="en-US" sz="1100" u="none" strike="noStrike" dirty="0">
                          <a:effectLst/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</a:rPr>
                        <a:t>호기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 Bold" panose="020B0600000101010101" pitchFamily="34" charset="-127"/>
                        <a:ea typeface="나눔스퀘어OTF_ac Bold" panose="020B0600000101010101" pitchFamily="34" charset="-127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</a:rPr>
                        <a:t>3</a:t>
                      </a:r>
                      <a:r>
                        <a:rPr lang="ko-KR" altLang="en-US" sz="1200" u="none" strike="noStrike" dirty="0">
                          <a:effectLst/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</a:rPr>
                        <a:t>호기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 Bold" panose="020B0600000101010101" pitchFamily="34" charset="-127"/>
                        <a:ea typeface="나눔스퀘어OTF_ac Bold" panose="020B0600000101010101" pitchFamily="34" charset="-127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</a:rPr>
                        <a:t>18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 Bold" panose="020B0600000101010101" pitchFamily="34" charset="-127"/>
                        <a:ea typeface="나눔스퀘어OTF_ac Bold" panose="020B0600000101010101" pitchFamily="34" charset="-127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</a:rPr>
                        <a:t>362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 Bold" panose="020B0600000101010101" pitchFamily="34" charset="-127"/>
                        <a:ea typeface="나눔스퀘어OTF_ac Bold" panose="020B0600000101010101" pitchFamily="34" charset="-127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</a:rPr>
                        <a:t>4.74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 Bold" panose="020B0600000101010101" pitchFamily="34" charset="-127"/>
                        <a:ea typeface="나눔스퀘어OTF_ac Bold" panose="020B0600000101010101" pitchFamily="34" charset="-127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9934004"/>
                  </a:ext>
                </a:extLst>
              </a:tr>
            </a:tbl>
          </a:graphicData>
        </a:graphic>
      </p:graphicFrame>
      <p:sp>
        <p:nvSpPr>
          <p:cNvPr id="33" name="직사각형 32">
            <a:extLst>
              <a:ext uri="{FF2B5EF4-FFF2-40B4-BE49-F238E27FC236}">
                <a16:creationId xmlns:a16="http://schemas.microsoft.com/office/drawing/2014/main" id="{C7F3FF9F-2752-4360-AD1D-401F127284DA}"/>
              </a:ext>
            </a:extLst>
          </p:cNvPr>
          <p:cNvSpPr/>
          <p:nvPr/>
        </p:nvSpPr>
        <p:spPr>
          <a:xfrm>
            <a:off x="-5315" y="1152738"/>
            <a:ext cx="9906000" cy="352279"/>
          </a:xfrm>
          <a:prstGeom prst="rect">
            <a:avLst/>
          </a:prstGeom>
          <a:solidFill>
            <a:srgbClr val="00206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Vital</a:t>
            </a:r>
            <a:r>
              <a:rPr lang="ko-KR" altLang="en-US" dirty="0">
                <a:solidFill>
                  <a:schemeClr val="bg1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Few </a:t>
            </a:r>
            <a:r>
              <a:rPr lang="ko-KR" altLang="en-US" dirty="0">
                <a:solidFill>
                  <a:schemeClr val="bg1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공정별 최적경로 및 차선경로 선택 시 고려 사항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31EF521-C642-4B33-80FD-F4E4C9833879}"/>
              </a:ext>
            </a:extLst>
          </p:cNvPr>
          <p:cNvSpPr txBox="1"/>
          <p:nvPr/>
        </p:nvSpPr>
        <p:spPr>
          <a:xfrm>
            <a:off x="5126963" y="1835925"/>
            <a:ext cx="4265499" cy="863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75000"/>
              </a:lnSpc>
            </a:pPr>
            <a:r>
              <a:rPr lang="en-US" altLang="ko-KR" sz="11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AG RTD 2</a:t>
            </a:r>
            <a:r>
              <a:rPr lang="ko-KR" altLang="en-US" sz="11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호기 </a:t>
            </a:r>
            <a:r>
              <a:rPr lang="en-US" altLang="ko-KR" sz="11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– BUS </a:t>
            </a:r>
            <a:r>
              <a:rPr lang="ko-KR" altLang="en-US" sz="11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현상 </a:t>
            </a:r>
            <a:r>
              <a:rPr lang="en-US" altLang="ko-KR" sz="11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2</a:t>
            </a:r>
            <a:r>
              <a:rPr lang="ko-KR" altLang="en-US" sz="11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호기 </a:t>
            </a:r>
            <a:r>
              <a:rPr lang="en-US" altLang="ko-KR" sz="11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– </a:t>
            </a:r>
            <a:r>
              <a:rPr lang="ko-KR" altLang="en-US" sz="11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유전체 소성 </a:t>
            </a:r>
            <a:r>
              <a:rPr lang="en-US" altLang="ko-KR" sz="11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3</a:t>
            </a:r>
            <a:r>
              <a:rPr lang="ko-KR" altLang="en-US" sz="11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호기 경로 선택 시</a:t>
            </a:r>
            <a:endParaRPr lang="en-US" altLang="ko-KR" sz="1100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  <a:p>
            <a:pPr algn="ctr">
              <a:lnSpc>
                <a:spcPct val="175000"/>
              </a:lnSpc>
            </a:pPr>
            <a:r>
              <a:rPr lang="en-US" altLang="ko-KR" sz="20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4.74% </a:t>
            </a:r>
            <a:r>
              <a:rPr lang="ko-KR" altLang="en-US" sz="20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최저 불량률 달성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C273B70B-4B11-41E6-A22F-BA3ECB8D3E25}"/>
              </a:ext>
            </a:extLst>
          </p:cNvPr>
          <p:cNvCxnSpPr>
            <a:cxnSpLocks/>
          </p:cNvCxnSpPr>
          <p:nvPr/>
        </p:nvCxnSpPr>
        <p:spPr>
          <a:xfrm>
            <a:off x="6049606" y="2720711"/>
            <a:ext cx="1955705" cy="0"/>
          </a:xfrm>
          <a:prstGeom prst="line">
            <a:avLst/>
          </a:prstGeom>
          <a:ln w="19050">
            <a:solidFill>
              <a:srgbClr val="1B21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" name="표 24">
            <a:extLst>
              <a:ext uri="{FF2B5EF4-FFF2-40B4-BE49-F238E27FC236}">
                <a16:creationId xmlns:a16="http://schemas.microsoft.com/office/drawing/2014/main" id="{8D82C066-882D-4352-AB8C-46A123D6DFF9}"/>
              </a:ext>
            </a:extLst>
          </p:cNvPr>
          <p:cNvGraphicFramePr>
            <a:graphicFrameLocks noGrp="1"/>
          </p:cNvGraphicFramePr>
          <p:nvPr/>
        </p:nvGraphicFramePr>
        <p:xfrm>
          <a:off x="469377" y="4417101"/>
          <a:ext cx="8923193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5467">
                  <a:extLst>
                    <a:ext uri="{9D8B030D-6E8A-4147-A177-3AD203B41FA5}">
                      <a16:colId xmlns:a16="http://schemas.microsoft.com/office/drawing/2014/main" val="2900801377"/>
                    </a:ext>
                  </a:extLst>
                </a:gridCol>
                <a:gridCol w="602902">
                  <a:extLst>
                    <a:ext uri="{9D8B030D-6E8A-4147-A177-3AD203B41FA5}">
                      <a16:colId xmlns:a16="http://schemas.microsoft.com/office/drawing/2014/main" val="2832618276"/>
                    </a:ext>
                  </a:extLst>
                </a:gridCol>
                <a:gridCol w="602902">
                  <a:extLst>
                    <a:ext uri="{9D8B030D-6E8A-4147-A177-3AD203B41FA5}">
                      <a16:colId xmlns:a16="http://schemas.microsoft.com/office/drawing/2014/main" val="1789239213"/>
                    </a:ext>
                  </a:extLst>
                </a:gridCol>
                <a:gridCol w="602902">
                  <a:extLst>
                    <a:ext uri="{9D8B030D-6E8A-4147-A177-3AD203B41FA5}">
                      <a16:colId xmlns:a16="http://schemas.microsoft.com/office/drawing/2014/main" val="10848243"/>
                    </a:ext>
                  </a:extLst>
                </a:gridCol>
                <a:gridCol w="602902">
                  <a:extLst>
                    <a:ext uri="{9D8B030D-6E8A-4147-A177-3AD203B41FA5}">
                      <a16:colId xmlns:a16="http://schemas.microsoft.com/office/drawing/2014/main" val="2914390550"/>
                    </a:ext>
                  </a:extLst>
                </a:gridCol>
                <a:gridCol w="602902">
                  <a:extLst>
                    <a:ext uri="{9D8B030D-6E8A-4147-A177-3AD203B41FA5}">
                      <a16:colId xmlns:a16="http://schemas.microsoft.com/office/drawing/2014/main" val="356115471"/>
                    </a:ext>
                  </a:extLst>
                </a:gridCol>
                <a:gridCol w="602902">
                  <a:extLst>
                    <a:ext uri="{9D8B030D-6E8A-4147-A177-3AD203B41FA5}">
                      <a16:colId xmlns:a16="http://schemas.microsoft.com/office/drawing/2014/main" val="2365772448"/>
                    </a:ext>
                  </a:extLst>
                </a:gridCol>
                <a:gridCol w="602902">
                  <a:extLst>
                    <a:ext uri="{9D8B030D-6E8A-4147-A177-3AD203B41FA5}">
                      <a16:colId xmlns:a16="http://schemas.microsoft.com/office/drawing/2014/main" val="2222150113"/>
                    </a:ext>
                  </a:extLst>
                </a:gridCol>
                <a:gridCol w="602902">
                  <a:extLst>
                    <a:ext uri="{9D8B030D-6E8A-4147-A177-3AD203B41FA5}">
                      <a16:colId xmlns:a16="http://schemas.microsoft.com/office/drawing/2014/main" val="2831232053"/>
                    </a:ext>
                  </a:extLst>
                </a:gridCol>
                <a:gridCol w="602902">
                  <a:extLst>
                    <a:ext uri="{9D8B030D-6E8A-4147-A177-3AD203B41FA5}">
                      <a16:colId xmlns:a16="http://schemas.microsoft.com/office/drawing/2014/main" val="1045065207"/>
                    </a:ext>
                  </a:extLst>
                </a:gridCol>
                <a:gridCol w="602902">
                  <a:extLst>
                    <a:ext uri="{9D8B030D-6E8A-4147-A177-3AD203B41FA5}">
                      <a16:colId xmlns:a16="http://schemas.microsoft.com/office/drawing/2014/main" val="3996343177"/>
                    </a:ext>
                  </a:extLst>
                </a:gridCol>
                <a:gridCol w="602902">
                  <a:extLst>
                    <a:ext uri="{9D8B030D-6E8A-4147-A177-3AD203B41FA5}">
                      <a16:colId xmlns:a16="http://schemas.microsoft.com/office/drawing/2014/main" val="2111772975"/>
                    </a:ext>
                  </a:extLst>
                </a:gridCol>
                <a:gridCol w="602902">
                  <a:extLst>
                    <a:ext uri="{9D8B030D-6E8A-4147-A177-3AD203B41FA5}">
                      <a16:colId xmlns:a16="http://schemas.microsoft.com/office/drawing/2014/main" val="1014152073"/>
                    </a:ext>
                  </a:extLst>
                </a:gridCol>
                <a:gridCol w="602902">
                  <a:extLst>
                    <a:ext uri="{9D8B030D-6E8A-4147-A177-3AD203B41FA5}">
                      <a16:colId xmlns:a16="http://schemas.microsoft.com/office/drawing/2014/main" val="482857423"/>
                    </a:ext>
                  </a:extLst>
                </a:gridCol>
              </a:tblGrid>
              <a:tr h="1957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경로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B212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</a:t>
                      </a:r>
                      <a:endParaRPr lang="ko-KR" altLang="en-US" sz="1000" dirty="0"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B212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</a:t>
                      </a:r>
                      <a:endParaRPr lang="ko-KR" altLang="en-US" sz="1000" dirty="0"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B212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3</a:t>
                      </a:r>
                      <a:endParaRPr lang="ko-KR" altLang="en-US" sz="1000" dirty="0"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B212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4</a:t>
                      </a:r>
                      <a:endParaRPr lang="ko-KR" altLang="en-US" sz="1000" dirty="0"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B212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5</a:t>
                      </a:r>
                      <a:endParaRPr lang="ko-KR" altLang="en-US" sz="1000" dirty="0"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B212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6</a:t>
                      </a:r>
                      <a:endParaRPr lang="ko-KR" altLang="en-US" sz="1000" dirty="0"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B212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7</a:t>
                      </a:r>
                      <a:endParaRPr lang="ko-KR" altLang="en-US" sz="1000" dirty="0"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B212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8</a:t>
                      </a:r>
                      <a:endParaRPr lang="ko-KR" altLang="en-US" sz="1000" dirty="0"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B212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9</a:t>
                      </a:r>
                      <a:endParaRPr lang="ko-KR" altLang="en-US" sz="1000" dirty="0"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B212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10</a:t>
                      </a:r>
                      <a:endParaRPr lang="ko-KR" altLang="en-US" sz="1000" dirty="0"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B212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11</a:t>
                      </a:r>
                      <a:endParaRPr lang="ko-KR" altLang="en-US" sz="1000" dirty="0"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B212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12</a:t>
                      </a:r>
                      <a:endParaRPr lang="ko-KR" altLang="en-US" sz="1000" dirty="0"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B212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B212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4249029"/>
                  </a:ext>
                </a:extLst>
              </a:tr>
              <a:tr h="1957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기존 생산량</a:t>
                      </a:r>
                      <a:r>
                        <a:rPr lang="en-US" altLang="ko-KR" sz="10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(</a:t>
                      </a:r>
                      <a:r>
                        <a:rPr lang="ko-KR" altLang="en-US" sz="10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개</a:t>
                      </a:r>
                      <a:r>
                        <a:rPr lang="en-US" altLang="ko-KR" sz="10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)</a:t>
                      </a:r>
                      <a:endParaRPr lang="ko-KR" altLang="en-US" sz="1000" dirty="0"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300</a:t>
                      </a:r>
                      <a:endParaRPr lang="ko-KR" altLang="en-US" sz="1000" dirty="0"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400</a:t>
                      </a:r>
                      <a:endParaRPr lang="ko-KR" altLang="en-US" sz="1000" dirty="0"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480</a:t>
                      </a:r>
                      <a:endParaRPr lang="ko-KR" altLang="en-US" sz="1000" dirty="0"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380</a:t>
                      </a:r>
                      <a:endParaRPr lang="ko-KR" altLang="en-US" sz="1000" dirty="0"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300</a:t>
                      </a:r>
                      <a:endParaRPr lang="ko-KR" altLang="en-US" sz="1000" dirty="0"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320</a:t>
                      </a:r>
                      <a:endParaRPr lang="ko-KR" altLang="en-US" sz="1000" dirty="0"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320</a:t>
                      </a:r>
                      <a:endParaRPr lang="ko-KR" altLang="en-US" sz="1000" dirty="0"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260</a:t>
                      </a:r>
                      <a:endParaRPr lang="ko-KR" altLang="en-US" sz="1000" dirty="0"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200</a:t>
                      </a:r>
                      <a:endParaRPr lang="ko-KR" altLang="en-US" sz="1000" dirty="0"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340</a:t>
                      </a:r>
                      <a:endParaRPr lang="ko-KR" altLang="en-US" sz="1000" dirty="0"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320</a:t>
                      </a:r>
                      <a:endParaRPr lang="ko-KR" altLang="en-US" sz="1000" dirty="0"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380</a:t>
                      </a:r>
                      <a:endParaRPr lang="ko-KR" altLang="en-US" sz="1000" dirty="0"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4,000</a:t>
                      </a:r>
                      <a:endParaRPr lang="ko-KR" altLang="en-US" sz="1000" dirty="0"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6022569"/>
                  </a:ext>
                </a:extLst>
              </a:tr>
              <a:tr h="1957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개선 후</a:t>
                      </a:r>
                      <a:r>
                        <a:rPr lang="en-US" altLang="ko-KR" sz="10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 </a:t>
                      </a:r>
                      <a:r>
                        <a:rPr lang="ko-KR" altLang="en-US" sz="10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생산량</a:t>
                      </a:r>
                      <a:r>
                        <a:rPr lang="en-US" altLang="ko-KR" sz="10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(</a:t>
                      </a:r>
                      <a:r>
                        <a:rPr lang="ko-KR" altLang="en-US" sz="10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개</a:t>
                      </a:r>
                      <a:r>
                        <a:rPr lang="en-US" altLang="ko-KR" sz="10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)</a:t>
                      </a:r>
                      <a:endParaRPr lang="ko-KR" altLang="en-US" sz="1000" dirty="0"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300</a:t>
                      </a:r>
                      <a:endParaRPr lang="ko-KR" altLang="en-US" sz="1000" dirty="0"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350</a:t>
                      </a:r>
                      <a:endParaRPr lang="ko-KR" altLang="en-US" sz="1000" dirty="0"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400</a:t>
                      </a:r>
                      <a:endParaRPr lang="ko-KR" altLang="en-US" sz="1000" dirty="0"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380</a:t>
                      </a:r>
                      <a:endParaRPr lang="ko-KR" altLang="en-US" sz="1000" dirty="0"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280</a:t>
                      </a:r>
                      <a:endParaRPr lang="ko-KR" altLang="en-US" sz="1000" dirty="0"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320</a:t>
                      </a:r>
                      <a:endParaRPr lang="ko-KR" altLang="en-US" sz="1000" dirty="0"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310</a:t>
                      </a:r>
                      <a:endParaRPr lang="ko-KR" altLang="en-US" sz="1000" dirty="0"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260</a:t>
                      </a:r>
                      <a:endParaRPr lang="ko-KR" altLang="en-US" sz="1000" dirty="0"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200</a:t>
                      </a:r>
                      <a:endParaRPr lang="ko-KR" altLang="en-US" sz="1000" dirty="0"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400</a:t>
                      </a:r>
                      <a:endParaRPr lang="ko-KR" altLang="en-US" sz="1000" dirty="0"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320</a:t>
                      </a:r>
                      <a:endParaRPr lang="ko-KR" altLang="en-US" sz="1000" dirty="0"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480</a:t>
                      </a:r>
                      <a:endParaRPr lang="ko-KR" altLang="en-US" sz="1000" dirty="0"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4,000</a:t>
                      </a:r>
                      <a:endParaRPr lang="ko-KR" altLang="en-US" sz="1000" dirty="0"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837075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2AAB0BD-BD07-4B54-8D0E-46893C70F7E0}"/>
                  </a:ext>
                </a:extLst>
              </p:cNvPr>
              <p:cNvSpPr txBox="1"/>
              <p:nvPr/>
            </p:nvSpPr>
            <p:spPr>
              <a:xfrm>
                <a:off x="660070" y="5035095"/>
                <a:ext cx="2316043" cy="7569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400" dirty="0">
                    <a:latin typeface="나눔스퀘어OTF_ac" panose="020B0600000101010101" pitchFamily="34" charset="-127"/>
                    <a:ea typeface="나눔스퀘어OTF_ac" panose="020B0600000101010101" pitchFamily="34" charset="-127"/>
                  </a:rPr>
                  <a:t>※ </a:t>
                </a:r>
                <a:r>
                  <a:rPr lang="ko-KR" altLang="en-US" sz="1400" dirty="0">
                    <a:latin typeface="나눔스퀘어OTF_ac" panose="020B0600000101010101" pitchFamily="34" charset="-127"/>
                    <a:ea typeface="나눔스퀘어OTF_ac" panose="020B0600000101010101" pitchFamily="34" charset="-127"/>
                  </a:rPr>
                  <a:t>전체 불량률 </a:t>
                </a:r>
                <a:r>
                  <a:rPr lang="en-US" altLang="ko-KR" sz="1400" dirty="0">
                    <a:latin typeface="나눔스퀘어OTF_ac" panose="020B0600000101010101" pitchFamily="34" charset="-127"/>
                    <a:ea typeface="나눔스퀘어OTF_ac" panose="020B0600000101010101" pitchFamily="34" charset="-127"/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12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𝑡𝑜𝑡𝑎𝑙</m:t>
                            </m:r>
                          </m:sub>
                        </m:sSub>
                      </m:den>
                    </m:f>
                  </m:oMath>
                </a14:m>
                <a:endParaRPr lang="en-US" altLang="ko-KR" dirty="0">
                  <a:latin typeface="나눔스퀘어OTF_ac" panose="020B0600000101010101" pitchFamily="34" charset="-127"/>
                  <a:ea typeface="나눔스퀘어OTF_ac" panose="020B0600000101010101" pitchFamily="34" charset="-127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2AAB0BD-BD07-4B54-8D0E-46893C70F7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070" y="5035095"/>
                <a:ext cx="2316043" cy="756938"/>
              </a:xfrm>
              <a:prstGeom prst="rect">
                <a:avLst/>
              </a:prstGeom>
              <a:blipFill>
                <a:blip r:embed="rId2"/>
                <a:stretch>
                  <a:fillRect l="-7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FA7CEA73-E259-4567-B3CF-3BCDDEE14F09}"/>
              </a:ext>
            </a:extLst>
          </p:cNvPr>
          <p:cNvSpPr txBox="1"/>
          <p:nvPr/>
        </p:nvSpPr>
        <p:spPr>
          <a:xfrm>
            <a:off x="729080" y="5811672"/>
            <a:ext cx="4175186" cy="5318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각 설비의 </a:t>
            </a:r>
            <a:r>
              <a:rPr lang="en-US" altLang="ko-KR" sz="10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cycle time</a:t>
            </a:r>
            <a:r>
              <a:rPr lang="ko-KR" altLang="en-US" sz="10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과 공정 과부하 고려</a:t>
            </a:r>
            <a:endParaRPr lang="en-US" altLang="ko-KR" sz="10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불량률이 낮은 경로 우선적으로 선택</a:t>
            </a:r>
            <a:endParaRPr lang="en-US" altLang="ko-KR" sz="10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graphicFrame>
        <p:nvGraphicFramePr>
          <p:cNvPr id="40" name="표 39">
            <a:extLst>
              <a:ext uri="{FF2B5EF4-FFF2-40B4-BE49-F238E27FC236}">
                <a16:creationId xmlns:a16="http://schemas.microsoft.com/office/drawing/2014/main" id="{A7784F2B-F3BE-497C-9875-CA62427A38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8347580"/>
              </p:ext>
            </p:extLst>
          </p:nvPr>
        </p:nvGraphicFramePr>
        <p:xfrm>
          <a:off x="5126965" y="5270473"/>
          <a:ext cx="4265498" cy="1065651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2132749">
                  <a:extLst>
                    <a:ext uri="{9D8B030D-6E8A-4147-A177-3AD203B41FA5}">
                      <a16:colId xmlns:a16="http://schemas.microsoft.com/office/drawing/2014/main" val="3867435938"/>
                    </a:ext>
                  </a:extLst>
                </a:gridCol>
                <a:gridCol w="2132749">
                  <a:extLst>
                    <a:ext uri="{9D8B030D-6E8A-4147-A177-3AD203B41FA5}">
                      <a16:colId xmlns:a16="http://schemas.microsoft.com/office/drawing/2014/main" val="2487801414"/>
                    </a:ext>
                  </a:extLst>
                </a:gridCol>
              </a:tblGrid>
              <a:tr h="310817">
                <a:tc gridSpan="2"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40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  <a:cs typeface="+mn-cs"/>
                        </a:rPr>
                        <a:t>전체 불량률</a:t>
                      </a:r>
                    </a:p>
                  </a:txBody>
                  <a:tcPr marL="13166" marR="13166" marT="131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400" u="none" strike="noStrike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166" marR="13166" marT="13166" marB="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0098382"/>
                  </a:ext>
                </a:extLst>
              </a:tr>
              <a:tr h="377417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6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  <a:cs typeface="+mn-cs"/>
                        </a:rPr>
                        <a:t>기존</a:t>
                      </a:r>
                    </a:p>
                  </a:txBody>
                  <a:tcPr marL="13166" marR="13166" marT="131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6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</a:rPr>
                        <a:t>개선 후</a:t>
                      </a:r>
                      <a:endParaRPr lang="ko-KR" altLang="en-US" sz="1600" b="1" u="none" strike="noStrike" kern="1200" dirty="0">
                        <a:solidFill>
                          <a:schemeClr val="tx1"/>
                        </a:solidFill>
                        <a:effectLst/>
                        <a:latin typeface="나눔스퀘어OTF_ac Bold" panose="020B0600000101010101" pitchFamily="34" charset="-127"/>
                        <a:ea typeface="나눔스퀘어OTF_ac Bold" panose="020B0600000101010101" pitchFamily="34" charset="-127"/>
                        <a:cs typeface="+mn-cs"/>
                      </a:endParaRPr>
                    </a:p>
                  </a:txBody>
                  <a:tcPr marL="13166" marR="13166" marT="13166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5676485"/>
                  </a:ext>
                </a:extLst>
              </a:tr>
              <a:tr h="377417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altLang="ko-K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10.68%</a:t>
                      </a:r>
                      <a:endParaRPr lang="en-US" altLang="ko-KR" sz="1600" u="none" strike="noStrike" kern="1200" dirty="0">
                        <a:solidFill>
                          <a:schemeClr val="dk1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  <a:cs typeface="+mn-cs"/>
                      </a:endParaRPr>
                    </a:p>
                  </a:txBody>
                  <a:tcPr marL="13166" marR="13166" marT="131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altLang="ko-K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10.45%</a:t>
                      </a:r>
                      <a:endParaRPr lang="en-US" altLang="ko-KR" sz="1600" u="none" strike="noStrike" kern="1200" dirty="0">
                        <a:solidFill>
                          <a:schemeClr val="dk1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  <a:cs typeface="+mn-cs"/>
                      </a:endParaRPr>
                    </a:p>
                  </a:txBody>
                  <a:tcPr marL="13166" marR="13166" marT="13166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64243861"/>
                  </a:ext>
                </a:extLst>
              </a:tr>
            </a:tbl>
          </a:graphicData>
        </a:graphic>
      </p:graphicFrame>
      <p:sp>
        <p:nvSpPr>
          <p:cNvPr id="41" name="화살표: 오른쪽 40">
            <a:extLst>
              <a:ext uri="{FF2B5EF4-FFF2-40B4-BE49-F238E27FC236}">
                <a16:creationId xmlns:a16="http://schemas.microsoft.com/office/drawing/2014/main" id="{D23644F1-B5BF-4D42-BD5C-B1E0C1BAF84F}"/>
              </a:ext>
            </a:extLst>
          </p:cNvPr>
          <p:cNvSpPr/>
          <p:nvPr/>
        </p:nvSpPr>
        <p:spPr>
          <a:xfrm>
            <a:off x="7057059" y="5809286"/>
            <a:ext cx="405309" cy="375969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205F77D6-EB8D-4BC6-B16F-CB3659524B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1119794"/>
              </p:ext>
            </p:extLst>
          </p:nvPr>
        </p:nvGraphicFramePr>
        <p:xfrm>
          <a:off x="5126965" y="3007349"/>
          <a:ext cx="4265498" cy="1178565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4265498">
                  <a:extLst>
                    <a:ext uri="{9D8B030D-6E8A-4147-A177-3AD203B41FA5}">
                      <a16:colId xmlns:a16="http://schemas.microsoft.com/office/drawing/2014/main" val="3867435938"/>
                    </a:ext>
                  </a:extLst>
                </a:gridCol>
              </a:tblGrid>
              <a:tr h="365581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40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  <a:cs typeface="+mn-cs"/>
                        </a:rPr>
                        <a:t>차선경로 선택 방법</a:t>
                      </a:r>
                    </a:p>
                  </a:txBody>
                  <a:tcPr marL="13166" marR="13166" marT="131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0098382"/>
                  </a:ext>
                </a:extLst>
              </a:tr>
              <a:tr h="406492"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buNone/>
                      </a:pPr>
                      <a:r>
                        <a:rPr lang="en-US" altLang="ko-KR" sz="14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1. </a:t>
                      </a:r>
                      <a:r>
                        <a:rPr lang="ko-KR" altLang="en-US" sz="14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  우수 설비 위주로 생산량 조절</a:t>
                      </a:r>
                      <a:endParaRPr lang="en-US" altLang="ko-KR" sz="1400" dirty="0"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13166" marR="13166" marT="131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5676485"/>
                  </a:ext>
                </a:extLst>
              </a:tr>
              <a:tr h="406492"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buNone/>
                      </a:pPr>
                      <a:r>
                        <a:rPr lang="en-US" altLang="ko-KR" sz="14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2.   </a:t>
                      </a:r>
                      <a:r>
                        <a:rPr lang="ko-KR" altLang="en-US" sz="14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각 설비를 최적 조건으로 설정</a:t>
                      </a:r>
                    </a:p>
                  </a:txBody>
                  <a:tcPr marL="13166" marR="13166" marT="1316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64243861"/>
                  </a:ext>
                </a:extLst>
              </a:tr>
            </a:tbl>
          </a:graphicData>
        </a:graphic>
      </p:graphicFrame>
      <p:sp>
        <p:nvSpPr>
          <p:cNvPr id="19" name="슬라이드 번호 개체 틀 18">
            <a:extLst>
              <a:ext uri="{FF2B5EF4-FFF2-40B4-BE49-F238E27FC236}">
                <a16:creationId xmlns:a16="http://schemas.microsoft.com/office/drawing/2014/main" id="{DD45E1D5-6B2F-4783-BACB-AE16F1200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57DA9-D061-434C-A620-33FE0A54C448}" type="slidenum">
              <a:rPr lang="ko-KR" altLang="en-US" smtClean="0"/>
              <a:t>12</a:t>
            </a:fld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681F094-D12B-4353-BC6E-9C25800B9816}"/>
                  </a:ext>
                </a:extLst>
              </p:cNvPr>
              <p:cNvSpPr txBox="1"/>
              <p:nvPr/>
            </p:nvSpPr>
            <p:spPr>
              <a:xfrm>
                <a:off x="2816673" y="5380879"/>
                <a:ext cx="169161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dirty="0">
                    <a:latin typeface="나눔스퀘어OTF_ac" panose="020B0600000101010101" pitchFamily="34" charset="-127"/>
                    <a:ea typeface="나눔스퀘어OTF_ac" panose="020B0600000101010101" pitchFamily="34" charset="-127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ko-KR" sz="1400" dirty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ko-KR" sz="1400" dirty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ko-KR" altLang="en-US" sz="1400" dirty="0">
                    <a:latin typeface="나눔스퀘어OTF_ac" panose="020B0600000101010101" pitchFamily="34" charset="-127"/>
                    <a:ea typeface="나눔스퀘어OTF_ac" panose="020B0600000101010101" pitchFamily="34" charset="-127"/>
                  </a:rPr>
                  <a:t> 개수</a:t>
                </a:r>
                <a:r>
                  <a:rPr lang="en-US" altLang="ko-KR" sz="1400" dirty="0">
                    <a:latin typeface="나눔스퀘어OTF_ac" panose="020B0600000101010101" pitchFamily="34" charset="-127"/>
                    <a:ea typeface="나눔스퀘어OTF_ac" panose="020B0600000101010101" pitchFamily="34" charset="-127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ko-KR" sz="140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altLang="ko-KR" sz="1400" dirty="0">
                    <a:latin typeface="나눔스퀘어OTF_ac" panose="020B0600000101010101" pitchFamily="34" charset="-127"/>
                    <a:ea typeface="나눔스퀘어OTF_ac" panose="020B0600000101010101" pitchFamily="34" charset="-127"/>
                  </a:rPr>
                  <a:t>: </a:t>
                </a:r>
                <a:r>
                  <a:rPr lang="ko-KR" altLang="en-US" sz="1400" dirty="0">
                    <a:latin typeface="나눔스퀘어OTF_ac" panose="020B0600000101010101" pitchFamily="34" charset="-127"/>
                    <a:ea typeface="나눔스퀘어OTF_ac" panose="020B0600000101010101" pitchFamily="34" charset="-127"/>
                  </a:rPr>
                  <a:t>불량률 </a:t>
                </a:r>
                <a:r>
                  <a:rPr lang="en-US" altLang="ko-KR" sz="1400" dirty="0">
                    <a:latin typeface="나눔스퀘어OTF_ac" panose="020B0600000101010101" pitchFamily="34" charset="-127"/>
                    <a:ea typeface="나눔스퀘어OTF_ac" panose="020B0600000101010101" pitchFamily="34" charset="-127"/>
                  </a:rPr>
                  <a:t>)</a:t>
                </a:r>
                <a:endParaRPr lang="ko-KR" altLang="en-US" sz="1400" dirty="0">
                  <a:latin typeface="나눔스퀘어OTF_ac" panose="020B0600000101010101" pitchFamily="34" charset="-127"/>
                  <a:ea typeface="나눔스퀘어OTF_ac" panose="020B0600000101010101" pitchFamily="34" charset="-127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681F094-D12B-4353-BC6E-9C25800B98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6673" y="5380879"/>
                <a:ext cx="1691617" cy="307777"/>
              </a:xfrm>
              <a:prstGeom prst="rect">
                <a:avLst/>
              </a:prstGeom>
              <a:blipFill>
                <a:blip r:embed="rId3"/>
                <a:stretch>
                  <a:fillRect l="-1079" t="-4000" b="-2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664533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>
            <a:extLst>
              <a:ext uri="{FF2B5EF4-FFF2-40B4-BE49-F238E27FC236}">
                <a16:creationId xmlns:a16="http://schemas.microsoft.com/office/drawing/2014/main" id="{AE206D99-6427-4DF6-A7E5-A3328C0A1DBF}"/>
              </a:ext>
            </a:extLst>
          </p:cNvPr>
          <p:cNvSpPr/>
          <p:nvPr/>
        </p:nvSpPr>
        <p:spPr>
          <a:xfrm>
            <a:off x="387500" y="2471131"/>
            <a:ext cx="4461811" cy="4082777"/>
          </a:xfrm>
          <a:prstGeom prst="rect">
            <a:avLst/>
          </a:prstGeom>
          <a:solidFill>
            <a:schemeClr val="bg1">
              <a:lumMod val="65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09B8109-98C8-45ED-98AE-19144C2509CC}"/>
              </a:ext>
            </a:extLst>
          </p:cNvPr>
          <p:cNvGrpSpPr/>
          <p:nvPr/>
        </p:nvGrpSpPr>
        <p:grpSpPr>
          <a:xfrm>
            <a:off x="0" y="-558195"/>
            <a:ext cx="1354649" cy="1416192"/>
            <a:chOff x="1090298" y="2985327"/>
            <a:chExt cx="1636294" cy="1748589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64429016-CDC7-49C1-A367-298631C2D99E}"/>
                </a:ext>
              </a:extLst>
            </p:cNvPr>
            <p:cNvSpPr/>
            <p:nvPr/>
          </p:nvSpPr>
          <p:spPr>
            <a:xfrm rot="18479529">
              <a:off x="1034150" y="3041475"/>
              <a:ext cx="1748589" cy="1636294"/>
            </a:xfrm>
            <a:prstGeom prst="round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95B5533A-04FC-4281-958F-2EA4DD23FFD0}"/>
                </a:ext>
              </a:extLst>
            </p:cNvPr>
            <p:cNvSpPr/>
            <p:nvPr/>
          </p:nvSpPr>
          <p:spPr>
            <a:xfrm rot="17778217">
              <a:off x="1338908" y="3345080"/>
              <a:ext cx="1355078" cy="1409844"/>
            </a:xfrm>
            <a:prstGeom prst="round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4C3FFEF-B461-4F71-BB53-7DFD2D17D947}"/>
                </a:ext>
              </a:extLst>
            </p:cNvPr>
            <p:cNvSpPr txBox="1"/>
            <p:nvPr/>
          </p:nvSpPr>
          <p:spPr>
            <a:xfrm>
              <a:off x="1409017" y="3645920"/>
              <a:ext cx="1276540" cy="10260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dirty="0">
                  <a:solidFill>
                    <a:schemeClr val="bg1">
                      <a:lumMod val="95000"/>
                    </a:schemeClr>
                  </a:solidFill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04</a:t>
              </a:r>
              <a:endParaRPr lang="ko-KR" altLang="en-US" sz="4800" dirty="0">
                <a:solidFill>
                  <a:schemeClr val="bg1">
                    <a:lumMod val="9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D48BC80-712C-4C12-B335-6F8B2726469D}"/>
              </a:ext>
            </a:extLst>
          </p:cNvPr>
          <p:cNvSpPr txBox="1"/>
          <p:nvPr/>
        </p:nvSpPr>
        <p:spPr>
          <a:xfrm>
            <a:off x="1584126" y="158461"/>
            <a:ext cx="6465218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>
              <a:defRPr/>
            </a:pPr>
            <a:r>
              <a:rPr kumimoji="1" lang="ko-KR" altLang="en-US" sz="2400" kern="0" spc="-100" dirty="0">
                <a:solidFill>
                  <a:srgbClr val="00206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개선 방안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F1640E67-CA10-41DA-85AA-B6616694AAFD}"/>
              </a:ext>
            </a:extLst>
          </p:cNvPr>
          <p:cNvGrpSpPr/>
          <p:nvPr/>
        </p:nvGrpSpPr>
        <p:grpSpPr>
          <a:xfrm>
            <a:off x="8442672" y="30751"/>
            <a:ext cx="1477269" cy="307777"/>
            <a:chOff x="8485802" y="4873"/>
            <a:chExt cx="1477269" cy="30777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C5118D0-C239-4E43-B03A-6CB31B1CBB13}"/>
                </a:ext>
              </a:extLst>
            </p:cNvPr>
            <p:cNvSpPr txBox="1"/>
            <p:nvPr/>
          </p:nvSpPr>
          <p:spPr>
            <a:xfrm>
              <a:off x="8675539" y="4873"/>
              <a:ext cx="12875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dist"/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(</a:t>
              </a:r>
              <a:r>
                <a:rPr lang="ko-KR" altLang="en-US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주</a:t>
              </a:r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) PDP-One</a:t>
              </a:r>
              <a:endParaRPr lang="ko-KR" altLang="en-US" sz="14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87D2D921-73AC-45EA-96B4-1D1E8B7592EE}"/>
                </a:ext>
              </a:extLst>
            </p:cNvPr>
            <p:cNvGrpSpPr/>
            <p:nvPr/>
          </p:nvGrpSpPr>
          <p:grpSpPr>
            <a:xfrm>
              <a:off x="8485802" y="79737"/>
              <a:ext cx="252766" cy="154383"/>
              <a:chOff x="5943600" y="517585"/>
              <a:chExt cx="364310" cy="222511"/>
            </a:xfrm>
          </p:grpSpPr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0AA0E04B-2226-4D80-B9C2-4ED06D49FF98}"/>
                  </a:ext>
                </a:extLst>
              </p:cNvPr>
              <p:cNvSpPr/>
              <p:nvPr/>
            </p:nvSpPr>
            <p:spPr>
              <a:xfrm>
                <a:off x="5943600" y="517585"/>
                <a:ext cx="222511" cy="222511"/>
              </a:xfrm>
              <a:prstGeom prst="ellipse">
                <a:avLst/>
              </a:prstGeom>
              <a:solidFill>
                <a:srgbClr val="00206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F08712B1-066C-4C83-A615-EC0B654B7B06}"/>
                  </a:ext>
                </a:extLst>
              </p:cNvPr>
              <p:cNvSpPr/>
              <p:nvPr/>
            </p:nvSpPr>
            <p:spPr>
              <a:xfrm>
                <a:off x="6085399" y="517585"/>
                <a:ext cx="222511" cy="222511"/>
              </a:xfrm>
              <a:prstGeom prst="ellipse">
                <a:avLst/>
              </a:prstGeom>
              <a:solidFill>
                <a:srgbClr val="7030A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C4411B92-A8AD-48A5-A936-8434BB7F08F3}"/>
              </a:ext>
            </a:extLst>
          </p:cNvPr>
          <p:cNvSpPr txBox="1"/>
          <p:nvPr/>
        </p:nvSpPr>
        <p:spPr>
          <a:xfrm>
            <a:off x="4664581" y="3040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01326CB-B0CD-4FC0-9694-13DEF97589CF}"/>
              </a:ext>
            </a:extLst>
          </p:cNvPr>
          <p:cNvSpPr/>
          <p:nvPr/>
        </p:nvSpPr>
        <p:spPr>
          <a:xfrm>
            <a:off x="-5315" y="1152738"/>
            <a:ext cx="9906000" cy="352279"/>
          </a:xfrm>
          <a:prstGeom prst="rect">
            <a:avLst/>
          </a:prstGeom>
          <a:solidFill>
            <a:srgbClr val="00206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주요 공정별 작업 조건에 따른 불량률 개선방안 및 기대성과</a:t>
            </a:r>
          </a:p>
        </p:txBody>
      </p:sp>
      <p:graphicFrame>
        <p:nvGraphicFramePr>
          <p:cNvPr id="43" name="표 21">
            <a:extLst>
              <a:ext uri="{FF2B5EF4-FFF2-40B4-BE49-F238E27FC236}">
                <a16:creationId xmlns:a16="http://schemas.microsoft.com/office/drawing/2014/main" id="{E7BB2E22-01C9-4058-91E8-E7E63F7A0E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7569438"/>
              </p:ext>
            </p:extLst>
          </p:nvPr>
        </p:nvGraphicFramePr>
        <p:xfrm>
          <a:off x="478890" y="2844407"/>
          <a:ext cx="4274262" cy="30023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2377">
                  <a:extLst>
                    <a:ext uri="{9D8B030D-6E8A-4147-A177-3AD203B41FA5}">
                      <a16:colId xmlns:a16="http://schemas.microsoft.com/office/drawing/2014/main" val="2331480832"/>
                    </a:ext>
                  </a:extLst>
                </a:gridCol>
                <a:gridCol w="712377">
                  <a:extLst>
                    <a:ext uri="{9D8B030D-6E8A-4147-A177-3AD203B41FA5}">
                      <a16:colId xmlns:a16="http://schemas.microsoft.com/office/drawing/2014/main" val="4232075458"/>
                    </a:ext>
                  </a:extLst>
                </a:gridCol>
                <a:gridCol w="712377">
                  <a:extLst>
                    <a:ext uri="{9D8B030D-6E8A-4147-A177-3AD203B41FA5}">
                      <a16:colId xmlns:a16="http://schemas.microsoft.com/office/drawing/2014/main" val="1166478334"/>
                    </a:ext>
                  </a:extLst>
                </a:gridCol>
                <a:gridCol w="712377">
                  <a:extLst>
                    <a:ext uri="{9D8B030D-6E8A-4147-A177-3AD203B41FA5}">
                      <a16:colId xmlns:a16="http://schemas.microsoft.com/office/drawing/2014/main" val="2548923327"/>
                    </a:ext>
                  </a:extLst>
                </a:gridCol>
                <a:gridCol w="712377">
                  <a:extLst>
                    <a:ext uri="{9D8B030D-6E8A-4147-A177-3AD203B41FA5}">
                      <a16:colId xmlns:a16="http://schemas.microsoft.com/office/drawing/2014/main" val="1375950186"/>
                    </a:ext>
                  </a:extLst>
                </a:gridCol>
                <a:gridCol w="712377">
                  <a:extLst>
                    <a:ext uri="{9D8B030D-6E8A-4147-A177-3AD203B41FA5}">
                      <a16:colId xmlns:a16="http://schemas.microsoft.com/office/drawing/2014/main" val="4095321520"/>
                    </a:ext>
                  </a:extLst>
                </a:gridCol>
              </a:tblGrid>
              <a:tr h="381047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50" b="1" kern="0" spc="0" dirty="0">
                          <a:solidFill>
                            <a:schemeClr val="bg1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  <a:cs typeface="+mn-cs"/>
                        </a:rPr>
                        <a:t>AG_RTD</a:t>
                      </a:r>
                    </a:p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 spc="0" dirty="0">
                          <a:solidFill>
                            <a:schemeClr val="bg1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  <a:cs typeface="+mn-cs"/>
                        </a:rPr>
                        <a:t>(46</a:t>
                      </a:r>
                      <a:r>
                        <a:rPr lang="ko-KR" altLang="en-US" sz="800" b="1" kern="0" spc="0" dirty="0">
                          <a:solidFill>
                            <a:schemeClr val="bg1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  <a:cs typeface="+mn-cs"/>
                        </a:rPr>
                        <a:t>℃이상</a:t>
                      </a:r>
                      <a:r>
                        <a:rPr lang="en-US" altLang="ko-KR" sz="800" b="1" kern="0" spc="0" dirty="0">
                          <a:solidFill>
                            <a:schemeClr val="bg1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  <a:cs typeface="+mn-cs"/>
                        </a:rPr>
                        <a:t>)</a:t>
                      </a:r>
                      <a:endParaRPr lang="en-US" sz="800" b="1" kern="0" spc="0" dirty="0">
                        <a:solidFill>
                          <a:schemeClr val="bg1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B212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50" kern="0" spc="0" dirty="0">
                          <a:solidFill>
                            <a:schemeClr val="bg1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불량률</a:t>
                      </a:r>
                      <a:r>
                        <a:rPr lang="en-US" altLang="ko-KR" sz="950" b="1" kern="0" spc="0" dirty="0">
                          <a:solidFill>
                            <a:schemeClr val="bg1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  <a:cs typeface="+mn-cs"/>
                        </a:rPr>
                        <a:t>(%)</a:t>
                      </a:r>
                      <a:endParaRPr lang="ko-KR" altLang="en-US" sz="950" b="1" kern="0" spc="0" dirty="0">
                        <a:solidFill>
                          <a:schemeClr val="bg1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B212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50" kern="0" spc="0" dirty="0">
                          <a:solidFill>
                            <a:schemeClr val="bg1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BUS</a:t>
                      </a:r>
                      <a:r>
                        <a:rPr lang="ko-KR" altLang="en-US" sz="950" kern="0" spc="0" dirty="0">
                          <a:solidFill>
                            <a:schemeClr val="bg1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현상</a:t>
                      </a:r>
                      <a:endParaRPr lang="en-US" sz="950" dirty="0">
                        <a:solidFill>
                          <a:schemeClr val="bg1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B212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50" kern="0" spc="0" dirty="0">
                          <a:solidFill>
                            <a:schemeClr val="bg1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불량률</a:t>
                      </a:r>
                      <a:r>
                        <a:rPr lang="en-US" altLang="ko-KR" sz="950" b="1" kern="0" spc="0" dirty="0">
                          <a:solidFill>
                            <a:schemeClr val="bg1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  <a:cs typeface="+mn-cs"/>
                        </a:rPr>
                        <a:t>(%)</a:t>
                      </a:r>
                      <a:endParaRPr lang="ko-KR" altLang="en-US" sz="950" b="1" kern="0" spc="0" dirty="0">
                        <a:solidFill>
                          <a:schemeClr val="bg1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B212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50" kern="0" spc="0" dirty="0">
                          <a:solidFill>
                            <a:schemeClr val="bg1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조건</a:t>
                      </a:r>
                      <a:r>
                        <a:rPr lang="en-US" altLang="ko-KR" sz="950" kern="0" spc="0" dirty="0">
                          <a:solidFill>
                            <a:schemeClr val="bg1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(</a:t>
                      </a:r>
                      <a:r>
                        <a:rPr lang="ko-KR" altLang="en-US" sz="950" b="1" kern="0" spc="0" dirty="0">
                          <a:solidFill>
                            <a:schemeClr val="bg1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  <a:cs typeface="+mn-cs"/>
                        </a:rPr>
                        <a:t>℃</a:t>
                      </a:r>
                      <a:r>
                        <a:rPr lang="en-US" altLang="ko-KR" sz="950" b="1" kern="0" spc="0" dirty="0">
                          <a:solidFill>
                            <a:schemeClr val="bg1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  <a:cs typeface="+mn-cs"/>
                        </a:rPr>
                        <a:t>)</a:t>
                      </a:r>
                      <a:endParaRPr lang="ko-KR" altLang="en-US" sz="950" b="1" kern="0" spc="0" dirty="0">
                        <a:solidFill>
                          <a:schemeClr val="bg1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B212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50" kern="0" spc="0" dirty="0">
                          <a:solidFill>
                            <a:schemeClr val="bg1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불량률</a:t>
                      </a:r>
                      <a:r>
                        <a:rPr lang="en-US" altLang="ko-KR" sz="950" kern="0" spc="0" dirty="0">
                          <a:solidFill>
                            <a:schemeClr val="bg1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(%)</a:t>
                      </a:r>
                      <a:endParaRPr lang="ko-KR" altLang="en-US" sz="950" dirty="0">
                        <a:solidFill>
                          <a:schemeClr val="bg1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B212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4474216"/>
                  </a:ext>
                </a:extLst>
              </a:tr>
              <a:tr h="327666">
                <a:tc rowSpan="4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4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4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29.4</a:t>
                      </a:r>
                      <a:endParaRPr lang="en-US" sz="14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4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28.7</a:t>
                      </a:r>
                      <a:endParaRPr lang="en-US" sz="14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</a:rPr>
                        <a:t>31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</a:rPr>
                        <a:t>미만</a:t>
                      </a:r>
                      <a:endParaRPr lang="ko-KR" altLang="en-US" sz="1800" dirty="0">
                        <a:effectLst/>
                        <a:latin typeface="나눔스퀘어OTF_ac Bold" panose="020B0600000101010101" pitchFamily="34" charset="-127"/>
                        <a:ea typeface="나눔스퀘어OTF_ac Bold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</a:rPr>
                        <a:t>17.9</a:t>
                      </a:r>
                      <a:endParaRPr lang="en-US" sz="1800" dirty="0">
                        <a:effectLst/>
                        <a:latin typeface="나눔스퀘어OTF_ac Bold" panose="020B0600000101010101" pitchFamily="34" charset="-127"/>
                        <a:ea typeface="나눔스퀘어OTF_ac Bold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4036482"/>
                  </a:ext>
                </a:extLst>
              </a:tr>
              <a:tr h="327666">
                <a:tc v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31.5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미만</a:t>
                      </a:r>
                      <a:endParaRPr lang="ko-KR" altLang="en-US" sz="14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22.4</a:t>
                      </a:r>
                      <a:endParaRPr lang="en-US" sz="14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892045"/>
                  </a:ext>
                </a:extLst>
              </a:tr>
              <a:tr h="327666">
                <a:tc v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4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30.1</a:t>
                      </a:r>
                      <a:endParaRPr lang="en-US" sz="14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</a:rPr>
                        <a:t>31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</a:rPr>
                        <a:t>미만</a:t>
                      </a:r>
                      <a:endParaRPr lang="ko-KR" altLang="en-US" sz="1800" dirty="0">
                        <a:effectLst/>
                        <a:latin typeface="나눔스퀘어OTF_ac Bold" panose="020B0600000101010101" pitchFamily="34" charset="-127"/>
                        <a:ea typeface="나눔스퀘어OTF_ac Bold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</a:rPr>
                        <a:t>20.7</a:t>
                      </a:r>
                      <a:endParaRPr lang="en-US" sz="1800" dirty="0">
                        <a:effectLst/>
                        <a:latin typeface="나눔스퀘어OTF_ac Bold" panose="020B0600000101010101" pitchFamily="34" charset="-127"/>
                        <a:ea typeface="나눔스퀘어OTF_ac Bold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4321452"/>
                  </a:ext>
                </a:extLst>
              </a:tr>
              <a:tr h="327666">
                <a:tc v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31.5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미만</a:t>
                      </a:r>
                      <a:endParaRPr lang="ko-KR" altLang="en-US" sz="14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24.3</a:t>
                      </a:r>
                      <a:endParaRPr lang="en-US" sz="14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73684158"/>
                  </a:ext>
                </a:extLst>
              </a:tr>
              <a:tr h="327666">
                <a:tc rowSpan="4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4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4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27.7</a:t>
                      </a:r>
                      <a:endParaRPr lang="en-US" sz="14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4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28.7</a:t>
                      </a:r>
                      <a:endParaRPr lang="en-US" sz="14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</a:rPr>
                        <a:t>31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</a:rPr>
                        <a:t>미만</a:t>
                      </a:r>
                      <a:endParaRPr lang="ko-KR" altLang="en-US" sz="1100" dirty="0">
                        <a:effectLst/>
                        <a:latin typeface="나눔스퀘어OTF_ac Bold" panose="020B0600000101010101" pitchFamily="34" charset="-127"/>
                        <a:ea typeface="나눔스퀘어OTF_ac Bold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</a:rPr>
                        <a:t>21</a:t>
                      </a:r>
                      <a:endParaRPr lang="en-US" sz="1100" dirty="0">
                        <a:effectLst/>
                        <a:latin typeface="나눔스퀘어OTF_ac Bold" panose="020B0600000101010101" pitchFamily="34" charset="-127"/>
                        <a:ea typeface="나눔스퀘어OTF_ac Bold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2302791"/>
                  </a:ext>
                </a:extLst>
              </a:tr>
              <a:tr h="327666">
                <a:tc v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31.5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미만</a:t>
                      </a:r>
                      <a:endParaRPr lang="ko-KR" altLang="en-US" sz="14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25.2</a:t>
                      </a:r>
                      <a:endParaRPr lang="en-US" sz="14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1749627"/>
                  </a:ext>
                </a:extLst>
              </a:tr>
              <a:tr h="327666">
                <a:tc v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4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24.4</a:t>
                      </a:r>
                      <a:endParaRPr lang="en-US" sz="14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</a:rPr>
                        <a:t>31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</a:rPr>
                        <a:t>미만</a:t>
                      </a:r>
                      <a:endParaRPr lang="ko-KR" altLang="en-US" sz="1100" dirty="0">
                        <a:effectLst/>
                        <a:latin typeface="나눔스퀘어OTF_ac Bold" panose="020B0600000101010101" pitchFamily="34" charset="-127"/>
                        <a:ea typeface="나눔스퀘어OTF_ac Bold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</a:rPr>
                        <a:t>15</a:t>
                      </a:r>
                      <a:endParaRPr lang="en-US" sz="1100" dirty="0">
                        <a:effectLst/>
                        <a:latin typeface="나눔스퀘어OTF_ac Bold" panose="020B0600000101010101" pitchFamily="34" charset="-127"/>
                        <a:ea typeface="나눔스퀘어OTF_ac Bold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5471961"/>
                  </a:ext>
                </a:extLst>
              </a:tr>
              <a:tr h="327666">
                <a:tc v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31.5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미만</a:t>
                      </a:r>
                      <a:endParaRPr lang="ko-KR" altLang="en-US" sz="14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20.1</a:t>
                      </a:r>
                      <a:endParaRPr lang="en-US" sz="14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4859878"/>
                  </a:ext>
                </a:extLst>
              </a:tr>
            </a:tbl>
          </a:graphicData>
        </a:graphic>
      </p:graphicFrame>
      <p:sp>
        <p:nvSpPr>
          <p:cNvPr id="44" name="TextBox 43">
            <a:extLst>
              <a:ext uri="{FF2B5EF4-FFF2-40B4-BE49-F238E27FC236}">
                <a16:creationId xmlns:a16="http://schemas.microsoft.com/office/drawing/2014/main" id="{54C95DC7-BE70-48EE-A571-6F5C385B197A}"/>
              </a:ext>
            </a:extLst>
          </p:cNvPr>
          <p:cNvSpPr txBox="1"/>
          <p:nvPr/>
        </p:nvSpPr>
        <p:spPr>
          <a:xfrm>
            <a:off x="387498" y="2471131"/>
            <a:ext cx="4458594" cy="284693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5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AG RTD </a:t>
            </a:r>
            <a:r>
              <a:rPr lang="ko-KR" altLang="en-US" sz="125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기판 추출 온도 구분에 따른 </a:t>
            </a:r>
            <a:r>
              <a:rPr lang="en-US" altLang="ko-KR" sz="125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BUS </a:t>
            </a:r>
            <a:r>
              <a:rPr lang="ko-KR" altLang="en-US" sz="125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현상 탱크</a:t>
            </a:r>
            <a:r>
              <a:rPr lang="en-US" altLang="ko-KR" sz="125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2 </a:t>
            </a:r>
            <a:r>
              <a:rPr lang="ko-KR" altLang="en-US" sz="125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온도 조건 제약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A43D248-8FDC-4326-B99B-5C99712B732D}"/>
              </a:ext>
            </a:extLst>
          </p:cNvPr>
          <p:cNvSpPr/>
          <p:nvPr/>
        </p:nvSpPr>
        <p:spPr>
          <a:xfrm>
            <a:off x="390717" y="5802445"/>
            <a:ext cx="4458594" cy="7493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AG RTD </a:t>
            </a:r>
            <a:r>
              <a:rPr lang="ko-KR" altLang="en-US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공정에서 기판 온도가 </a:t>
            </a:r>
            <a:r>
              <a:rPr lang="en-US" altLang="ko-KR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46</a:t>
            </a:r>
            <a:r>
              <a:rPr lang="ko-KR" altLang="en-US" sz="1400" dirty="0">
                <a:latin typeface="나눔스퀘어OTF_ac"/>
                <a:ea typeface="나눔스퀘어OTF_ac"/>
              </a:rPr>
              <a:t> ℃ 이상일 경우</a:t>
            </a:r>
            <a:endParaRPr lang="en-US" altLang="ko-KR" sz="1400" dirty="0">
              <a:latin typeface="나눔스퀘어OTF_ac"/>
              <a:ea typeface="나눔스퀘어OTF_ac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600" dirty="0">
                <a:solidFill>
                  <a:srgbClr val="00206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BUS</a:t>
            </a:r>
            <a:r>
              <a:rPr lang="ko-KR" altLang="en-US" sz="1600" dirty="0">
                <a:solidFill>
                  <a:srgbClr val="00206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현상 탱크</a:t>
            </a:r>
            <a:r>
              <a:rPr lang="en-US" altLang="ko-KR" sz="1600" dirty="0">
                <a:solidFill>
                  <a:srgbClr val="00206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2</a:t>
            </a:r>
            <a:r>
              <a:rPr lang="ko-KR" altLang="en-US" sz="1600" dirty="0">
                <a:solidFill>
                  <a:srgbClr val="00206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 온도를 </a:t>
            </a:r>
            <a:r>
              <a:rPr lang="en-US" altLang="ko-KR" sz="1600" dirty="0">
                <a:solidFill>
                  <a:srgbClr val="00206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31</a:t>
            </a:r>
            <a:r>
              <a:rPr lang="ko-KR" altLang="en-US" sz="1600" dirty="0">
                <a:solidFill>
                  <a:srgbClr val="00206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℃ 미만</a:t>
            </a:r>
            <a:r>
              <a:rPr lang="ko-KR" altLang="en-US" sz="1400" dirty="0">
                <a:latin typeface="나눔스퀘어OTF_ac"/>
                <a:ea typeface="나눔스퀘어OTF_ac"/>
              </a:rPr>
              <a:t> 유지</a:t>
            </a:r>
            <a:endParaRPr lang="en-US" altLang="ko-KR" sz="1400" dirty="0">
              <a:latin typeface="나눔스퀘어OTF_ac"/>
              <a:ea typeface="나눔스퀘어OTF_ac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A70F943F-77D9-49AB-8CA4-F0797671811F}"/>
              </a:ext>
            </a:extLst>
          </p:cNvPr>
          <p:cNvSpPr/>
          <p:nvPr/>
        </p:nvSpPr>
        <p:spPr>
          <a:xfrm>
            <a:off x="5056691" y="2471132"/>
            <a:ext cx="4461811" cy="4082776"/>
          </a:xfrm>
          <a:prstGeom prst="rect">
            <a:avLst/>
          </a:prstGeom>
          <a:solidFill>
            <a:schemeClr val="bg1">
              <a:lumMod val="65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921613D-C6CA-4C2C-96EC-CA52B8A17F2C}"/>
              </a:ext>
            </a:extLst>
          </p:cNvPr>
          <p:cNvSpPr txBox="1"/>
          <p:nvPr/>
        </p:nvSpPr>
        <p:spPr>
          <a:xfrm>
            <a:off x="5056689" y="2471131"/>
            <a:ext cx="4458594" cy="284693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5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BUS </a:t>
            </a:r>
            <a:r>
              <a:rPr lang="ko-KR" altLang="en-US" sz="125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현상 탱크</a:t>
            </a:r>
            <a:r>
              <a:rPr lang="en-US" altLang="ko-KR" sz="125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2</a:t>
            </a:r>
            <a:r>
              <a:rPr lang="ko-KR" altLang="en-US" sz="125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 온도 구분에 따른 유전체 </a:t>
            </a:r>
            <a:r>
              <a:rPr lang="ko-KR" altLang="en-US" sz="1250" dirty="0" err="1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소성로</a:t>
            </a:r>
            <a:r>
              <a:rPr lang="en-US" altLang="ko-KR" sz="125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5</a:t>
            </a:r>
            <a:r>
              <a:rPr lang="ko-KR" altLang="en-US" sz="125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 배기량 조건 제약</a:t>
            </a: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E94E9300-F9E5-4F64-B9A4-E76585CC264F}"/>
              </a:ext>
            </a:extLst>
          </p:cNvPr>
          <p:cNvSpPr/>
          <p:nvPr/>
        </p:nvSpPr>
        <p:spPr>
          <a:xfrm>
            <a:off x="5056689" y="5785588"/>
            <a:ext cx="4458594" cy="7493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BUS</a:t>
            </a:r>
            <a:r>
              <a:rPr lang="ko-KR" altLang="en-US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현상</a:t>
            </a:r>
            <a:r>
              <a:rPr lang="en-US" altLang="ko-KR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</a:t>
            </a:r>
            <a:r>
              <a:rPr lang="ko-KR" altLang="en-US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공정에서 탱크</a:t>
            </a:r>
            <a:r>
              <a:rPr lang="en-US" altLang="ko-KR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2</a:t>
            </a:r>
            <a:r>
              <a:rPr lang="ko-KR" altLang="en-US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온도가 </a:t>
            </a:r>
            <a:r>
              <a:rPr lang="en-US" altLang="ko-KR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31.5</a:t>
            </a:r>
            <a:r>
              <a:rPr lang="ko-KR" altLang="en-US" sz="1400" dirty="0">
                <a:latin typeface="나눔스퀘어OTF_ac"/>
                <a:ea typeface="나눔스퀘어OTF_ac"/>
              </a:rPr>
              <a:t> ℃ 이상일 경우</a:t>
            </a:r>
            <a:endParaRPr lang="en-US" altLang="ko-KR" sz="1400" dirty="0">
              <a:latin typeface="나눔스퀘어OTF_ac"/>
              <a:ea typeface="나눔스퀘어OTF_ac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rgbClr val="00206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유전체 </a:t>
            </a:r>
            <a:r>
              <a:rPr lang="ko-KR" altLang="en-US" sz="1600" dirty="0" err="1">
                <a:solidFill>
                  <a:srgbClr val="00206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소성로</a:t>
            </a:r>
            <a:r>
              <a:rPr lang="en-US" altLang="ko-KR" sz="1600" dirty="0">
                <a:solidFill>
                  <a:srgbClr val="00206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5</a:t>
            </a:r>
            <a:r>
              <a:rPr lang="ko-KR" altLang="en-US" sz="1600" dirty="0">
                <a:solidFill>
                  <a:srgbClr val="00206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 배기량을 </a:t>
            </a:r>
            <a:r>
              <a:rPr lang="en-US" altLang="ko-KR" sz="1600" dirty="0">
                <a:solidFill>
                  <a:srgbClr val="00206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3900㎥/min</a:t>
            </a:r>
            <a:r>
              <a:rPr lang="ko-KR" altLang="en-US" sz="1600" dirty="0">
                <a:solidFill>
                  <a:srgbClr val="00206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 이상</a:t>
            </a:r>
            <a:r>
              <a:rPr lang="ko-KR" altLang="en-US" sz="1400" dirty="0">
                <a:latin typeface="나눔스퀘어OTF_ac"/>
                <a:ea typeface="나눔스퀘어OTF_ac"/>
              </a:rPr>
              <a:t> 유지</a:t>
            </a:r>
            <a:endParaRPr lang="en-US" altLang="ko-KR" sz="1400" dirty="0">
              <a:latin typeface="나눔스퀘어OTF_ac"/>
              <a:ea typeface="나눔스퀘어OTF_ac"/>
            </a:endParaRPr>
          </a:p>
        </p:txBody>
      </p:sp>
      <p:graphicFrame>
        <p:nvGraphicFramePr>
          <p:cNvPr id="53" name="표 21">
            <a:extLst>
              <a:ext uri="{FF2B5EF4-FFF2-40B4-BE49-F238E27FC236}">
                <a16:creationId xmlns:a16="http://schemas.microsoft.com/office/drawing/2014/main" id="{39E4CD00-E4FE-4CD1-8D5A-C8FC311F4E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9771300"/>
              </p:ext>
            </p:extLst>
          </p:nvPr>
        </p:nvGraphicFramePr>
        <p:xfrm>
          <a:off x="5147688" y="2842080"/>
          <a:ext cx="4227131" cy="30046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9263">
                  <a:extLst>
                    <a:ext uri="{9D8B030D-6E8A-4147-A177-3AD203B41FA5}">
                      <a16:colId xmlns:a16="http://schemas.microsoft.com/office/drawing/2014/main" val="2331480832"/>
                    </a:ext>
                  </a:extLst>
                </a:gridCol>
                <a:gridCol w="672860">
                  <a:extLst>
                    <a:ext uri="{9D8B030D-6E8A-4147-A177-3AD203B41FA5}">
                      <a16:colId xmlns:a16="http://schemas.microsoft.com/office/drawing/2014/main" val="4232075458"/>
                    </a:ext>
                  </a:extLst>
                </a:gridCol>
                <a:gridCol w="759125">
                  <a:extLst>
                    <a:ext uri="{9D8B030D-6E8A-4147-A177-3AD203B41FA5}">
                      <a16:colId xmlns:a16="http://schemas.microsoft.com/office/drawing/2014/main" val="1166478334"/>
                    </a:ext>
                  </a:extLst>
                </a:gridCol>
                <a:gridCol w="655607">
                  <a:extLst>
                    <a:ext uri="{9D8B030D-6E8A-4147-A177-3AD203B41FA5}">
                      <a16:colId xmlns:a16="http://schemas.microsoft.com/office/drawing/2014/main" val="2548923327"/>
                    </a:ext>
                  </a:extLst>
                </a:gridCol>
                <a:gridCol w="836763">
                  <a:extLst>
                    <a:ext uri="{9D8B030D-6E8A-4147-A177-3AD203B41FA5}">
                      <a16:colId xmlns:a16="http://schemas.microsoft.com/office/drawing/2014/main" val="1375950186"/>
                    </a:ext>
                  </a:extLst>
                </a:gridCol>
                <a:gridCol w="653513">
                  <a:extLst>
                    <a:ext uri="{9D8B030D-6E8A-4147-A177-3AD203B41FA5}">
                      <a16:colId xmlns:a16="http://schemas.microsoft.com/office/drawing/2014/main" val="4095321520"/>
                    </a:ext>
                  </a:extLst>
                </a:gridCol>
              </a:tblGrid>
              <a:tr h="334538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50" kern="0" spc="0" dirty="0">
                          <a:solidFill>
                            <a:schemeClr val="bg1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BUS</a:t>
                      </a:r>
                      <a:r>
                        <a:rPr lang="ko-KR" altLang="en-US" sz="950" kern="0" spc="0" dirty="0">
                          <a:solidFill>
                            <a:schemeClr val="bg1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현상</a:t>
                      </a:r>
                      <a:endParaRPr lang="en-US" sz="950" kern="0" spc="0" dirty="0">
                        <a:solidFill>
                          <a:schemeClr val="bg1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 dirty="0">
                          <a:solidFill>
                            <a:schemeClr val="bg1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(31.5</a:t>
                      </a:r>
                      <a:r>
                        <a:rPr lang="ko-KR" altLang="en-US" sz="700" b="1" kern="0" spc="0" dirty="0">
                          <a:solidFill>
                            <a:schemeClr val="bg1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  <a:cs typeface="+mn-cs"/>
                        </a:rPr>
                        <a:t>℃이상</a:t>
                      </a:r>
                      <a:r>
                        <a:rPr lang="en-US" altLang="ko-KR" sz="700" b="1" kern="0" spc="0" dirty="0">
                          <a:solidFill>
                            <a:schemeClr val="bg1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  <a:cs typeface="+mn-cs"/>
                        </a:rPr>
                        <a:t>)</a:t>
                      </a:r>
                      <a:endParaRPr lang="en-US" sz="700" b="1" kern="0" spc="0" dirty="0">
                        <a:solidFill>
                          <a:schemeClr val="bg1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B212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50" kern="0" spc="0" dirty="0">
                          <a:solidFill>
                            <a:schemeClr val="bg1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불량률</a:t>
                      </a:r>
                      <a:r>
                        <a:rPr lang="en-US" altLang="ko-KR" sz="950" kern="0" spc="0" dirty="0">
                          <a:solidFill>
                            <a:schemeClr val="bg1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(%)</a:t>
                      </a:r>
                      <a:endParaRPr lang="ko-KR" altLang="en-US" sz="950" dirty="0">
                        <a:solidFill>
                          <a:schemeClr val="bg1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B212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50" kern="0" spc="0" dirty="0">
                          <a:solidFill>
                            <a:schemeClr val="bg1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유전체 소성</a:t>
                      </a:r>
                      <a:endParaRPr lang="en-US" sz="950" dirty="0">
                        <a:solidFill>
                          <a:schemeClr val="bg1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B212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50" b="1" kern="0" spc="0" dirty="0">
                          <a:solidFill>
                            <a:schemeClr val="bg1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  <a:cs typeface="+mn-cs"/>
                        </a:rPr>
                        <a:t>불량률</a:t>
                      </a:r>
                      <a:r>
                        <a:rPr lang="en-US" altLang="ko-KR" sz="950" b="1" kern="0" spc="0" dirty="0">
                          <a:solidFill>
                            <a:schemeClr val="bg1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  <a:cs typeface="+mn-cs"/>
                        </a:rPr>
                        <a:t>(%)</a:t>
                      </a:r>
                      <a:endParaRPr lang="ko-KR" altLang="en-US" sz="950" b="1" kern="0" spc="0" dirty="0">
                        <a:solidFill>
                          <a:schemeClr val="bg1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B212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50" kern="0" spc="0" dirty="0">
                          <a:solidFill>
                            <a:schemeClr val="bg1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조건</a:t>
                      </a:r>
                      <a:r>
                        <a:rPr lang="en-US" altLang="ko-KR" sz="950" b="1" kern="0" spc="0" dirty="0">
                          <a:solidFill>
                            <a:schemeClr val="bg1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  <a:cs typeface="+mn-cs"/>
                        </a:rPr>
                        <a:t>(㎥/min) </a:t>
                      </a:r>
                      <a:endParaRPr lang="ko-KR" altLang="en-US" sz="950" b="1" kern="0" spc="0" dirty="0">
                        <a:solidFill>
                          <a:schemeClr val="bg1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B212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50" b="1" kern="0" spc="0" dirty="0">
                          <a:solidFill>
                            <a:schemeClr val="bg1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  <a:cs typeface="+mn-cs"/>
                        </a:rPr>
                        <a:t>불량률</a:t>
                      </a:r>
                      <a:r>
                        <a:rPr lang="en-US" altLang="ko-KR" sz="950" b="1" kern="0" spc="0" dirty="0">
                          <a:solidFill>
                            <a:schemeClr val="bg1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  <a:cs typeface="+mn-cs"/>
                        </a:rPr>
                        <a:t>(%)</a:t>
                      </a:r>
                      <a:endParaRPr lang="ko-KR" altLang="en-US" sz="950" b="1" kern="0" spc="0" dirty="0">
                        <a:solidFill>
                          <a:schemeClr val="bg1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B212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4474216"/>
                  </a:ext>
                </a:extLst>
              </a:tr>
              <a:tr h="185384">
                <a:tc rowSpan="6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0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6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11.6</a:t>
                      </a:r>
                      <a:endParaRPr lang="en-US" sz="10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0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12</a:t>
                      </a:r>
                      <a:endParaRPr lang="en-US" sz="10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3243</a:t>
                      </a: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이상</a:t>
                      </a:r>
                      <a:endParaRPr lang="ko-KR" altLang="en-US" sz="8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10.5</a:t>
                      </a:r>
                      <a:endParaRPr lang="en-US" sz="8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4036482"/>
                  </a:ext>
                </a:extLst>
              </a:tr>
              <a:tr h="185384">
                <a:tc v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</a:rPr>
                        <a:t>3900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</a:rPr>
                        <a:t>이상</a:t>
                      </a:r>
                      <a:endParaRPr lang="ko-KR" altLang="en-US" sz="900" dirty="0">
                        <a:effectLst/>
                        <a:latin typeface="나눔스퀘어OTF_ac Bold" panose="020B0600000101010101" pitchFamily="34" charset="-127"/>
                        <a:ea typeface="나눔스퀘어OTF_ac Bold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</a:rPr>
                        <a:t>1.9</a:t>
                      </a:r>
                      <a:endParaRPr lang="en-US" sz="900" dirty="0">
                        <a:effectLst/>
                        <a:latin typeface="나눔스퀘어OTF_ac Bold" panose="020B0600000101010101" pitchFamily="34" charset="-127"/>
                        <a:ea typeface="나눔스퀘어OTF_ac Bold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892045"/>
                  </a:ext>
                </a:extLst>
              </a:tr>
              <a:tr h="185384">
                <a:tc v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0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12.8</a:t>
                      </a:r>
                      <a:endParaRPr lang="en-US" sz="10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3243</a:t>
                      </a: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이상</a:t>
                      </a:r>
                      <a:endParaRPr lang="ko-KR" altLang="en-US" sz="8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10.6</a:t>
                      </a:r>
                      <a:endParaRPr lang="en-US" sz="8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4321452"/>
                  </a:ext>
                </a:extLst>
              </a:tr>
              <a:tr h="185384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</a:rPr>
                        <a:t>3900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</a:rPr>
                        <a:t>이상</a:t>
                      </a:r>
                      <a:endParaRPr lang="ko-KR" altLang="en-US" sz="900" dirty="0">
                        <a:effectLst/>
                        <a:latin typeface="나눔스퀘어OTF_ac Bold" panose="020B0600000101010101" pitchFamily="34" charset="-127"/>
                        <a:ea typeface="나눔스퀘어OTF_ac Bold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dirty="0">
                          <a:effectLst/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</a:rPr>
                        <a:t>4.6</a:t>
                      </a:r>
                      <a:endParaRPr lang="en-US" sz="900" dirty="0">
                        <a:effectLst/>
                        <a:latin typeface="나눔스퀘어OTF_ac Bold" panose="020B0600000101010101" pitchFamily="34" charset="-127"/>
                        <a:ea typeface="나눔스퀘어OTF_ac Bold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8860555"/>
                  </a:ext>
                </a:extLst>
              </a:tr>
              <a:tr h="185384">
                <a:tc v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3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0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10</a:t>
                      </a:r>
                      <a:endParaRPr lang="en-US" sz="10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3243</a:t>
                      </a: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이상</a:t>
                      </a:r>
                      <a:endParaRPr lang="ko-KR" altLang="en-US" sz="8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7.9</a:t>
                      </a:r>
                      <a:endParaRPr lang="en-US" sz="8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73684158"/>
                  </a:ext>
                </a:extLst>
              </a:tr>
              <a:tr h="185384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</a:rPr>
                        <a:t>3900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</a:rPr>
                        <a:t>이상</a:t>
                      </a:r>
                      <a:endParaRPr lang="ko-KR" altLang="en-US" sz="900" dirty="0">
                        <a:effectLst/>
                        <a:latin typeface="나눔스퀘어OTF_ac Bold" panose="020B0600000101010101" pitchFamily="34" charset="-127"/>
                        <a:ea typeface="나눔스퀘어OTF_ac Bold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dirty="0">
                          <a:effectLst/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</a:rPr>
                        <a:t>1.9</a:t>
                      </a:r>
                      <a:endParaRPr lang="en-US" sz="900" dirty="0">
                        <a:effectLst/>
                        <a:latin typeface="나눔스퀘어OTF_ac Bold" panose="020B0600000101010101" pitchFamily="34" charset="-127"/>
                        <a:ea typeface="나눔스퀘어OTF_ac Bold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9691219"/>
                  </a:ext>
                </a:extLst>
              </a:tr>
              <a:tr h="185384">
                <a:tc rowSpan="6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0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6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9.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6</a:t>
                      </a:r>
                      <a:endParaRPr lang="en-US" sz="10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0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9.5</a:t>
                      </a:r>
                      <a:endParaRPr lang="en-US" sz="10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3243</a:t>
                      </a: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이상</a:t>
                      </a:r>
                      <a:endParaRPr lang="ko-KR" altLang="en-US" sz="8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8.4</a:t>
                      </a:r>
                      <a:endParaRPr lang="en-US" sz="8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2302791"/>
                  </a:ext>
                </a:extLst>
              </a:tr>
              <a:tr h="185384">
                <a:tc v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</a:rPr>
                        <a:t>3900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</a:rPr>
                        <a:t>이상</a:t>
                      </a:r>
                      <a:endParaRPr lang="ko-KR" altLang="en-US" sz="900" dirty="0">
                        <a:effectLst/>
                        <a:latin typeface="나눔스퀘어OTF_ac Bold" panose="020B0600000101010101" pitchFamily="34" charset="-127"/>
                        <a:ea typeface="나눔스퀘어OTF_ac Bold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</a:rPr>
                        <a:t>2.9</a:t>
                      </a:r>
                      <a:endParaRPr lang="en-US" sz="900" dirty="0">
                        <a:effectLst/>
                        <a:latin typeface="나눔스퀘어OTF_ac Bold" panose="020B0600000101010101" pitchFamily="34" charset="-127"/>
                        <a:ea typeface="나눔스퀘어OTF_ac Bold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1749627"/>
                  </a:ext>
                </a:extLst>
              </a:tr>
              <a:tr h="185384">
                <a:tc v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0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12.3</a:t>
                      </a:r>
                      <a:endParaRPr lang="en-US" sz="10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3243</a:t>
                      </a: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이상</a:t>
                      </a:r>
                      <a:endParaRPr lang="ko-KR" altLang="en-US" sz="8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10.9</a:t>
                      </a:r>
                      <a:endParaRPr lang="en-US" sz="8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5471961"/>
                  </a:ext>
                </a:extLst>
              </a:tr>
              <a:tr h="185384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</a:rPr>
                        <a:t>3900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</a:rPr>
                        <a:t>이상</a:t>
                      </a:r>
                      <a:endParaRPr lang="ko-KR" altLang="en-US" sz="900" dirty="0">
                        <a:effectLst/>
                        <a:latin typeface="나눔스퀘어OTF_ac Bold" panose="020B0600000101010101" pitchFamily="34" charset="-127"/>
                        <a:ea typeface="나눔스퀘어OTF_ac Bold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dirty="0">
                          <a:effectLst/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</a:rPr>
                        <a:t>6.5</a:t>
                      </a:r>
                      <a:endParaRPr lang="en-US" sz="900" dirty="0">
                        <a:effectLst/>
                        <a:latin typeface="나눔스퀘어OTF_ac Bold" panose="020B0600000101010101" pitchFamily="34" charset="-127"/>
                        <a:ea typeface="나눔스퀘어OTF_ac Bold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8275511"/>
                  </a:ext>
                </a:extLst>
              </a:tr>
              <a:tr h="185384">
                <a:tc v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3</a:t>
                      </a:r>
                      <a:r>
                        <a:rPr lang="ko-KR" altLang="en-US" sz="1000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10</a:t>
                      </a:r>
                      <a:endParaRPr lang="en-US" altLang="ko-Kore-KR" sz="10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3243</a:t>
                      </a: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이상</a:t>
                      </a:r>
                      <a:endParaRPr lang="ko-KR" altLang="en-US" sz="8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6.6</a:t>
                      </a:r>
                      <a:endParaRPr lang="en-US" sz="8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4859878"/>
                  </a:ext>
                </a:extLst>
              </a:tr>
              <a:tr h="185384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</a:rPr>
                        <a:t>3900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</a:rPr>
                        <a:t>이상</a:t>
                      </a:r>
                      <a:endParaRPr lang="ko-KR" altLang="en-US" sz="900" dirty="0">
                        <a:effectLst/>
                        <a:latin typeface="나눔스퀘어OTF_ac Bold" panose="020B0600000101010101" pitchFamily="34" charset="-127"/>
                        <a:ea typeface="나눔스퀘어OTF_ac Bold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dirty="0">
                          <a:effectLst/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</a:rPr>
                        <a:t>3.5</a:t>
                      </a:r>
                      <a:endParaRPr lang="en-US" sz="900" dirty="0">
                        <a:effectLst/>
                        <a:latin typeface="나눔스퀘어OTF_ac Bold" panose="020B0600000101010101" pitchFamily="34" charset="-127"/>
                        <a:ea typeface="나눔스퀘어OTF_ac Bold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5222105"/>
                  </a:ext>
                </a:extLst>
              </a:tr>
            </a:tbl>
          </a:graphicData>
        </a:graphic>
      </p:graphicFrame>
      <p:sp>
        <p:nvSpPr>
          <p:cNvPr id="58" name="직사각형 57">
            <a:extLst>
              <a:ext uri="{FF2B5EF4-FFF2-40B4-BE49-F238E27FC236}">
                <a16:creationId xmlns:a16="http://schemas.microsoft.com/office/drawing/2014/main" id="{D0DD5E12-5468-4203-98A2-A155E7DAEC10}"/>
              </a:ext>
            </a:extLst>
          </p:cNvPr>
          <p:cNvSpPr/>
          <p:nvPr/>
        </p:nvSpPr>
        <p:spPr>
          <a:xfrm>
            <a:off x="396127" y="1659442"/>
            <a:ext cx="9127783" cy="686949"/>
          </a:xfrm>
          <a:prstGeom prst="rect">
            <a:avLst/>
          </a:prstGeom>
          <a:solidFill>
            <a:schemeClr val="bg1">
              <a:lumMod val="65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6465035-6F71-478C-80D8-47854A3A1402}"/>
              </a:ext>
            </a:extLst>
          </p:cNvPr>
          <p:cNvSpPr txBox="1"/>
          <p:nvPr/>
        </p:nvSpPr>
        <p:spPr>
          <a:xfrm>
            <a:off x="1802921" y="1641359"/>
            <a:ext cx="7706952" cy="593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latin typeface="나눔스퀘어OTF_ac" panose="020B0600000101010101" charset="-127"/>
                <a:ea typeface="나눔스퀘어OTF_ac" panose="020B0600000101010101" charset="-127"/>
              </a:rPr>
              <a:t>개선 방안 적용 시 최대 </a:t>
            </a:r>
            <a:r>
              <a:rPr lang="en-US" altLang="ko-KR" sz="2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7.55%</a:t>
            </a:r>
            <a:r>
              <a:rPr lang="ko-KR" altLang="en-US" sz="1600" dirty="0">
                <a:latin typeface="나눔스퀘어OTF_ac" panose="020B0600000101010101" charset="-127"/>
                <a:ea typeface="나눔스퀘어OTF_ac" panose="020B0600000101010101" charset="-127"/>
              </a:rPr>
              <a:t>의 불량률 감소</a:t>
            </a:r>
            <a:r>
              <a:rPr lang="en-US" altLang="ko-KR" sz="1600" dirty="0">
                <a:latin typeface="나눔스퀘어OTF_ac" panose="020B0600000101010101" charset="-127"/>
                <a:ea typeface="나눔스퀘어OTF_ac" panose="020B0600000101010101" charset="-127"/>
              </a:rPr>
              <a:t>, </a:t>
            </a:r>
            <a:r>
              <a:rPr lang="ko-KR" altLang="en-US" sz="1600" dirty="0">
                <a:latin typeface="나눔스퀘어OTF_ac" panose="020B0600000101010101" charset="-127"/>
                <a:ea typeface="나눔스퀘어OTF_ac" panose="020B0600000101010101" charset="-127"/>
              </a:rPr>
              <a:t>품질 비용 최대 </a:t>
            </a:r>
            <a:r>
              <a:rPr lang="en-US" altLang="ko-KR" sz="2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70</a:t>
            </a:r>
            <a:r>
              <a:rPr lang="ko-KR" altLang="en-US" sz="2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억 절감 </a:t>
            </a:r>
            <a:endParaRPr lang="ko-KR" altLang="en-US" sz="1600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301B68C-EB1D-4AED-91AB-EA2426D18D7B}"/>
              </a:ext>
            </a:extLst>
          </p:cNvPr>
          <p:cNvSpPr txBox="1"/>
          <p:nvPr/>
        </p:nvSpPr>
        <p:spPr>
          <a:xfrm>
            <a:off x="417853" y="1746414"/>
            <a:ext cx="16275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기대 성과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D4C0C6B4-343F-4B27-B12E-C93E599A50B3}"/>
              </a:ext>
            </a:extLst>
          </p:cNvPr>
          <p:cNvSpPr txBox="1"/>
          <p:nvPr/>
        </p:nvSpPr>
        <p:spPr>
          <a:xfrm>
            <a:off x="2819792" y="216281"/>
            <a:ext cx="1435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최적조건 유지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AA46D1B-9BCD-4CCD-A233-49BC42F09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57DA9-D061-434C-A620-33FE0A54C448}" type="slidenum">
              <a:rPr lang="ko-KR" altLang="en-US" smtClean="0"/>
              <a:t>13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221282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309B8109-98C8-45ED-98AE-19144C2509CC}"/>
              </a:ext>
            </a:extLst>
          </p:cNvPr>
          <p:cNvGrpSpPr/>
          <p:nvPr/>
        </p:nvGrpSpPr>
        <p:grpSpPr>
          <a:xfrm>
            <a:off x="0" y="-558195"/>
            <a:ext cx="1354649" cy="1416192"/>
            <a:chOff x="1090298" y="2985327"/>
            <a:chExt cx="1636294" cy="1748589"/>
          </a:xfrm>
        </p:grpSpPr>
        <p:sp>
          <p:nvSpPr>
            <p:cNvPr id="7" name="사각형: 둥근 모서리 13">
              <a:extLst>
                <a:ext uri="{FF2B5EF4-FFF2-40B4-BE49-F238E27FC236}">
                  <a16:creationId xmlns:a16="http://schemas.microsoft.com/office/drawing/2014/main" id="{64429016-CDC7-49C1-A367-298631C2D99E}"/>
                </a:ext>
              </a:extLst>
            </p:cNvPr>
            <p:cNvSpPr/>
            <p:nvPr/>
          </p:nvSpPr>
          <p:spPr>
            <a:xfrm rot="18479529">
              <a:off x="1034150" y="3041475"/>
              <a:ext cx="1748589" cy="1636294"/>
            </a:xfrm>
            <a:prstGeom prst="round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사각형: 둥근 모서리 14">
              <a:extLst>
                <a:ext uri="{FF2B5EF4-FFF2-40B4-BE49-F238E27FC236}">
                  <a16:creationId xmlns:a16="http://schemas.microsoft.com/office/drawing/2014/main" id="{95B5533A-04FC-4281-958F-2EA4DD23FFD0}"/>
                </a:ext>
              </a:extLst>
            </p:cNvPr>
            <p:cNvSpPr/>
            <p:nvPr/>
          </p:nvSpPr>
          <p:spPr>
            <a:xfrm rot="17778217">
              <a:off x="1338908" y="3345080"/>
              <a:ext cx="1355078" cy="1409844"/>
            </a:xfrm>
            <a:prstGeom prst="round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4C3FFEF-B461-4F71-BB53-7DFD2D17D947}"/>
                </a:ext>
              </a:extLst>
            </p:cNvPr>
            <p:cNvSpPr txBox="1"/>
            <p:nvPr/>
          </p:nvSpPr>
          <p:spPr>
            <a:xfrm>
              <a:off x="1409017" y="3645920"/>
              <a:ext cx="1276540" cy="10260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dirty="0">
                  <a:solidFill>
                    <a:schemeClr val="bg1">
                      <a:lumMod val="95000"/>
                    </a:schemeClr>
                  </a:solidFill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05</a:t>
              </a:r>
              <a:endParaRPr lang="ko-KR" altLang="en-US" sz="4800" dirty="0">
                <a:solidFill>
                  <a:schemeClr val="bg1">
                    <a:lumMod val="9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1D48BC80-712C-4C12-B335-6F8B2726469D}"/>
              </a:ext>
            </a:extLst>
          </p:cNvPr>
          <p:cNvSpPr txBox="1"/>
          <p:nvPr/>
        </p:nvSpPr>
        <p:spPr>
          <a:xfrm>
            <a:off x="1584126" y="158461"/>
            <a:ext cx="6465218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>
              <a:defRPr/>
            </a:pPr>
            <a:r>
              <a:rPr kumimoji="1" lang="ko-KR" altLang="en-US" sz="2400" kern="0" spc="-100" dirty="0">
                <a:solidFill>
                  <a:srgbClr val="00206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사후 관리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F1640E67-CA10-41DA-85AA-B6616694AAFD}"/>
              </a:ext>
            </a:extLst>
          </p:cNvPr>
          <p:cNvGrpSpPr/>
          <p:nvPr/>
        </p:nvGrpSpPr>
        <p:grpSpPr>
          <a:xfrm>
            <a:off x="8442672" y="30751"/>
            <a:ext cx="1477269" cy="307777"/>
            <a:chOff x="8485802" y="4873"/>
            <a:chExt cx="1477269" cy="307777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C5118D0-C239-4E43-B03A-6CB31B1CBB13}"/>
                </a:ext>
              </a:extLst>
            </p:cNvPr>
            <p:cNvSpPr txBox="1"/>
            <p:nvPr/>
          </p:nvSpPr>
          <p:spPr>
            <a:xfrm>
              <a:off x="8675539" y="4873"/>
              <a:ext cx="12875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dist"/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(</a:t>
              </a:r>
              <a:r>
                <a:rPr lang="ko-KR" altLang="en-US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주</a:t>
              </a:r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) PDP-One</a:t>
              </a:r>
              <a:endParaRPr lang="ko-KR" altLang="en-US" sz="14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87D2D921-73AC-45EA-96B4-1D1E8B7592EE}"/>
                </a:ext>
              </a:extLst>
            </p:cNvPr>
            <p:cNvGrpSpPr/>
            <p:nvPr/>
          </p:nvGrpSpPr>
          <p:grpSpPr>
            <a:xfrm>
              <a:off x="8485802" y="79737"/>
              <a:ext cx="252766" cy="154383"/>
              <a:chOff x="5943600" y="517585"/>
              <a:chExt cx="364310" cy="222511"/>
            </a:xfrm>
          </p:grpSpPr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0AA0E04B-2226-4D80-B9C2-4ED06D49FF98}"/>
                  </a:ext>
                </a:extLst>
              </p:cNvPr>
              <p:cNvSpPr/>
              <p:nvPr/>
            </p:nvSpPr>
            <p:spPr>
              <a:xfrm>
                <a:off x="5943600" y="517585"/>
                <a:ext cx="222511" cy="222511"/>
              </a:xfrm>
              <a:prstGeom prst="ellipse">
                <a:avLst/>
              </a:prstGeom>
              <a:solidFill>
                <a:srgbClr val="00206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F08712B1-066C-4C83-A615-EC0B654B7B06}"/>
                  </a:ext>
                </a:extLst>
              </p:cNvPr>
              <p:cNvSpPr/>
              <p:nvPr/>
            </p:nvSpPr>
            <p:spPr>
              <a:xfrm>
                <a:off x="6085399" y="517585"/>
                <a:ext cx="222511" cy="222511"/>
              </a:xfrm>
              <a:prstGeom prst="ellipse">
                <a:avLst/>
              </a:prstGeom>
              <a:solidFill>
                <a:srgbClr val="7030A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C4411B92-A8AD-48A5-A936-8434BB7F08F3}"/>
              </a:ext>
            </a:extLst>
          </p:cNvPr>
          <p:cNvSpPr txBox="1"/>
          <p:nvPr/>
        </p:nvSpPr>
        <p:spPr>
          <a:xfrm>
            <a:off x="4664581" y="3040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1D489D1-951A-4C0F-8838-F6BD652E964D}"/>
              </a:ext>
            </a:extLst>
          </p:cNvPr>
          <p:cNvSpPr txBox="1"/>
          <p:nvPr/>
        </p:nvSpPr>
        <p:spPr>
          <a:xfrm>
            <a:off x="2819792" y="216281"/>
            <a:ext cx="1180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Pilot Test</a:t>
            </a:r>
            <a:endParaRPr lang="ko-KR" altLang="en-US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8DECA3B-8A91-44E5-81DA-BF507D747914}"/>
              </a:ext>
            </a:extLst>
          </p:cNvPr>
          <p:cNvSpPr/>
          <p:nvPr/>
        </p:nvSpPr>
        <p:spPr>
          <a:xfrm>
            <a:off x="-5315" y="1152738"/>
            <a:ext cx="9906000" cy="352279"/>
          </a:xfrm>
          <a:prstGeom prst="rect">
            <a:avLst/>
          </a:prstGeom>
          <a:solidFill>
            <a:srgbClr val="00206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도출 개선안의 유효성을 구체적으로 검증하기 위한 </a:t>
            </a:r>
            <a:r>
              <a:rPr lang="en-US" altLang="ko-KR" dirty="0">
                <a:solidFill>
                  <a:schemeClr val="bg1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Pilot Test </a:t>
            </a:r>
            <a:r>
              <a:rPr lang="ko-KR" altLang="en-US" dirty="0">
                <a:solidFill>
                  <a:schemeClr val="bg1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계획</a:t>
            </a:r>
          </a:p>
        </p:txBody>
      </p:sp>
      <p:graphicFrame>
        <p:nvGraphicFramePr>
          <p:cNvPr id="18" name="표 21">
            <a:extLst>
              <a:ext uri="{FF2B5EF4-FFF2-40B4-BE49-F238E27FC236}">
                <a16:creationId xmlns:a16="http://schemas.microsoft.com/office/drawing/2014/main" id="{EE6BEB07-E7F2-46D0-8A43-D1970CFA37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2272543"/>
              </p:ext>
            </p:extLst>
          </p:nvPr>
        </p:nvGraphicFramePr>
        <p:xfrm>
          <a:off x="380032" y="1884364"/>
          <a:ext cx="9143532" cy="46085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88104">
                  <a:extLst>
                    <a:ext uri="{9D8B030D-6E8A-4147-A177-3AD203B41FA5}">
                      <a16:colId xmlns:a16="http://schemas.microsoft.com/office/drawing/2014/main" val="2331480832"/>
                    </a:ext>
                  </a:extLst>
                </a:gridCol>
                <a:gridCol w="6655428">
                  <a:extLst>
                    <a:ext uri="{9D8B030D-6E8A-4147-A177-3AD203B41FA5}">
                      <a16:colId xmlns:a16="http://schemas.microsoft.com/office/drawing/2014/main" val="4232075458"/>
                    </a:ext>
                  </a:extLst>
                </a:gridCol>
              </a:tblGrid>
              <a:tr h="306561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chemeClr val="bg1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  <a:cs typeface="+mn-cs"/>
                        </a:rPr>
                        <a:t>구 분</a:t>
                      </a:r>
                      <a:endParaRPr lang="en-US" sz="1200" b="1" kern="0" spc="0" dirty="0">
                        <a:solidFill>
                          <a:schemeClr val="bg1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  <a:cs typeface="+mn-cs"/>
                      </a:endParaRPr>
                    </a:p>
                  </a:txBody>
                  <a:tcPr marL="84406" marR="84406" marT="42203" marB="4220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B212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chemeClr val="bg1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내 용</a:t>
                      </a:r>
                      <a:endParaRPr lang="ko-KR" altLang="en-US" sz="1200" dirty="0">
                        <a:solidFill>
                          <a:schemeClr val="bg1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84406" marR="84406" marT="42203" marB="42203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B212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4474216"/>
                  </a:ext>
                </a:extLst>
              </a:tr>
              <a:tr h="937479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목 적</a:t>
                      </a:r>
                    </a:p>
                  </a:txBody>
                  <a:tcPr marL="84406" marR="84406" marT="42203" marB="4220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개선안 실제 적용을 통한 개선 결과 검증</a:t>
                      </a:r>
                      <a:endParaRPr lang="en-US" altLang="ko-KR" sz="11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  <a:p>
                      <a:pPr marL="171450" marR="0" indent="-17145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endParaRPr lang="en-US" altLang="ko-KR" sz="6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  <a:p>
                      <a:pPr marL="171450" marR="0" indent="-17145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개선안 적용 비용 </a:t>
                      </a:r>
                      <a:r>
                        <a:rPr lang="en-US" altLang="ko-KR" sz="1100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/</a:t>
                      </a:r>
                      <a:r>
                        <a:rPr lang="en-US" altLang="ko-KR" sz="1100" baseline="0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 </a:t>
                      </a:r>
                      <a:r>
                        <a:rPr lang="ko-KR" altLang="en-US" sz="1100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소요 인력</a:t>
                      </a:r>
                      <a:r>
                        <a:rPr lang="ko-KR" altLang="en-US" sz="1100" baseline="0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 측정</a:t>
                      </a:r>
                      <a:r>
                        <a:rPr lang="en-US" altLang="ko-KR" sz="1100" baseline="0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, </a:t>
                      </a:r>
                      <a:r>
                        <a:rPr lang="ko-KR" altLang="en-US" sz="1100" baseline="0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개선 비용 최적화 방안 도출</a:t>
                      </a:r>
                      <a:endParaRPr lang="en-US" altLang="ko-KR" sz="1100" baseline="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  <a:p>
                      <a:pPr marL="171450" marR="0" indent="-17145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endParaRPr lang="en-US" altLang="ko-KR" sz="600" baseline="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  <a:p>
                      <a:pPr marL="171450" marR="0" indent="-17145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aseline="0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개선안 적용  전후 단기 공정능력 산출</a:t>
                      </a:r>
                      <a:r>
                        <a:rPr lang="en-US" altLang="ko-KR" sz="1100" baseline="0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, </a:t>
                      </a:r>
                      <a:r>
                        <a:rPr lang="ko-KR" altLang="en-US" sz="1100" baseline="0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추가 개선 사항 도출</a:t>
                      </a:r>
                      <a:endParaRPr lang="en-US" sz="11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84406" marR="84406" marT="42203" marB="42203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4036482"/>
                  </a:ext>
                </a:extLst>
              </a:tr>
              <a:tr h="1214379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Pilot </a:t>
                      </a:r>
                      <a:r>
                        <a:rPr lang="ko-KR" altLang="en-US" sz="1200" b="1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적용 개요</a:t>
                      </a:r>
                      <a:endParaRPr lang="en-US" altLang="ko-KR" sz="1200" b="1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84406" marR="84406" marT="42203" marB="4220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Test</a:t>
                      </a:r>
                      <a:r>
                        <a:rPr lang="en-US" altLang="ko-KR" sz="1100" baseline="0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 </a:t>
                      </a:r>
                      <a:r>
                        <a:rPr lang="ko-KR" altLang="en-US" sz="1100" baseline="0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물량</a:t>
                      </a:r>
                      <a:r>
                        <a:rPr lang="ko-KR" altLang="en-US" sz="1100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 </a:t>
                      </a:r>
                      <a:r>
                        <a:rPr lang="en-US" altLang="ko-KR" sz="1100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: 40EA LOT (800EA</a:t>
                      </a:r>
                      <a:r>
                        <a:rPr lang="en-US" altLang="ko-KR" sz="1100" baseline="0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 </a:t>
                      </a:r>
                      <a:r>
                        <a:rPr lang="ko-KR" altLang="en-US" sz="1100" baseline="0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제품</a:t>
                      </a:r>
                      <a:r>
                        <a:rPr lang="en-US" altLang="ko-KR" sz="1100" baseline="0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)</a:t>
                      </a:r>
                      <a:endParaRPr lang="en-US" altLang="ko-KR" sz="11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  <a:p>
                      <a:pPr marL="171450" marR="0" indent="-17145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endParaRPr lang="en-US" altLang="ko-KR" sz="6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  <a:p>
                      <a:pPr marL="171450" marR="0" indent="-17145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적용 프로세스 </a:t>
                      </a:r>
                      <a:r>
                        <a:rPr lang="en-US" altLang="ko-KR" sz="1100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: </a:t>
                      </a:r>
                      <a:r>
                        <a:rPr lang="ko-KR" altLang="en-US" sz="1100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개선안 적용</a:t>
                      </a:r>
                      <a:r>
                        <a:rPr lang="ko-KR" altLang="en-US" sz="1100" baseline="0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 전 </a:t>
                      </a:r>
                      <a:r>
                        <a:rPr lang="en-US" altLang="ko-KR" sz="1100" baseline="0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40EA</a:t>
                      </a:r>
                      <a:r>
                        <a:rPr lang="ko-KR" altLang="en-US" sz="1100" baseline="0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 </a:t>
                      </a:r>
                      <a:r>
                        <a:rPr lang="en-US" altLang="ko-KR" sz="1100" baseline="0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LOT </a:t>
                      </a:r>
                      <a:r>
                        <a:rPr lang="ko-KR" altLang="en-US" sz="1100" baseline="0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데이터 </a:t>
                      </a:r>
                      <a:r>
                        <a:rPr lang="en-US" altLang="ko-KR" sz="1100" baseline="0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/ </a:t>
                      </a:r>
                      <a:r>
                        <a:rPr lang="ko-KR" altLang="en-US" sz="1100" baseline="0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개선안 적용 후 </a:t>
                      </a:r>
                      <a:r>
                        <a:rPr lang="en-US" altLang="ko-KR" sz="1100" baseline="0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40EA LOT </a:t>
                      </a:r>
                      <a:r>
                        <a:rPr lang="ko-KR" altLang="en-US" sz="1100" baseline="0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데이터</a:t>
                      </a:r>
                      <a:endParaRPr lang="en-US" altLang="ko-KR" sz="11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  <a:p>
                      <a:pPr marL="171450" marR="0" indent="-17145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endParaRPr lang="en-US" altLang="ko-KR" sz="6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  <a:p>
                      <a:pPr marL="171450" marR="0" indent="-17145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적용 일정 </a:t>
                      </a:r>
                      <a:r>
                        <a:rPr lang="en-US" altLang="ko-KR" sz="1100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: “20</a:t>
                      </a:r>
                      <a:r>
                        <a:rPr lang="ko-KR" altLang="en-US" sz="1100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년 </a:t>
                      </a:r>
                      <a:r>
                        <a:rPr lang="en-US" altLang="ko-KR" sz="1100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5</a:t>
                      </a:r>
                      <a:r>
                        <a:rPr lang="ko-KR" altLang="en-US" sz="1100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월 </a:t>
                      </a:r>
                      <a:r>
                        <a:rPr lang="en-US" altLang="ko-KR" sz="1100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11</a:t>
                      </a:r>
                      <a:r>
                        <a:rPr lang="ko-KR" altLang="en-US" sz="1100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일 </a:t>
                      </a:r>
                      <a:r>
                        <a:rPr lang="en-US" altLang="ko-KR" sz="1100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~ </a:t>
                      </a:r>
                      <a:r>
                        <a:rPr lang="ko-KR" altLang="en-US" sz="1100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 </a:t>
                      </a:r>
                      <a:r>
                        <a:rPr lang="en-US" altLang="ko-KR" sz="1100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20</a:t>
                      </a:r>
                      <a:r>
                        <a:rPr lang="ko-KR" altLang="en-US" sz="1100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년 </a:t>
                      </a:r>
                      <a:r>
                        <a:rPr lang="en-US" altLang="ko-KR" sz="1100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6</a:t>
                      </a:r>
                      <a:r>
                        <a:rPr lang="ko-KR" altLang="en-US" sz="1100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월 </a:t>
                      </a:r>
                      <a:r>
                        <a:rPr lang="en-US" altLang="ko-KR" sz="1100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5</a:t>
                      </a:r>
                      <a:r>
                        <a:rPr lang="ko-KR" altLang="en-US" sz="1100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일 </a:t>
                      </a:r>
                      <a:r>
                        <a:rPr lang="en-US" altLang="ko-KR" sz="1100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(4</a:t>
                      </a:r>
                      <a:r>
                        <a:rPr lang="ko-KR" altLang="en-US" sz="1100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주 운영</a:t>
                      </a:r>
                      <a:r>
                        <a:rPr lang="en-US" altLang="ko-KR" sz="1100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, </a:t>
                      </a:r>
                      <a:r>
                        <a:rPr lang="ko-KR" altLang="en-US" sz="1100" baseline="0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생산 가능 물량 고려</a:t>
                      </a:r>
                      <a:r>
                        <a:rPr lang="en-US" altLang="ko-KR" sz="1100" baseline="0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)</a:t>
                      </a:r>
                      <a:endParaRPr lang="en-US" altLang="ko-KR" sz="11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  <a:p>
                      <a:pPr marL="171450" marR="0" indent="-17145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endParaRPr lang="en-US" altLang="ko-KR" sz="6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  <a:p>
                      <a:pPr marL="171450" marR="0" indent="-17145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검증 도구 </a:t>
                      </a:r>
                      <a:r>
                        <a:rPr lang="en-US" altLang="ko-KR" sz="1100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: 2-Sample</a:t>
                      </a:r>
                      <a:r>
                        <a:rPr lang="en-US" altLang="ko-KR" sz="1100" baseline="0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 T Test / </a:t>
                      </a:r>
                      <a:r>
                        <a:rPr lang="ko-KR" altLang="en-US" sz="1100" baseline="0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독립성 검정 </a:t>
                      </a:r>
                      <a:r>
                        <a:rPr lang="en-US" altLang="ko-KR" sz="1100" baseline="0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(Chi-Square)</a:t>
                      </a:r>
                      <a:endParaRPr lang="en-US" altLang="ko-KR" sz="11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84406" marR="84406" marT="42203" marB="42203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5797567"/>
                  </a:ext>
                </a:extLst>
              </a:tr>
              <a:tr h="948428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현업 요청 사항</a:t>
                      </a:r>
                      <a:endParaRPr lang="en-US" altLang="ko-KR" sz="1200" b="1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84406" marR="84406" marT="42203" marB="4220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 err="1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전산팀</a:t>
                      </a:r>
                      <a:r>
                        <a:rPr lang="ko-KR" altLang="en-US" sz="1100" baseline="0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 </a:t>
                      </a:r>
                      <a:r>
                        <a:rPr lang="en-US" altLang="ko-KR" sz="1100" baseline="0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: </a:t>
                      </a:r>
                      <a:r>
                        <a:rPr lang="ko-KR" altLang="en-US" sz="1100" baseline="0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제조 데이터 수집 및 전송</a:t>
                      </a:r>
                      <a:r>
                        <a:rPr lang="en-US" altLang="ko-KR" sz="1100" baseline="0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 </a:t>
                      </a:r>
                    </a:p>
                    <a:p>
                      <a:pPr marL="171450" marR="0" indent="-17145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endParaRPr lang="en-US" altLang="ko-KR" sz="600" baseline="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  <a:p>
                      <a:pPr marL="171450" marR="0" indent="-17145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aseline="0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설비 제어팀 </a:t>
                      </a:r>
                      <a:r>
                        <a:rPr lang="en-US" altLang="ko-KR" sz="1100" baseline="0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: </a:t>
                      </a:r>
                      <a:r>
                        <a:rPr lang="ko-KR" altLang="en-US" sz="1100" baseline="0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개선안 기반 공정 변수 수치 </a:t>
                      </a:r>
                      <a:r>
                        <a:rPr lang="en-US" altLang="ko-KR" sz="1100" baseline="0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/ </a:t>
                      </a:r>
                      <a:r>
                        <a:rPr lang="ko-KR" altLang="en-US" sz="1100" baseline="0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설비 작업 할당 스케줄링 제어</a:t>
                      </a:r>
                      <a:endParaRPr lang="en-US" altLang="ko-KR" sz="1100" baseline="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  <a:p>
                      <a:pPr marL="171450" marR="0" indent="-17145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endParaRPr lang="en-US" altLang="ko-KR" sz="600" baseline="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  <a:p>
                      <a:pPr marL="171450" marR="0" indent="-17145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aseline="0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생산팀 </a:t>
                      </a:r>
                      <a:r>
                        <a:rPr lang="en-US" altLang="ko-KR" sz="1100" baseline="0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: </a:t>
                      </a:r>
                      <a:r>
                        <a:rPr lang="ko-KR" altLang="en-US" sz="1100" baseline="0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작업 조건</a:t>
                      </a:r>
                      <a:r>
                        <a:rPr lang="en-US" altLang="ko-KR" sz="1100" baseline="0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, </a:t>
                      </a:r>
                      <a:r>
                        <a:rPr lang="ko-KR" altLang="en-US" sz="1100" baseline="0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환경 유지 </a:t>
                      </a:r>
                      <a:r>
                        <a:rPr lang="en-US" altLang="ko-KR" sz="1100" baseline="0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/ </a:t>
                      </a:r>
                      <a:r>
                        <a:rPr lang="ko-KR" altLang="en-US" sz="1100" baseline="0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관리도 기반 공정 이상 모니터링 및 대응 </a:t>
                      </a:r>
                      <a:r>
                        <a:rPr lang="en-US" altLang="ko-KR" sz="1100" baseline="0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(</a:t>
                      </a:r>
                      <a:r>
                        <a:rPr lang="ko-KR" altLang="en-US" sz="1100" baseline="0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이상치 제어</a:t>
                      </a:r>
                      <a:r>
                        <a:rPr lang="en-US" altLang="ko-KR" sz="1100" baseline="0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)</a:t>
                      </a:r>
                    </a:p>
                  </a:txBody>
                  <a:tcPr marL="84406" marR="84406" marT="42203" marB="42203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1260201"/>
                  </a:ext>
                </a:extLst>
              </a:tr>
              <a:tr h="1201664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Test </a:t>
                      </a:r>
                      <a:r>
                        <a:rPr lang="ko-KR" altLang="en-US" sz="1200" b="1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유의 사항</a:t>
                      </a:r>
                      <a:endParaRPr lang="en-US" altLang="ko-KR" sz="1200" b="1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84406" marR="84406" marT="42203" marB="4220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Test </a:t>
                      </a:r>
                      <a:r>
                        <a:rPr lang="ko-KR" altLang="en-US" sz="1100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개선안을 제외한 작업 조건 및 환경이 동일한가</a:t>
                      </a:r>
                      <a:r>
                        <a:rPr lang="en-US" altLang="ko-KR" sz="1100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?</a:t>
                      </a:r>
                    </a:p>
                    <a:p>
                      <a:pPr marL="171450" marR="0" indent="-17145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endParaRPr lang="en-US" altLang="ko-KR" sz="6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  <a:p>
                      <a:pPr marL="171450" marR="0" indent="-17145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통계적 검증을 위한 데이터 수가 충분한가</a:t>
                      </a:r>
                      <a:r>
                        <a:rPr lang="en-US" altLang="ko-KR" sz="1100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?</a:t>
                      </a:r>
                    </a:p>
                    <a:p>
                      <a:pPr marL="171450" marR="0" indent="-17145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endParaRPr lang="en-US" altLang="ko-KR" sz="6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  <a:p>
                      <a:pPr marL="171450" marR="0" indent="-17145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Pilot Test </a:t>
                      </a:r>
                      <a:r>
                        <a:rPr lang="ko-KR" altLang="en-US" sz="1100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구현 가능성 </a:t>
                      </a:r>
                      <a:r>
                        <a:rPr lang="en-US" altLang="ko-KR" sz="1100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/ </a:t>
                      </a:r>
                      <a:r>
                        <a:rPr lang="ko-KR" altLang="en-US" sz="1100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업무 적정 분담성은 검토되었는가</a:t>
                      </a:r>
                      <a:r>
                        <a:rPr lang="en-US" altLang="ko-KR" sz="1100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?</a:t>
                      </a:r>
                    </a:p>
                    <a:p>
                      <a:pPr marL="171450" marR="0" indent="-17145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endParaRPr lang="en-US" altLang="ko-KR" sz="6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  <a:p>
                      <a:pPr marL="171450" marR="0" indent="-17145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100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Test </a:t>
                      </a:r>
                      <a:r>
                        <a:rPr lang="ko-KR" altLang="en-US" sz="1100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데이터셋이 정규분포를 이루고 있는가</a:t>
                      </a:r>
                      <a:r>
                        <a:rPr lang="en-US" altLang="ko-KR" sz="1100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?</a:t>
                      </a:r>
                      <a:endParaRPr lang="en-US" sz="11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84406" marR="84406" marT="42203" marB="42203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8137621"/>
                  </a:ext>
                </a:extLst>
              </a:tr>
            </a:tbl>
          </a:graphicData>
        </a:graphic>
      </p:graphicFrame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7D0F244-78DC-41ED-9333-7657DD7759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57DA9-D061-434C-A620-33FE0A54C448}" type="slidenum">
              <a:rPr lang="ko-KR" altLang="en-US" smtClean="0"/>
              <a:t>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244489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309B8109-98C8-45ED-98AE-19144C2509CC}"/>
              </a:ext>
            </a:extLst>
          </p:cNvPr>
          <p:cNvGrpSpPr/>
          <p:nvPr/>
        </p:nvGrpSpPr>
        <p:grpSpPr>
          <a:xfrm>
            <a:off x="0" y="-558195"/>
            <a:ext cx="1354649" cy="1416192"/>
            <a:chOff x="1090298" y="2985327"/>
            <a:chExt cx="1636294" cy="1748589"/>
          </a:xfrm>
        </p:grpSpPr>
        <p:sp>
          <p:nvSpPr>
            <p:cNvPr id="7" name="사각형: 둥근 모서리 13">
              <a:extLst>
                <a:ext uri="{FF2B5EF4-FFF2-40B4-BE49-F238E27FC236}">
                  <a16:creationId xmlns:a16="http://schemas.microsoft.com/office/drawing/2014/main" id="{64429016-CDC7-49C1-A367-298631C2D99E}"/>
                </a:ext>
              </a:extLst>
            </p:cNvPr>
            <p:cNvSpPr/>
            <p:nvPr/>
          </p:nvSpPr>
          <p:spPr>
            <a:xfrm rot="18479529">
              <a:off x="1034150" y="3041475"/>
              <a:ext cx="1748589" cy="1636294"/>
            </a:xfrm>
            <a:prstGeom prst="round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사각형: 둥근 모서리 14">
              <a:extLst>
                <a:ext uri="{FF2B5EF4-FFF2-40B4-BE49-F238E27FC236}">
                  <a16:creationId xmlns:a16="http://schemas.microsoft.com/office/drawing/2014/main" id="{95B5533A-04FC-4281-958F-2EA4DD23FFD0}"/>
                </a:ext>
              </a:extLst>
            </p:cNvPr>
            <p:cNvSpPr/>
            <p:nvPr/>
          </p:nvSpPr>
          <p:spPr>
            <a:xfrm rot="17778217">
              <a:off x="1338908" y="3345080"/>
              <a:ext cx="1355078" cy="1409844"/>
            </a:xfrm>
            <a:prstGeom prst="round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4C3FFEF-B461-4F71-BB53-7DFD2D17D947}"/>
                </a:ext>
              </a:extLst>
            </p:cNvPr>
            <p:cNvSpPr txBox="1"/>
            <p:nvPr/>
          </p:nvSpPr>
          <p:spPr>
            <a:xfrm>
              <a:off x="1409017" y="3645920"/>
              <a:ext cx="1276540" cy="10260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dirty="0">
                  <a:solidFill>
                    <a:schemeClr val="bg1">
                      <a:lumMod val="95000"/>
                    </a:schemeClr>
                  </a:solidFill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05</a:t>
              </a:r>
              <a:endParaRPr lang="ko-KR" altLang="en-US" sz="4800" dirty="0">
                <a:solidFill>
                  <a:schemeClr val="bg1">
                    <a:lumMod val="9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1D48BC80-712C-4C12-B335-6F8B2726469D}"/>
              </a:ext>
            </a:extLst>
          </p:cNvPr>
          <p:cNvSpPr txBox="1"/>
          <p:nvPr/>
        </p:nvSpPr>
        <p:spPr>
          <a:xfrm>
            <a:off x="1584126" y="158461"/>
            <a:ext cx="6465218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>
              <a:defRPr/>
            </a:pPr>
            <a:r>
              <a:rPr kumimoji="1" lang="ko-KR" altLang="en-US" sz="2400" kern="0" spc="-100" dirty="0">
                <a:solidFill>
                  <a:srgbClr val="00206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사후 관리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F1640E67-CA10-41DA-85AA-B6616694AAFD}"/>
              </a:ext>
            </a:extLst>
          </p:cNvPr>
          <p:cNvGrpSpPr/>
          <p:nvPr/>
        </p:nvGrpSpPr>
        <p:grpSpPr>
          <a:xfrm>
            <a:off x="8442672" y="30751"/>
            <a:ext cx="1477269" cy="307777"/>
            <a:chOff x="8485802" y="4873"/>
            <a:chExt cx="1477269" cy="307777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C5118D0-C239-4E43-B03A-6CB31B1CBB13}"/>
                </a:ext>
              </a:extLst>
            </p:cNvPr>
            <p:cNvSpPr txBox="1"/>
            <p:nvPr/>
          </p:nvSpPr>
          <p:spPr>
            <a:xfrm>
              <a:off x="8675539" y="4873"/>
              <a:ext cx="12875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dist"/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(</a:t>
              </a:r>
              <a:r>
                <a:rPr lang="ko-KR" altLang="en-US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주</a:t>
              </a:r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) PDP-One</a:t>
              </a:r>
              <a:endParaRPr lang="ko-KR" altLang="en-US" sz="14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87D2D921-73AC-45EA-96B4-1D1E8B7592EE}"/>
                </a:ext>
              </a:extLst>
            </p:cNvPr>
            <p:cNvGrpSpPr/>
            <p:nvPr/>
          </p:nvGrpSpPr>
          <p:grpSpPr>
            <a:xfrm>
              <a:off x="8485802" y="79737"/>
              <a:ext cx="252766" cy="154383"/>
              <a:chOff x="5943600" y="517585"/>
              <a:chExt cx="364310" cy="222511"/>
            </a:xfrm>
          </p:grpSpPr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0AA0E04B-2226-4D80-B9C2-4ED06D49FF98}"/>
                  </a:ext>
                </a:extLst>
              </p:cNvPr>
              <p:cNvSpPr/>
              <p:nvPr/>
            </p:nvSpPr>
            <p:spPr>
              <a:xfrm>
                <a:off x="5943600" y="517585"/>
                <a:ext cx="222511" cy="222511"/>
              </a:xfrm>
              <a:prstGeom prst="ellipse">
                <a:avLst/>
              </a:prstGeom>
              <a:solidFill>
                <a:srgbClr val="00206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F08712B1-066C-4C83-A615-EC0B654B7B06}"/>
                  </a:ext>
                </a:extLst>
              </p:cNvPr>
              <p:cNvSpPr/>
              <p:nvPr/>
            </p:nvSpPr>
            <p:spPr>
              <a:xfrm>
                <a:off x="6085399" y="517585"/>
                <a:ext cx="222511" cy="222511"/>
              </a:xfrm>
              <a:prstGeom prst="ellipse">
                <a:avLst/>
              </a:prstGeom>
              <a:solidFill>
                <a:srgbClr val="7030A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C4411B92-A8AD-48A5-A936-8434BB7F08F3}"/>
              </a:ext>
            </a:extLst>
          </p:cNvPr>
          <p:cNvSpPr txBox="1"/>
          <p:nvPr/>
        </p:nvSpPr>
        <p:spPr>
          <a:xfrm>
            <a:off x="4664581" y="3040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1D489D1-951A-4C0F-8838-F6BD652E964D}"/>
              </a:ext>
            </a:extLst>
          </p:cNvPr>
          <p:cNvSpPr txBox="1"/>
          <p:nvPr/>
        </p:nvSpPr>
        <p:spPr>
          <a:xfrm>
            <a:off x="2819792" y="216281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관리도</a:t>
            </a:r>
            <a:endParaRPr lang="ko-KR" altLang="en-US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D2F67F9-92B2-474B-82CE-9950FE50CBF9}"/>
              </a:ext>
            </a:extLst>
          </p:cNvPr>
          <p:cNvSpPr/>
          <p:nvPr/>
        </p:nvSpPr>
        <p:spPr>
          <a:xfrm>
            <a:off x="-5315" y="1152738"/>
            <a:ext cx="9906000" cy="352279"/>
          </a:xfrm>
          <a:prstGeom prst="rect">
            <a:avLst/>
          </a:prstGeom>
          <a:solidFill>
            <a:srgbClr val="00206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공정 이상 판정 </a:t>
            </a:r>
            <a:r>
              <a:rPr lang="en-US" altLang="ko-KR" dirty="0">
                <a:solidFill>
                  <a:schemeClr val="bg1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Test Rule</a:t>
            </a:r>
            <a:r>
              <a:rPr lang="ko-KR" altLang="en-US" dirty="0">
                <a:solidFill>
                  <a:schemeClr val="bg1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을 적용하여</a:t>
            </a:r>
            <a:r>
              <a:rPr lang="en-US" altLang="ko-KR" dirty="0">
                <a:solidFill>
                  <a:schemeClr val="bg1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이상 공정 사전 검출 및 대응</a:t>
            </a:r>
          </a:p>
        </p:txBody>
      </p:sp>
      <p:graphicFrame>
        <p:nvGraphicFramePr>
          <p:cNvPr id="19" name="표 21">
            <a:extLst>
              <a:ext uri="{FF2B5EF4-FFF2-40B4-BE49-F238E27FC236}">
                <a16:creationId xmlns:a16="http://schemas.microsoft.com/office/drawing/2014/main" id="{F22E76A8-7B8F-4F1F-B767-B10422EB53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9774843"/>
              </p:ext>
            </p:extLst>
          </p:nvPr>
        </p:nvGraphicFramePr>
        <p:xfrm>
          <a:off x="387499" y="3672913"/>
          <a:ext cx="9127785" cy="28105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2595">
                  <a:extLst>
                    <a:ext uri="{9D8B030D-6E8A-4147-A177-3AD203B41FA5}">
                      <a16:colId xmlns:a16="http://schemas.microsoft.com/office/drawing/2014/main" val="4232075458"/>
                    </a:ext>
                  </a:extLst>
                </a:gridCol>
                <a:gridCol w="3042595">
                  <a:extLst>
                    <a:ext uri="{9D8B030D-6E8A-4147-A177-3AD203B41FA5}">
                      <a16:colId xmlns:a16="http://schemas.microsoft.com/office/drawing/2014/main" val="1166478334"/>
                    </a:ext>
                  </a:extLst>
                </a:gridCol>
                <a:gridCol w="3042595">
                  <a:extLst>
                    <a:ext uri="{9D8B030D-6E8A-4147-A177-3AD203B41FA5}">
                      <a16:colId xmlns:a16="http://schemas.microsoft.com/office/drawing/2014/main" val="2548923327"/>
                    </a:ext>
                  </a:extLst>
                </a:gridCol>
              </a:tblGrid>
              <a:tr h="297651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chemeClr val="bg1"/>
                          </a:solidFill>
                          <a:effectLst/>
                          <a:latin typeface="나눔스퀘어OTF_ac" panose="020B0600000101010101" charset="-127"/>
                          <a:ea typeface="나눔스퀘어OTF_ac" panose="020B0600000101010101" charset="-127"/>
                        </a:rPr>
                        <a:t>AG </a:t>
                      </a:r>
                      <a:r>
                        <a:rPr lang="ko-KR" altLang="en-US" sz="1200" kern="0" spc="0" dirty="0">
                          <a:solidFill>
                            <a:schemeClr val="bg1"/>
                          </a:solidFill>
                          <a:effectLst/>
                          <a:latin typeface="나눔스퀘어OTF_ac" panose="020B0600000101010101" charset="-127"/>
                          <a:ea typeface="나눔스퀘어OTF_ac" panose="020B0600000101010101" charset="-127"/>
                        </a:rPr>
                        <a:t>공정</a:t>
                      </a:r>
                      <a:endParaRPr lang="ko-KR" altLang="en-US" sz="1200" dirty="0">
                        <a:solidFill>
                          <a:schemeClr val="bg1"/>
                        </a:solidFill>
                        <a:effectLst/>
                        <a:latin typeface="나눔스퀘어OTF_ac" panose="020B0600000101010101" charset="-127"/>
                        <a:ea typeface="나눔스퀘어OTF_ac" panose="020B0600000101010101" charset="-127"/>
                      </a:endParaRPr>
                    </a:p>
                  </a:txBody>
                  <a:tcPr marL="84406" marR="84406" marT="42203" marB="4220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B212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chemeClr val="bg1"/>
                          </a:solidFill>
                          <a:effectLst/>
                          <a:latin typeface="나눔스퀘어OTF_ac" panose="020B0600000101010101" charset="-127"/>
                          <a:ea typeface="나눔스퀘어OTF_ac" panose="020B0600000101010101" charset="-127"/>
                        </a:rPr>
                        <a:t>BUS </a:t>
                      </a:r>
                      <a:r>
                        <a:rPr lang="ko-KR" altLang="en-US" sz="1200" kern="0" spc="0" dirty="0">
                          <a:solidFill>
                            <a:schemeClr val="bg1"/>
                          </a:solidFill>
                          <a:effectLst/>
                          <a:latin typeface="나눔스퀘어OTF_ac" panose="020B0600000101010101" charset="-127"/>
                          <a:ea typeface="나눔스퀘어OTF_ac" panose="020B0600000101010101" charset="-127"/>
                        </a:rPr>
                        <a:t>공정</a:t>
                      </a:r>
                      <a:endParaRPr lang="en-US" sz="1200" dirty="0">
                        <a:solidFill>
                          <a:schemeClr val="bg1"/>
                        </a:solidFill>
                        <a:effectLst/>
                        <a:latin typeface="나눔스퀘어OTF_ac" panose="020B0600000101010101" charset="-127"/>
                        <a:ea typeface="나눔스퀘어OTF_ac" panose="020B0600000101010101" charset="-127"/>
                      </a:endParaRPr>
                    </a:p>
                  </a:txBody>
                  <a:tcPr marL="84406" marR="84406" marT="42203" marB="42203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B212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baseline="0" dirty="0">
                          <a:solidFill>
                            <a:schemeClr val="bg1"/>
                          </a:solidFill>
                          <a:effectLst/>
                          <a:latin typeface="나눔스퀘어OTF_ac" panose="020B0600000101010101" charset="-127"/>
                          <a:ea typeface="나눔스퀘어OTF_ac" panose="020B0600000101010101" charset="-127"/>
                          <a:cs typeface="+mn-cs"/>
                        </a:rPr>
                        <a:t>유전체 공정</a:t>
                      </a:r>
                      <a:endParaRPr lang="ko-KR" altLang="en-US" sz="1200" b="1" kern="0" spc="0" dirty="0">
                        <a:solidFill>
                          <a:schemeClr val="bg1"/>
                        </a:solidFill>
                        <a:effectLst/>
                        <a:latin typeface="나눔스퀘어OTF_ac" panose="020B0600000101010101" charset="-127"/>
                        <a:ea typeface="나눔스퀘어OTF_ac" panose="020B0600000101010101" charset="-127"/>
                        <a:cs typeface="+mn-cs"/>
                      </a:endParaRPr>
                    </a:p>
                  </a:txBody>
                  <a:tcPr marL="84406" marR="84406" marT="42203" marB="42203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B212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4474216"/>
                  </a:ext>
                </a:extLst>
              </a:tr>
              <a:tr h="671227">
                <a:tc>
                  <a:txBody>
                    <a:bodyPr/>
                    <a:lstStyle/>
                    <a:p>
                      <a:pPr marL="171450" marR="0" indent="-171450" algn="l" latinLnBrk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 err="1">
                          <a:effectLst/>
                          <a:latin typeface="나눔스퀘어OTF_ac" panose="020B0600000101010101" charset="-127"/>
                          <a:ea typeface="나눔스퀘어OTF_ac" panose="020B0600000101010101" charset="-127"/>
                        </a:rPr>
                        <a:t>부분군</a:t>
                      </a:r>
                      <a:r>
                        <a:rPr lang="ko-KR" altLang="en-US" sz="1000" dirty="0">
                          <a:effectLst/>
                          <a:latin typeface="나눔스퀘어OTF_ac" panose="020B0600000101010101" charset="-127"/>
                          <a:ea typeface="나눔스퀘어OTF_ac" panose="020B0600000101010101" charset="-127"/>
                        </a:rPr>
                        <a:t> 수 </a:t>
                      </a:r>
                      <a:r>
                        <a:rPr lang="en-US" altLang="ko-KR" sz="1000" dirty="0">
                          <a:effectLst/>
                          <a:latin typeface="나눔스퀘어OTF_ac" panose="020B0600000101010101" charset="-127"/>
                          <a:ea typeface="나눔스퀘어OTF_ac" panose="020B0600000101010101" charset="-127"/>
                        </a:rPr>
                        <a:t>: 20</a:t>
                      </a:r>
                      <a:r>
                        <a:rPr lang="ko-KR" altLang="en-US" sz="1000" dirty="0">
                          <a:effectLst/>
                          <a:latin typeface="나눔스퀘어OTF_ac" panose="020B0600000101010101" charset="-127"/>
                          <a:ea typeface="나눔스퀘어OTF_ac" panose="020B0600000101010101" charset="-127"/>
                        </a:rPr>
                        <a:t>개 </a:t>
                      </a:r>
                      <a:r>
                        <a:rPr lang="en-US" altLang="ko-KR" sz="1000" dirty="0">
                          <a:effectLst/>
                          <a:latin typeface="나눔스퀘어OTF_ac" panose="020B0600000101010101" charset="-127"/>
                          <a:ea typeface="나눔스퀘어OTF_ac" panose="020B0600000101010101" charset="-127"/>
                        </a:rPr>
                        <a:t>(1</a:t>
                      </a:r>
                      <a:r>
                        <a:rPr lang="ko-KR" altLang="en-US" sz="1000" dirty="0">
                          <a:effectLst/>
                          <a:latin typeface="나눔스퀘어OTF_ac" panose="020B0600000101010101" charset="-127"/>
                          <a:ea typeface="나눔스퀘어OTF_ac" panose="020B0600000101010101" charset="-127"/>
                        </a:rPr>
                        <a:t>개 </a:t>
                      </a:r>
                      <a:r>
                        <a:rPr lang="en-US" altLang="ko-KR" sz="1000" dirty="0">
                          <a:effectLst/>
                          <a:latin typeface="나눔스퀘어OTF_ac" panose="020B0600000101010101" charset="-127"/>
                          <a:ea typeface="나눔스퀘어OTF_ac" panose="020B0600000101010101" charset="-127"/>
                        </a:rPr>
                        <a:t>LOT)</a:t>
                      </a:r>
                    </a:p>
                    <a:p>
                      <a:pPr marL="171450" marR="0" indent="-171450" algn="l" latinLnBrk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>
                          <a:effectLst/>
                          <a:latin typeface="나눔스퀘어OTF_ac" panose="020B0600000101010101" charset="-127"/>
                          <a:ea typeface="나눔스퀘어OTF_ac" panose="020B0600000101010101" charset="-127"/>
                        </a:rPr>
                        <a:t>적용 관리도</a:t>
                      </a:r>
                      <a:r>
                        <a:rPr lang="en-US" altLang="ko-KR" sz="1000" baseline="0" dirty="0">
                          <a:effectLst/>
                          <a:latin typeface="나눔스퀘어OTF_ac" panose="020B0600000101010101" charset="-127"/>
                          <a:ea typeface="나눔스퀘어OTF_ac" panose="020B0600000101010101" charset="-127"/>
                        </a:rPr>
                        <a:t> : </a:t>
                      </a:r>
                      <a:r>
                        <a:rPr lang="en-US" altLang="ko-KR" sz="1000" b="0" baseline="0" dirty="0" err="1">
                          <a:effectLst/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</a:rPr>
                        <a:t>Xbar</a:t>
                      </a:r>
                      <a:r>
                        <a:rPr lang="en-US" altLang="ko-KR" sz="1000" b="0" baseline="0" dirty="0">
                          <a:effectLst/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</a:rPr>
                        <a:t>-S </a:t>
                      </a:r>
                      <a:r>
                        <a:rPr lang="ko-KR" altLang="en-US" sz="1000" b="0" baseline="0" dirty="0">
                          <a:effectLst/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</a:rPr>
                        <a:t>관리도</a:t>
                      </a:r>
                      <a:endParaRPr lang="en-US" altLang="ko-KR" sz="1000" b="0" baseline="0" dirty="0">
                        <a:effectLst/>
                        <a:latin typeface="나눔스퀘어OTF_ac Bold" panose="020B0600000101010101" pitchFamily="34" charset="-127"/>
                        <a:ea typeface="나눔스퀘어OTF_ac Bold" panose="020B0600000101010101" pitchFamily="34" charset="-127"/>
                      </a:endParaRPr>
                    </a:p>
                    <a:p>
                      <a:pPr marL="171450" marR="0" indent="-171450" algn="l" latinLnBrk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aseline="0" dirty="0">
                          <a:effectLst/>
                          <a:latin typeface="나눔스퀘어OTF_ac" panose="020B0600000101010101" charset="-127"/>
                          <a:ea typeface="나눔스퀘어OTF_ac" panose="020B0600000101010101" charset="-127"/>
                        </a:rPr>
                        <a:t>관리 변수 </a:t>
                      </a:r>
                      <a:r>
                        <a:rPr lang="en-US" altLang="ko-KR" sz="1000" baseline="0" dirty="0">
                          <a:effectLst/>
                          <a:latin typeface="나눔스퀘어OTF_ac" panose="020B0600000101010101" charset="-127"/>
                          <a:ea typeface="나눔스퀘어OTF_ac" panose="020B0600000101010101" charset="-127"/>
                        </a:rPr>
                        <a:t>: AG RTD </a:t>
                      </a:r>
                      <a:r>
                        <a:rPr lang="ko-KR" altLang="en-US" sz="1000" baseline="0" dirty="0">
                          <a:effectLst/>
                          <a:latin typeface="나눔스퀘어OTF_ac" panose="020B0600000101010101" charset="-127"/>
                          <a:ea typeface="나눔스퀘어OTF_ac" panose="020B0600000101010101" charset="-127"/>
                        </a:rPr>
                        <a:t>기판 추출 온도 변수 </a:t>
                      </a:r>
                      <a:r>
                        <a:rPr lang="en-US" altLang="ko-KR" sz="1000" baseline="0" dirty="0">
                          <a:effectLst/>
                          <a:latin typeface="나눔스퀘어OTF_ac" panose="020B0600000101010101" charset="-127"/>
                          <a:ea typeface="나눔스퀘어OTF_ac" panose="020B0600000101010101" charset="-127"/>
                        </a:rPr>
                        <a:t>(1EA)</a:t>
                      </a:r>
                    </a:p>
                  </a:txBody>
                  <a:tcPr marL="84406" marR="84406" marT="42203" marB="4220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l" latinLnBrk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 err="1">
                          <a:effectLst/>
                          <a:latin typeface="나눔스퀘어OTF_ac" panose="020B0600000101010101" charset="-127"/>
                          <a:ea typeface="나눔스퀘어OTF_ac" panose="020B0600000101010101" charset="-127"/>
                        </a:rPr>
                        <a:t>부분군</a:t>
                      </a:r>
                      <a:r>
                        <a:rPr lang="ko-KR" altLang="en-US" sz="1000" dirty="0">
                          <a:effectLst/>
                          <a:latin typeface="나눔스퀘어OTF_ac" panose="020B0600000101010101" charset="-127"/>
                          <a:ea typeface="나눔스퀘어OTF_ac" panose="020B0600000101010101" charset="-127"/>
                        </a:rPr>
                        <a:t> 수 </a:t>
                      </a:r>
                      <a:r>
                        <a:rPr lang="en-US" altLang="ko-KR" sz="1000" dirty="0">
                          <a:effectLst/>
                          <a:latin typeface="나눔스퀘어OTF_ac" panose="020B0600000101010101" charset="-127"/>
                          <a:ea typeface="나눔스퀘어OTF_ac" panose="020B0600000101010101" charset="-127"/>
                        </a:rPr>
                        <a:t>: 20</a:t>
                      </a:r>
                      <a:r>
                        <a:rPr lang="ko-KR" altLang="en-US" sz="1000" dirty="0">
                          <a:effectLst/>
                          <a:latin typeface="나눔스퀘어OTF_ac" panose="020B0600000101010101" charset="-127"/>
                          <a:ea typeface="나눔스퀘어OTF_ac" panose="020B0600000101010101" charset="-127"/>
                        </a:rPr>
                        <a:t>개 </a:t>
                      </a:r>
                      <a:r>
                        <a:rPr lang="en-US" altLang="ko-KR" sz="1000" dirty="0">
                          <a:effectLst/>
                          <a:latin typeface="나눔스퀘어OTF_ac" panose="020B0600000101010101" charset="-127"/>
                          <a:ea typeface="나눔스퀘어OTF_ac" panose="020B0600000101010101" charset="-127"/>
                        </a:rPr>
                        <a:t>(1</a:t>
                      </a:r>
                      <a:r>
                        <a:rPr lang="ko-KR" altLang="en-US" sz="1000" dirty="0">
                          <a:effectLst/>
                          <a:latin typeface="나눔스퀘어OTF_ac" panose="020B0600000101010101" charset="-127"/>
                          <a:ea typeface="나눔스퀘어OTF_ac" panose="020B0600000101010101" charset="-127"/>
                        </a:rPr>
                        <a:t>개 </a:t>
                      </a:r>
                      <a:r>
                        <a:rPr lang="en-US" altLang="ko-KR" sz="1000" dirty="0">
                          <a:effectLst/>
                          <a:latin typeface="나눔스퀘어OTF_ac" panose="020B0600000101010101" charset="-127"/>
                          <a:ea typeface="나눔스퀘어OTF_ac" panose="020B0600000101010101" charset="-127"/>
                        </a:rPr>
                        <a:t>LOT)</a:t>
                      </a:r>
                    </a:p>
                    <a:p>
                      <a:pPr marL="171450" marR="0" indent="-171450" algn="l" latinLnBrk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>
                          <a:effectLst/>
                          <a:latin typeface="나눔스퀘어OTF_ac" panose="020B0600000101010101" charset="-127"/>
                          <a:ea typeface="나눔스퀘어OTF_ac" panose="020B0600000101010101" charset="-127"/>
                        </a:rPr>
                        <a:t>적용 관리도</a:t>
                      </a:r>
                      <a:r>
                        <a:rPr lang="en-US" altLang="ko-KR" sz="1000" baseline="0" dirty="0">
                          <a:effectLst/>
                          <a:latin typeface="나눔스퀘어OTF_ac" panose="020B0600000101010101" charset="-127"/>
                          <a:ea typeface="나눔스퀘어OTF_ac" panose="020B0600000101010101" charset="-127"/>
                        </a:rPr>
                        <a:t> : 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  <a:cs typeface="+mn-cs"/>
                        </a:rPr>
                        <a:t>T</a:t>
                      </a:r>
                      <a:r>
                        <a:rPr lang="en-US" altLang="ko-KR" sz="1000" b="0" i="0" kern="1200" baseline="30000" dirty="0">
                          <a:solidFill>
                            <a:schemeClr val="dk1"/>
                          </a:solidFill>
                          <a:effectLst/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  <a:cs typeface="+mn-cs"/>
                        </a:rPr>
                        <a:t>2 </a:t>
                      </a:r>
                      <a:r>
                        <a:rPr lang="ko-KR" altLang="en-US" sz="1000" b="0" dirty="0" err="1">
                          <a:effectLst/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</a:rPr>
                        <a:t>다변량</a:t>
                      </a:r>
                      <a:r>
                        <a:rPr lang="ko-KR" altLang="en-US" sz="1000" b="0" dirty="0">
                          <a:effectLst/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</a:rPr>
                        <a:t> 관리도</a:t>
                      </a:r>
                      <a:endParaRPr lang="en-US" altLang="ko-KR" sz="1000" b="0" i="0" baseline="0" dirty="0">
                        <a:effectLst/>
                        <a:latin typeface="나눔스퀘어OTF_ac Bold" panose="020B0600000101010101" pitchFamily="34" charset="-127"/>
                        <a:ea typeface="나눔스퀘어OTF_ac Bold" panose="020B0600000101010101" pitchFamily="34" charset="-127"/>
                      </a:endParaRPr>
                    </a:p>
                    <a:p>
                      <a:pPr marL="171450" marR="0" indent="-171450" algn="l" latinLnBrk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aseline="0" dirty="0">
                          <a:effectLst/>
                          <a:latin typeface="나눔스퀘어OTF_ac" panose="020B0600000101010101" charset="-127"/>
                          <a:ea typeface="나눔스퀘어OTF_ac" panose="020B0600000101010101" charset="-127"/>
                        </a:rPr>
                        <a:t>관리 변수 </a:t>
                      </a:r>
                      <a:r>
                        <a:rPr lang="en-US" altLang="ko-KR" sz="1000" baseline="0" dirty="0">
                          <a:effectLst/>
                          <a:latin typeface="나눔스퀘어OTF_ac" panose="020B0600000101010101" charset="-127"/>
                          <a:ea typeface="나눔스퀘어OTF_ac" panose="020B0600000101010101" charset="-127"/>
                        </a:rPr>
                        <a:t>: BUS </a:t>
                      </a:r>
                      <a:r>
                        <a:rPr lang="ko-KR" altLang="en-US" sz="1000" baseline="0" dirty="0">
                          <a:effectLst/>
                          <a:latin typeface="나눔스퀘어OTF_ac" panose="020B0600000101010101" charset="-127"/>
                          <a:ea typeface="나눔스퀘어OTF_ac" panose="020B0600000101010101" charset="-127"/>
                        </a:rPr>
                        <a:t>현상</a:t>
                      </a:r>
                      <a:r>
                        <a:rPr lang="en-US" altLang="ko-KR" sz="1000" baseline="0" dirty="0">
                          <a:effectLst/>
                          <a:latin typeface="나눔스퀘어OTF_ac" panose="020B0600000101010101" charset="-127"/>
                          <a:ea typeface="나눔스퀘어OTF_ac" panose="020B0600000101010101" charset="-127"/>
                        </a:rPr>
                        <a:t> </a:t>
                      </a:r>
                      <a:r>
                        <a:rPr lang="ko-KR" altLang="en-US" sz="1000" baseline="0" dirty="0">
                          <a:effectLst/>
                          <a:latin typeface="나눔스퀘어OTF_ac" panose="020B0600000101010101" charset="-127"/>
                          <a:ea typeface="나눔스퀘어OTF_ac" panose="020B0600000101010101" charset="-127"/>
                        </a:rPr>
                        <a:t>탱크 온도 </a:t>
                      </a:r>
                      <a:r>
                        <a:rPr lang="en-US" altLang="ko-KR" sz="1000" baseline="0" dirty="0">
                          <a:effectLst/>
                          <a:latin typeface="나눔스퀘어OTF_ac" panose="020B0600000101010101" charset="-127"/>
                          <a:ea typeface="나눔스퀘어OTF_ac" panose="020B0600000101010101" charset="-127"/>
                        </a:rPr>
                        <a:t>1,2,3</a:t>
                      </a:r>
                      <a:r>
                        <a:rPr lang="ko-KR" altLang="en-US" sz="1000" baseline="0" dirty="0">
                          <a:effectLst/>
                          <a:latin typeface="나눔스퀘어OTF_ac" panose="020B0600000101010101" charset="-127"/>
                          <a:ea typeface="나눔스퀘어OTF_ac" panose="020B0600000101010101" charset="-127"/>
                        </a:rPr>
                        <a:t>번 변수 </a:t>
                      </a:r>
                      <a:r>
                        <a:rPr lang="en-US" altLang="ko-KR" sz="1000" baseline="0" dirty="0">
                          <a:effectLst/>
                          <a:latin typeface="나눔스퀘어OTF_ac" panose="020B0600000101010101" charset="-127"/>
                          <a:ea typeface="나눔스퀘어OTF_ac" panose="020B0600000101010101" charset="-127"/>
                        </a:rPr>
                        <a:t>(3EA) </a:t>
                      </a:r>
                    </a:p>
                  </a:txBody>
                  <a:tcPr marL="84406" marR="84406" marT="42203" marB="42203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l" latinLnBrk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 err="1">
                          <a:effectLst/>
                          <a:latin typeface="나눔스퀘어OTF_ac" panose="020B0600000101010101" charset="-127"/>
                          <a:ea typeface="나눔스퀘어OTF_ac" panose="020B0600000101010101" charset="-127"/>
                        </a:rPr>
                        <a:t>부분군</a:t>
                      </a:r>
                      <a:r>
                        <a:rPr lang="ko-KR" altLang="en-US" sz="1000" dirty="0">
                          <a:effectLst/>
                          <a:latin typeface="나눔스퀘어OTF_ac" panose="020B0600000101010101" charset="-127"/>
                          <a:ea typeface="나눔스퀘어OTF_ac" panose="020B0600000101010101" charset="-127"/>
                        </a:rPr>
                        <a:t> 수 </a:t>
                      </a:r>
                      <a:r>
                        <a:rPr lang="en-US" altLang="ko-KR" sz="1000" dirty="0">
                          <a:effectLst/>
                          <a:latin typeface="나눔스퀘어OTF_ac" panose="020B0600000101010101" charset="-127"/>
                          <a:ea typeface="나눔스퀘어OTF_ac" panose="020B0600000101010101" charset="-127"/>
                        </a:rPr>
                        <a:t>: 20</a:t>
                      </a:r>
                      <a:r>
                        <a:rPr lang="ko-KR" altLang="en-US" sz="1000" dirty="0">
                          <a:effectLst/>
                          <a:latin typeface="나눔스퀘어OTF_ac" panose="020B0600000101010101" charset="-127"/>
                          <a:ea typeface="나눔스퀘어OTF_ac" panose="020B0600000101010101" charset="-127"/>
                        </a:rPr>
                        <a:t>개 </a:t>
                      </a:r>
                      <a:r>
                        <a:rPr lang="en-US" altLang="ko-KR" sz="1000" dirty="0">
                          <a:effectLst/>
                          <a:latin typeface="나눔스퀘어OTF_ac" panose="020B0600000101010101" charset="-127"/>
                          <a:ea typeface="나눔스퀘어OTF_ac" panose="020B0600000101010101" charset="-127"/>
                        </a:rPr>
                        <a:t>(1</a:t>
                      </a:r>
                      <a:r>
                        <a:rPr lang="ko-KR" altLang="en-US" sz="1000" dirty="0">
                          <a:effectLst/>
                          <a:latin typeface="나눔스퀘어OTF_ac" panose="020B0600000101010101" charset="-127"/>
                          <a:ea typeface="나눔스퀘어OTF_ac" panose="020B0600000101010101" charset="-127"/>
                        </a:rPr>
                        <a:t>개 </a:t>
                      </a:r>
                      <a:r>
                        <a:rPr lang="en-US" altLang="ko-KR" sz="1000" dirty="0">
                          <a:effectLst/>
                          <a:latin typeface="나눔스퀘어OTF_ac" panose="020B0600000101010101" charset="-127"/>
                          <a:ea typeface="나눔스퀘어OTF_ac" panose="020B0600000101010101" charset="-127"/>
                        </a:rPr>
                        <a:t>LOT)</a:t>
                      </a:r>
                    </a:p>
                    <a:p>
                      <a:pPr marL="171450" marR="0" indent="-171450" algn="l" latinLnBrk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>
                          <a:effectLst/>
                          <a:latin typeface="나눔스퀘어OTF_ac" panose="020B0600000101010101" charset="-127"/>
                          <a:ea typeface="나눔스퀘어OTF_ac" panose="020B0600000101010101" charset="-127"/>
                        </a:rPr>
                        <a:t>적용 관리도 </a:t>
                      </a:r>
                      <a:r>
                        <a:rPr lang="en-US" altLang="ko-KR" sz="1000" dirty="0">
                          <a:effectLst/>
                          <a:latin typeface="나눔스퀘어OTF_ac" panose="020B0600000101010101" charset="-127"/>
                          <a:ea typeface="나눔스퀘어OTF_ac" panose="020B0600000101010101" charset="-127"/>
                        </a:rPr>
                        <a:t>: 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  <a:cs typeface="+mn-cs"/>
                        </a:rPr>
                        <a:t>T</a:t>
                      </a:r>
                      <a:r>
                        <a:rPr lang="en-US" altLang="ko-KR" sz="1000" b="0" i="0" kern="1200" baseline="30000" dirty="0">
                          <a:solidFill>
                            <a:schemeClr val="dk1"/>
                          </a:solidFill>
                          <a:effectLst/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  <a:cs typeface="+mn-cs"/>
                        </a:rPr>
                        <a:t>2 </a:t>
                      </a:r>
                      <a:r>
                        <a:rPr lang="ko-KR" altLang="en-US" sz="1000" b="0" dirty="0" err="1">
                          <a:effectLst/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</a:rPr>
                        <a:t>다변량</a:t>
                      </a:r>
                      <a:r>
                        <a:rPr lang="ko-KR" altLang="en-US" sz="1000" b="0" dirty="0">
                          <a:effectLst/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</a:rPr>
                        <a:t> 관리도</a:t>
                      </a:r>
                      <a:endParaRPr lang="en-US" altLang="ko-KR" sz="1000" b="0" dirty="0">
                        <a:effectLst/>
                        <a:latin typeface="나눔스퀘어OTF_ac Bold" panose="020B0600000101010101" pitchFamily="34" charset="-127"/>
                        <a:ea typeface="나눔스퀘어OTF_ac Bold" panose="020B0600000101010101" pitchFamily="34" charset="-127"/>
                      </a:endParaRPr>
                    </a:p>
                    <a:p>
                      <a:pPr marL="171450" marR="0" indent="-171450" algn="l" latinLnBrk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>
                          <a:effectLst/>
                          <a:latin typeface="나눔스퀘어OTF_ac" panose="020B0600000101010101" charset="-127"/>
                          <a:ea typeface="나눔스퀘어OTF_ac" panose="020B0600000101010101" charset="-127"/>
                        </a:rPr>
                        <a:t>관리 변수 </a:t>
                      </a:r>
                      <a:r>
                        <a:rPr lang="en-US" altLang="ko-KR" sz="1000" dirty="0">
                          <a:effectLst/>
                          <a:latin typeface="나눔스퀘어OTF_ac" panose="020B0600000101010101" charset="-127"/>
                          <a:ea typeface="나눔스퀘어OTF_ac" panose="020B0600000101010101" charset="-127"/>
                        </a:rPr>
                        <a:t>: </a:t>
                      </a:r>
                      <a:r>
                        <a:rPr lang="ko-KR" altLang="en-US" sz="1000" dirty="0">
                          <a:effectLst/>
                          <a:latin typeface="나눔스퀘어OTF_ac" panose="020B0600000101010101" charset="-127"/>
                          <a:ea typeface="나눔스퀘어OTF_ac" panose="020B0600000101010101" charset="-127"/>
                        </a:rPr>
                        <a:t>유전체 소성 배기량 </a:t>
                      </a:r>
                      <a:r>
                        <a:rPr lang="en-US" altLang="ko-KR" sz="1000" dirty="0">
                          <a:effectLst/>
                          <a:latin typeface="나눔스퀘어OTF_ac" panose="020B0600000101010101" charset="-127"/>
                          <a:ea typeface="나눔스퀘어OTF_ac" panose="020B0600000101010101" charset="-127"/>
                        </a:rPr>
                        <a:t>1-7</a:t>
                      </a:r>
                      <a:r>
                        <a:rPr lang="ko-KR" altLang="en-US" sz="1000" dirty="0">
                          <a:effectLst/>
                          <a:latin typeface="나눔스퀘어OTF_ac" panose="020B0600000101010101" charset="-127"/>
                          <a:ea typeface="나눔스퀘어OTF_ac" panose="020B0600000101010101" charset="-127"/>
                        </a:rPr>
                        <a:t>번 변수</a:t>
                      </a:r>
                      <a:r>
                        <a:rPr lang="en-US" altLang="ko-KR" sz="1000" dirty="0">
                          <a:effectLst/>
                          <a:latin typeface="나눔스퀘어OTF_ac" panose="020B0600000101010101" charset="-127"/>
                          <a:ea typeface="나눔스퀘어OTF_ac" panose="020B0600000101010101" charset="-127"/>
                        </a:rPr>
                        <a:t> (7EA)</a:t>
                      </a:r>
                    </a:p>
                  </a:txBody>
                  <a:tcPr marL="84406" marR="84406" marT="42203" marB="42203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1057942"/>
                  </a:ext>
                </a:extLst>
              </a:tr>
              <a:tr h="1841661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dirty="0">
                        <a:effectLst/>
                        <a:latin typeface="나눔스퀘어OTF_ac" panose="020B0600000101010101" charset="-127"/>
                        <a:ea typeface="나눔스퀘어OTF_ac" panose="020B0600000101010101" charset="-127"/>
                      </a:endParaRPr>
                    </a:p>
                  </a:txBody>
                  <a:tcPr marL="84406" marR="84406" marT="42203" marB="4220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dirty="0">
                        <a:effectLst/>
                        <a:latin typeface="나눔스퀘어OTF_ac" panose="020B0600000101010101" charset="-127"/>
                        <a:ea typeface="나눔스퀘어OTF_ac" panose="020B0600000101010101" charset="-127"/>
                      </a:endParaRPr>
                    </a:p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dirty="0">
                        <a:effectLst/>
                        <a:latin typeface="나눔스퀘어OTF_ac" panose="020B0600000101010101" charset="-127"/>
                        <a:ea typeface="나눔스퀘어OTF_ac" panose="020B0600000101010101" charset="-127"/>
                      </a:endParaRPr>
                    </a:p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dirty="0">
                        <a:effectLst/>
                        <a:latin typeface="나눔스퀘어OTF_ac" panose="020B0600000101010101" charset="-127"/>
                        <a:ea typeface="나눔스퀘어OTF_ac" panose="020B0600000101010101" charset="-127"/>
                      </a:endParaRPr>
                    </a:p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dirty="0">
                        <a:effectLst/>
                        <a:latin typeface="나눔스퀘어OTF_ac" panose="020B0600000101010101" charset="-127"/>
                        <a:ea typeface="나눔스퀘어OTF_ac" panose="020B0600000101010101" charset="-127"/>
                      </a:endParaRPr>
                    </a:p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dirty="0">
                        <a:effectLst/>
                        <a:latin typeface="나눔스퀘어OTF_ac" panose="020B0600000101010101" charset="-127"/>
                        <a:ea typeface="나눔스퀘어OTF_ac" panose="020B0600000101010101" charset="-127"/>
                      </a:endParaRPr>
                    </a:p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dirty="0">
                        <a:effectLst/>
                        <a:latin typeface="나눔스퀘어OTF_ac" panose="020B0600000101010101" charset="-127"/>
                        <a:ea typeface="나눔스퀘어OTF_ac" panose="020B0600000101010101" charset="-127"/>
                      </a:endParaRPr>
                    </a:p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dirty="0">
                        <a:effectLst/>
                        <a:latin typeface="나눔스퀘어OTF_ac" panose="020B0600000101010101" charset="-127"/>
                        <a:ea typeface="나눔스퀘어OTF_ac" panose="020B0600000101010101" charset="-127"/>
                      </a:endParaRPr>
                    </a:p>
                  </a:txBody>
                  <a:tcPr marL="84406" marR="84406" marT="42203" marB="42203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dirty="0">
                        <a:effectLst/>
                        <a:latin typeface="나눔스퀘어OTF_ac" panose="020B0600000101010101" charset="-127"/>
                        <a:ea typeface="나눔스퀘어OTF_ac" panose="020B0600000101010101" charset="-127"/>
                      </a:endParaRPr>
                    </a:p>
                  </a:txBody>
                  <a:tcPr marL="84406" marR="84406" marT="42203" marB="42203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4867790"/>
                  </a:ext>
                </a:extLst>
              </a:tr>
            </a:tbl>
          </a:graphicData>
        </a:graphic>
      </p:graphicFrame>
      <p:pic>
        <p:nvPicPr>
          <p:cNvPr id="29" name="그림 28">
            <a:extLst>
              <a:ext uri="{FF2B5EF4-FFF2-40B4-BE49-F238E27FC236}">
                <a16:creationId xmlns:a16="http://schemas.microsoft.com/office/drawing/2014/main" id="{D2BF2A8D-6446-48F1-9C0D-12736AE691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94" t="9781" b="1648"/>
          <a:stretch/>
        </p:blipFill>
        <p:spPr>
          <a:xfrm>
            <a:off x="6486232" y="4662350"/>
            <a:ext cx="3008363" cy="1803849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5792C104-FF56-48F9-915B-A3292B4206E2}"/>
              </a:ext>
            </a:extLst>
          </p:cNvPr>
          <p:cNvSpPr/>
          <p:nvPr/>
        </p:nvSpPr>
        <p:spPr>
          <a:xfrm>
            <a:off x="387501" y="1657491"/>
            <a:ext cx="4461811" cy="1884838"/>
          </a:xfrm>
          <a:prstGeom prst="rect">
            <a:avLst/>
          </a:prstGeom>
          <a:solidFill>
            <a:schemeClr val="bg1">
              <a:lumMod val="65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DC77B52-B5CA-4E53-8FB2-AB97F44FBE26}"/>
              </a:ext>
            </a:extLst>
          </p:cNvPr>
          <p:cNvSpPr txBox="1"/>
          <p:nvPr/>
        </p:nvSpPr>
        <p:spPr>
          <a:xfrm>
            <a:off x="387499" y="1657490"/>
            <a:ext cx="4458594" cy="284693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5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Vital Few </a:t>
            </a:r>
            <a:r>
              <a:rPr lang="ko-KR" altLang="en-US" sz="125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특성 관리도 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BCA0C62E-1160-4FCB-8FA4-59DDA0186861}"/>
              </a:ext>
            </a:extLst>
          </p:cNvPr>
          <p:cNvSpPr/>
          <p:nvPr/>
        </p:nvSpPr>
        <p:spPr>
          <a:xfrm>
            <a:off x="5056692" y="1657491"/>
            <a:ext cx="4461811" cy="1884837"/>
          </a:xfrm>
          <a:prstGeom prst="rect">
            <a:avLst/>
          </a:prstGeom>
          <a:solidFill>
            <a:schemeClr val="bg1">
              <a:lumMod val="65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022AC6A-AE17-41A3-90DE-9E24C7D046EC}"/>
              </a:ext>
            </a:extLst>
          </p:cNvPr>
          <p:cNvSpPr txBox="1"/>
          <p:nvPr/>
        </p:nvSpPr>
        <p:spPr>
          <a:xfrm>
            <a:off x="5056690" y="1657490"/>
            <a:ext cx="4458594" cy="284693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5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이상치 검출 테스트 규칙</a:t>
            </a:r>
          </a:p>
        </p:txBody>
      </p:sp>
      <p:sp>
        <p:nvSpPr>
          <p:cNvPr id="44" name="제목 1">
            <a:extLst>
              <a:ext uri="{FF2B5EF4-FFF2-40B4-BE49-F238E27FC236}">
                <a16:creationId xmlns:a16="http://schemas.microsoft.com/office/drawing/2014/main" id="{FDF978DB-58AF-4B8E-BB31-338AE9BE74A3}"/>
              </a:ext>
            </a:extLst>
          </p:cNvPr>
          <p:cNvSpPr>
            <a:spLocks noGrp="1"/>
          </p:cNvSpPr>
          <p:nvPr/>
        </p:nvSpPr>
        <p:spPr>
          <a:xfrm>
            <a:off x="589994" y="2072766"/>
            <a:ext cx="4540118" cy="1365011"/>
          </a:xfrm>
          <a:prstGeom prst="rect">
            <a:avLst/>
          </a:prstGeom>
        </p:spPr>
        <p:txBody>
          <a:bodyPr vert="horz" lIns="84406" tIns="42203" rIns="84406" bIns="42203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58265" indent="-158265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공정 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Vital Few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간 상관성 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0.1 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미만 수준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</a:t>
            </a:r>
            <a:b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</a:b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	→ 3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개 공정 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Vital Few 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개별 관리도 작성 결정</a:t>
            </a:r>
            <a:endParaRPr lang="en-US" altLang="ko-KR" sz="11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158265" indent="-158265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altLang="ko-KR" sz="7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158265" indent="-158265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나눔스퀘어OTF_ac" panose="020B0600000101010101" charset="-127"/>
                <a:ea typeface="나눔스퀘어OTF_ac" panose="020B0600000101010101" charset="-127"/>
              </a:rPr>
              <a:t>3σ </a:t>
            </a:r>
            <a:r>
              <a:rPr lang="ko-KR" altLang="en-US" sz="1100" dirty="0">
                <a:latin typeface="나눔스퀘어OTF_ac" panose="020B0600000101010101" charset="-127"/>
                <a:ea typeface="나눔스퀘어OTF_ac" panose="020B0600000101010101" charset="-127"/>
              </a:rPr>
              <a:t>계량형 관리도</a:t>
            </a:r>
            <a:r>
              <a:rPr lang="en-US" altLang="ko-KR" sz="1100" dirty="0">
                <a:latin typeface="나눔스퀘어OTF_ac" panose="020B0600000101010101" charset="-127"/>
                <a:ea typeface="나눔스퀘어OTF_ac" panose="020B0600000101010101" charset="-127"/>
              </a:rPr>
              <a:t>/ </a:t>
            </a:r>
            <a:r>
              <a:rPr lang="ko-KR" altLang="en-US" sz="1100" dirty="0">
                <a:latin typeface="나눔스퀘어OTF_ac" panose="020B0600000101010101" charset="-127"/>
                <a:ea typeface="나눔스퀘어OTF_ac" panose="020B0600000101010101" charset="-127"/>
              </a:rPr>
              <a:t>작업 데이터 전수 수집 </a:t>
            </a:r>
            <a:r>
              <a:rPr lang="en-US" altLang="ko-KR" sz="1100" dirty="0">
                <a:latin typeface="나눔스퀘어OTF_ac" panose="020B0600000101010101" charset="-127"/>
                <a:ea typeface="나눔스퀘어OTF_ac" panose="020B0600000101010101" charset="-127"/>
              </a:rPr>
              <a:t>/ </a:t>
            </a:r>
            <a:r>
              <a:rPr lang="ko-KR" altLang="en-US" sz="1100" dirty="0" err="1">
                <a:latin typeface="나눔스퀘어OTF_ac" panose="020B0600000101010101" charset="-127"/>
                <a:ea typeface="나눔스퀘어OTF_ac" panose="020B0600000101010101" charset="-127"/>
              </a:rPr>
              <a:t>부분군</a:t>
            </a:r>
            <a:r>
              <a:rPr lang="ko-KR" altLang="en-US" sz="1100" dirty="0">
                <a:latin typeface="나눔스퀘어OTF_ac" panose="020B0600000101010101" charset="-127"/>
                <a:ea typeface="나눔스퀘어OTF_ac" panose="020B0600000101010101" charset="-127"/>
              </a:rPr>
              <a:t> 수 </a:t>
            </a:r>
            <a:r>
              <a:rPr lang="en-US" altLang="ko-KR" sz="1100" dirty="0">
                <a:latin typeface="나눔스퀘어OTF_ac" panose="020B0600000101010101" charset="-127"/>
                <a:ea typeface="나눔스퀘어OTF_ac" panose="020B0600000101010101" charset="-127"/>
              </a:rPr>
              <a:t>: 20</a:t>
            </a:r>
            <a:r>
              <a:rPr lang="ko-KR" altLang="en-US" sz="1100" dirty="0">
                <a:latin typeface="나눔스퀘어OTF_ac" panose="020B0600000101010101" charset="-127"/>
                <a:ea typeface="나눔스퀘어OTF_ac" panose="020B0600000101010101" charset="-127"/>
              </a:rPr>
              <a:t>개 </a:t>
            </a:r>
            <a:r>
              <a:rPr lang="en-US" altLang="ko-KR" sz="1100" dirty="0">
                <a:latin typeface="나눔스퀘어OTF_ac" panose="020B0600000101010101" charset="-127"/>
                <a:ea typeface="나눔스퀘어OTF_ac" panose="020B0600000101010101" charset="-127"/>
              </a:rPr>
              <a:t>(1</a:t>
            </a:r>
            <a:r>
              <a:rPr lang="ko-KR" altLang="en-US" sz="1100" dirty="0">
                <a:latin typeface="나눔스퀘어OTF_ac" panose="020B0600000101010101" charset="-127"/>
                <a:ea typeface="나눔스퀘어OTF_ac" panose="020B0600000101010101" charset="-127"/>
              </a:rPr>
              <a:t>개 </a:t>
            </a:r>
            <a:r>
              <a:rPr lang="en-US" altLang="ko-KR" sz="1100" dirty="0">
                <a:latin typeface="나눔스퀘어OTF_ac" panose="020B0600000101010101" charset="-127"/>
                <a:ea typeface="나눔스퀘어OTF_ac" panose="020B0600000101010101" charset="-127"/>
              </a:rPr>
              <a:t>LOT)</a:t>
            </a:r>
            <a:endParaRPr lang="en-US" altLang="ko-KR" sz="11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158265" indent="-158265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altLang="ko-KR" sz="11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158265" indent="-158265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AG 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공정 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Vital Few → </a:t>
            </a:r>
            <a:r>
              <a:rPr lang="en-US" altLang="ko-KR" sz="1100" dirty="0" err="1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Xbar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-S 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관리도 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(</a:t>
            </a:r>
            <a:r>
              <a:rPr lang="ko-KR" altLang="en-US" sz="1100" dirty="0" err="1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부분군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수 고려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)</a:t>
            </a:r>
          </a:p>
          <a:p>
            <a:pPr>
              <a:lnSpc>
                <a:spcPct val="100000"/>
              </a:lnSpc>
            </a:pPr>
            <a:endParaRPr lang="en-US" altLang="ko-KR" sz="7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158265" indent="-158265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Bus / 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유전체 공정 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Vital Few 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유사 변수 존재 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(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상관성 평균 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0.5 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이상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) </a:t>
            </a:r>
            <a:b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</a:b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	 → </a:t>
            </a:r>
            <a:r>
              <a:rPr lang="en-US" altLang="ko-KR" sz="1100" b="1" dirty="0">
                <a:solidFill>
                  <a:schemeClr val="dk1"/>
                </a:solidFill>
                <a:latin typeface="나눔스퀘어OTF_ac" panose="020B0600000101010101" charset="-127"/>
                <a:ea typeface="나눔스퀘어OTF_ac" panose="020B0600000101010101" charset="-127"/>
              </a:rPr>
              <a:t>T</a:t>
            </a:r>
            <a:r>
              <a:rPr lang="en-US" altLang="ko-KR" sz="1100" b="1" baseline="30000" dirty="0">
                <a:solidFill>
                  <a:schemeClr val="dk1"/>
                </a:solidFill>
                <a:latin typeface="나눔스퀘어OTF_ac" panose="020B0600000101010101" charset="-127"/>
                <a:ea typeface="나눔스퀘어OTF_ac" panose="020B0600000101010101" charset="-127"/>
              </a:rPr>
              <a:t>2 </a:t>
            </a:r>
            <a:r>
              <a:rPr lang="ko-KR" altLang="en-US" sz="1100" dirty="0" err="1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다변량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관리 적용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, 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공정 복합 미세 변동 관리 </a:t>
            </a:r>
            <a:endParaRPr lang="en-US" altLang="ko-KR" sz="11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9193D28E-6358-41DF-8BA7-A5194AEED2F2}"/>
              </a:ext>
            </a:extLst>
          </p:cNvPr>
          <p:cNvSpPr/>
          <p:nvPr/>
        </p:nvSpPr>
        <p:spPr>
          <a:xfrm>
            <a:off x="5193103" y="1990107"/>
            <a:ext cx="430149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58265" indent="-158265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UCL / LCL 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관리 한계 이탈</a:t>
            </a:r>
            <a:b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</a:b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→ 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주원인 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: 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기기 손상 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/ 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재료 변화 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/ 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측정 실수</a:t>
            </a:r>
            <a:endParaRPr lang="en-US" altLang="ko-KR" sz="11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158265" indent="-158265">
              <a:lnSpc>
                <a:spcPct val="125000"/>
              </a:lnSpc>
              <a:buFont typeface="Arial" panose="020B0604020202020204" pitchFamily="34" charset="0"/>
              <a:buChar char="•"/>
            </a:pPr>
            <a:endParaRPr lang="en-US" altLang="ko-KR" sz="3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158265" indent="-158265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Run (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연속 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9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점 중심선 대비 동일 범위 내 존재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)</a:t>
            </a:r>
            <a:b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</a:b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→ 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주원인 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: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설비 보전 미비 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/ 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작업자 부주의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, 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교대 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/ 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자재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, 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작업 조건 변화</a:t>
            </a:r>
            <a:endParaRPr lang="en-US" altLang="ko-KR" sz="11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158265" indent="-158265">
              <a:lnSpc>
                <a:spcPct val="125000"/>
              </a:lnSpc>
              <a:buFont typeface="Arial" panose="020B0604020202020204" pitchFamily="34" charset="0"/>
              <a:buChar char="•"/>
            </a:pPr>
            <a:endParaRPr lang="en-US" altLang="ko-KR" sz="3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158265" indent="-158265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Trend (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연속 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6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점 점진적 상승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/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하강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)</a:t>
            </a:r>
            <a:b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</a:b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→ 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주원인 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: 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생산 설비 마모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,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열화 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/ 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작업자 피로누적 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/ 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온도 변화</a:t>
            </a:r>
            <a:endParaRPr lang="en-US" altLang="ko-KR" sz="11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DE9954CE-BDD6-4548-9190-F853779C285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7" t="7072" r="1816"/>
          <a:stretch/>
        </p:blipFill>
        <p:spPr>
          <a:xfrm>
            <a:off x="411405" y="4646202"/>
            <a:ext cx="3010267" cy="1819998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3F6EDD5-BFBD-43E2-8643-E0FD0A78A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57DA9-D061-434C-A620-33FE0A54C448}" type="slidenum">
              <a:rPr lang="ko-KR" altLang="en-US" smtClean="0"/>
              <a:t>15</a:t>
            </a:fld>
            <a:endParaRPr lang="ko-KR" altLang="en-US" dirty="0"/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5"/>
          <a:srcRect l="1625" t="8381" r="2214" b="3626"/>
          <a:stretch/>
        </p:blipFill>
        <p:spPr>
          <a:xfrm>
            <a:off x="3454388" y="4662350"/>
            <a:ext cx="3010266" cy="1803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4957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B6449414-6B4C-44BE-A627-78AFC3869487}"/>
              </a:ext>
            </a:extLst>
          </p:cNvPr>
          <p:cNvGrpSpPr/>
          <p:nvPr/>
        </p:nvGrpSpPr>
        <p:grpSpPr>
          <a:xfrm>
            <a:off x="1" y="-5415"/>
            <a:ext cx="9906000" cy="6868828"/>
            <a:chOff x="-3314" y="-5415"/>
            <a:chExt cx="12203859" cy="6868828"/>
          </a:xfrm>
          <a:gradFill>
            <a:gsLst>
              <a:gs pos="5000">
                <a:srgbClr val="002060"/>
              </a:gs>
              <a:gs pos="68000">
                <a:schemeClr val="accent1">
                  <a:lumMod val="60000"/>
                  <a:lumOff val="40000"/>
                </a:schemeClr>
              </a:gs>
              <a:gs pos="78000">
                <a:schemeClr val="accent1">
                  <a:lumMod val="75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2700000" scaled="1"/>
          </a:gradFill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F2E0A745-B428-405F-B70B-5DDD522BB728}"/>
                </a:ext>
              </a:extLst>
            </p:cNvPr>
            <p:cNvSpPr/>
            <p:nvPr/>
          </p:nvSpPr>
          <p:spPr>
            <a:xfrm>
              <a:off x="-3314" y="-5415"/>
              <a:ext cx="12191999" cy="31797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F6A3EBCE-C5A3-4702-8DA3-6FF2591FE078}"/>
                </a:ext>
              </a:extLst>
            </p:cNvPr>
            <p:cNvSpPr/>
            <p:nvPr/>
          </p:nvSpPr>
          <p:spPr>
            <a:xfrm rot="5400000">
              <a:off x="-3268580" y="3268580"/>
              <a:ext cx="6858002" cy="32084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5E896011-4F72-4C70-B815-995AC309B3C9}"/>
                </a:ext>
              </a:extLst>
            </p:cNvPr>
            <p:cNvSpPr/>
            <p:nvPr/>
          </p:nvSpPr>
          <p:spPr>
            <a:xfrm rot="5400000">
              <a:off x="8611123" y="3268578"/>
              <a:ext cx="6858002" cy="32084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B31C0589-1A1A-405A-BF36-B17F536D51AB}"/>
                </a:ext>
              </a:extLst>
            </p:cNvPr>
            <p:cNvSpPr/>
            <p:nvPr/>
          </p:nvSpPr>
          <p:spPr>
            <a:xfrm>
              <a:off x="-3313" y="6545436"/>
              <a:ext cx="12191999" cy="31797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화살표: 갈매기형 수장 8">
            <a:extLst>
              <a:ext uri="{FF2B5EF4-FFF2-40B4-BE49-F238E27FC236}">
                <a16:creationId xmlns:a16="http://schemas.microsoft.com/office/drawing/2014/main" id="{90C6948F-7A6D-4ADE-A65E-29E7938371E6}"/>
              </a:ext>
            </a:extLst>
          </p:cNvPr>
          <p:cNvSpPr/>
          <p:nvPr/>
        </p:nvSpPr>
        <p:spPr>
          <a:xfrm rot="16200000">
            <a:off x="4200942" y="-454548"/>
            <a:ext cx="1504121" cy="1179444"/>
          </a:xfrm>
          <a:prstGeom prst="chevron">
            <a:avLst/>
          </a:prstGeom>
          <a:solidFill>
            <a:srgbClr val="00206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B3B9166-33DC-40E7-BE02-685F54049B3B}"/>
              </a:ext>
            </a:extLst>
          </p:cNvPr>
          <p:cNvSpPr/>
          <p:nvPr/>
        </p:nvSpPr>
        <p:spPr>
          <a:xfrm>
            <a:off x="-1000" y="3034024"/>
            <a:ext cx="9906000" cy="10103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ko-KR" altLang="en-US" sz="4400" dirty="0">
                <a:solidFill>
                  <a:srgbClr val="000000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감사합니다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BBEE8B9-5A57-49CB-B1EE-CC46EEACF836}"/>
              </a:ext>
            </a:extLst>
          </p:cNvPr>
          <p:cNvGrpSpPr/>
          <p:nvPr/>
        </p:nvGrpSpPr>
        <p:grpSpPr>
          <a:xfrm>
            <a:off x="3884785" y="1566067"/>
            <a:ext cx="2136429" cy="400110"/>
            <a:chOff x="3915688" y="1293708"/>
            <a:chExt cx="2136429" cy="40011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A90C2DC-1273-4006-A82B-BDBAD691E1DD}"/>
                </a:ext>
              </a:extLst>
            </p:cNvPr>
            <p:cNvSpPr txBox="1"/>
            <p:nvPr/>
          </p:nvSpPr>
          <p:spPr>
            <a:xfrm>
              <a:off x="4288493" y="1293708"/>
              <a:ext cx="176362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dist"/>
              <a:r>
                <a:rPr lang="en-US" altLang="ko-KR" sz="20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(</a:t>
              </a:r>
              <a:r>
                <a:rPr lang="ko-KR" altLang="en-US" sz="20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주</a:t>
              </a:r>
              <a:r>
                <a:rPr lang="en-US" altLang="ko-KR" sz="20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) PDP-One</a:t>
              </a:r>
              <a:endParaRPr lang="ko-KR" altLang="en-US" sz="20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327244C0-03D7-45BF-B42A-6D862A424E08}"/>
                </a:ext>
              </a:extLst>
            </p:cNvPr>
            <p:cNvGrpSpPr/>
            <p:nvPr/>
          </p:nvGrpSpPr>
          <p:grpSpPr>
            <a:xfrm>
              <a:off x="3915688" y="1369242"/>
              <a:ext cx="413447" cy="252523"/>
              <a:chOff x="5943600" y="517585"/>
              <a:chExt cx="364310" cy="222511"/>
            </a:xfrm>
          </p:grpSpPr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53A7341A-CBA9-4AC6-B068-BFD824A1AE58}"/>
                  </a:ext>
                </a:extLst>
              </p:cNvPr>
              <p:cNvSpPr/>
              <p:nvPr/>
            </p:nvSpPr>
            <p:spPr>
              <a:xfrm>
                <a:off x="5943600" y="517585"/>
                <a:ext cx="222511" cy="222511"/>
              </a:xfrm>
              <a:prstGeom prst="ellipse">
                <a:avLst/>
              </a:prstGeom>
              <a:solidFill>
                <a:srgbClr val="00206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D7F5F645-4C08-4FC2-A34D-29D9A647EBDB}"/>
                  </a:ext>
                </a:extLst>
              </p:cNvPr>
              <p:cNvSpPr/>
              <p:nvPr/>
            </p:nvSpPr>
            <p:spPr>
              <a:xfrm>
                <a:off x="6085399" y="517585"/>
                <a:ext cx="222511" cy="222511"/>
              </a:xfrm>
              <a:prstGeom prst="ellipse">
                <a:avLst/>
              </a:prstGeom>
              <a:solidFill>
                <a:srgbClr val="7030A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053041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309B8109-98C8-45ED-98AE-19144C2509CC}"/>
              </a:ext>
            </a:extLst>
          </p:cNvPr>
          <p:cNvGrpSpPr/>
          <p:nvPr/>
        </p:nvGrpSpPr>
        <p:grpSpPr>
          <a:xfrm>
            <a:off x="0" y="-558194"/>
            <a:ext cx="1354649" cy="1416192"/>
            <a:chOff x="1090298" y="2985327"/>
            <a:chExt cx="1636294" cy="1748589"/>
          </a:xfrm>
        </p:grpSpPr>
        <p:sp>
          <p:nvSpPr>
            <p:cNvPr id="7" name="사각형: 둥근 모서리 13">
              <a:extLst>
                <a:ext uri="{FF2B5EF4-FFF2-40B4-BE49-F238E27FC236}">
                  <a16:creationId xmlns:a16="http://schemas.microsoft.com/office/drawing/2014/main" id="{64429016-CDC7-49C1-A367-298631C2D99E}"/>
                </a:ext>
              </a:extLst>
            </p:cNvPr>
            <p:cNvSpPr/>
            <p:nvPr/>
          </p:nvSpPr>
          <p:spPr>
            <a:xfrm rot="18479529">
              <a:off x="1034150" y="3041475"/>
              <a:ext cx="1748589" cy="1636294"/>
            </a:xfrm>
            <a:prstGeom prst="round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사각형: 둥근 모서리 14">
              <a:extLst>
                <a:ext uri="{FF2B5EF4-FFF2-40B4-BE49-F238E27FC236}">
                  <a16:creationId xmlns:a16="http://schemas.microsoft.com/office/drawing/2014/main" id="{95B5533A-04FC-4281-958F-2EA4DD23FFD0}"/>
                </a:ext>
              </a:extLst>
            </p:cNvPr>
            <p:cNvSpPr/>
            <p:nvPr/>
          </p:nvSpPr>
          <p:spPr>
            <a:xfrm rot="17778217">
              <a:off x="1338908" y="3345080"/>
              <a:ext cx="1355078" cy="1409844"/>
            </a:xfrm>
            <a:prstGeom prst="round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4C3FFEF-B461-4F71-BB53-7DFD2D17D947}"/>
                </a:ext>
              </a:extLst>
            </p:cNvPr>
            <p:cNvSpPr txBox="1"/>
            <p:nvPr/>
          </p:nvSpPr>
          <p:spPr>
            <a:xfrm>
              <a:off x="1409017" y="3688523"/>
              <a:ext cx="1276540" cy="7980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dirty="0">
                  <a:solidFill>
                    <a:schemeClr val="bg1">
                      <a:lumMod val="95000"/>
                    </a:schemeClr>
                  </a:solidFill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첨부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1D48BC80-712C-4C12-B335-6F8B2726469D}"/>
              </a:ext>
            </a:extLst>
          </p:cNvPr>
          <p:cNvSpPr txBox="1"/>
          <p:nvPr/>
        </p:nvSpPr>
        <p:spPr>
          <a:xfrm>
            <a:off x="1584126" y="158461"/>
            <a:ext cx="6465218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>
              <a:defRPr/>
            </a:pPr>
            <a:r>
              <a:rPr kumimoji="1" lang="ko-KR" altLang="en-US" sz="2400" kern="0" spc="-100" dirty="0">
                <a:solidFill>
                  <a:srgbClr val="00206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팀원 개별 소감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F1640E67-CA10-41DA-85AA-B6616694AAFD}"/>
              </a:ext>
            </a:extLst>
          </p:cNvPr>
          <p:cNvGrpSpPr/>
          <p:nvPr/>
        </p:nvGrpSpPr>
        <p:grpSpPr>
          <a:xfrm>
            <a:off x="8442672" y="30751"/>
            <a:ext cx="1477269" cy="307777"/>
            <a:chOff x="8485802" y="4873"/>
            <a:chExt cx="1477269" cy="307777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C5118D0-C239-4E43-B03A-6CB31B1CBB13}"/>
                </a:ext>
              </a:extLst>
            </p:cNvPr>
            <p:cNvSpPr txBox="1"/>
            <p:nvPr/>
          </p:nvSpPr>
          <p:spPr>
            <a:xfrm>
              <a:off x="8675539" y="4873"/>
              <a:ext cx="12875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dist"/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(</a:t>
              </a:r>
              <a:r>
                <a:rPr lang="ko-KR" altLang="en-US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주</a:t>
              </a:r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) PDP-One</a:t>
              </a:r>
              <a:endParaRPr lang="ko-KR" altLang="en-US" sz="14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87D2D921-73AC-45EA-96B4-1D1E8B7592EE}"/>
                </a:ext>
              </a:extLst>
            </p:cNvPr>
            <p:cNvGrpSpPr/>
            <p:nvPr/>
          </p:nvGrpSpPr>
          <p:grpSpPr>
            <a:xfrm>
              <a:off x="8485802" y="79737"/>
              <a:ext cx="252766" cy="154383"/>
              <a:chOff x="5943600" y="517585"/>
              <a:chExt cx="364310" cy="222511"/>
            </a:xfrm>
          </p:grpSpPr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0AA0E04B-2226-4D80-B9C2-4ED06D49FF98}"/>
                  </a:ext>
                </a:extLst>
              </p:cNvPr>
              <p:cNvSpPr/>
              <p:nvPr/>
            </p:nvSpPr>
            <p:spPr>
              <a:xfrm>
                <a:off x="5943600" y="517585"/>
                <a:ext cx="222511" cy="222511"/>
              </a:xfrm>
              <a:prstGeom prst="ellipse">
                <a:avLst/>
              </a:prstGeom>
              <a:solidFill>
                <a:srgbClr val="00206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F08712B1-066C-4C83-A615-EC0B654B7B06}"/>
                  </a:ext>
                </a:extLst>
              </p:cNvPr>
              <p:cNvSpPr/>
              <p:nvPr/>
            </p:nvSpPr>
            <p:spPr>
              <a:xfrm>
                <a:off x="6085399" y="517585"/>
                <a:ext cx="222511" cy="222511"/>
              </a:xfrm>
              <a:prstGeom prst="ellipse">
                <a:avLst/>
              </a:prstGeom>
              <a:solidFill>
                <a:srgbClr val="7030A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C4411B92-A8AD-48A5-A936-8434BB7F08F3}"/>
              </a:ext>
            </a:extLst>
          </p:cNvPr>
          <p:cNvSpPr txBox="1"/>
          <p:nvPr/>
        </p:nvSpPr>
        <p:spPr>
          <a:xfrm>
            <a:off x="4664581" y="3040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24" name="사각형: 잘린 한쪽 모서리 23">
            <a:extLst>
              <a:ext uri="{FF2B5EF4-FFF2-40B4-BE49-F238E27FC236}">
                <a16:creationId xmlns:a16="http://schemas.microsoft.com/office/drawing/2014/main" id="{A8C17AE4-A734-404B-AA2B-1D3024B2C53F}"/>
              </a:ext>
            </a:extLst>
          </p:cNvPr>
          <p:cNvSpPr/>
          <p:nvPr/>
        </p:nvSpPr>
        <p:spPr>
          <a:xfrm rot="10800000" flipH="1">
            <a:off x="633011" y="1217148"/>
            <a:ext cx="4108590" cy="1619044"/>
          </a:xfrm>
          <a:prstGeom prst="snip1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직각 삼각형 24">
            <a:extLst>
              <a:ext uri="{FF2B5EF4-FFF2-40B4-BE49-F238E27FC236}">
                <a16:creationId xmlns:a16="http://schemas.microsoft.com/office/drawing/2014/main" id="{A336AC49-9B8E-40A7-9382-FBB563AB6C92}"/>
              </a:ext>
            </a:extLst>
          </p:cNvPr>
          <p:cNvSpPr/>
          <p:nvPr/>
        </p:nvSpPr>
        <p:spPr>
          <a:xfrm rot="5400000">
            <a:off x="4443324" y="2550758"/>
            <a:ext cx="292506" cy="298221"/>
          </a:xfrm>
          <a:prstGeom prst="rtTriangle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사각형: 잘린 한쪽 모서리 25">
            <a:extLst>
              <a:ext uri="{FF2B5EF4-FFF2-40B4-BE49-F238E27FC236}">
                <a16:creationId xmlns:a16="http://schemas.microsoft.com/office/drawing/2014/main" id="{413EA497-E0EE-4A0C-9BB8-58336CFC8892}"/>
              </a:ext>
            </a:extLst>
          </p:cNvPr>
          <p:cNvSpPr/>
          <p:nvPr/>
        </p:nvSpPr>
        <p:spPr>
          <a:xfrm rot="10800000" flipH="1">
            <a:off x="621472" y="2993269"/>
            <a:ext cx="4108590" cy="1619044"/>
          </a:xfrm>
          <a:prstGeom prst="snip1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직각 삼각형 26">
            <a:extLst>
              <a:ext uri="{FF2B5EF4-FFF2-40B4-BE49-F238E27FC236}">
                <a16:creationId xmlns:a16="http://schemas.microsoft.com/office/drawing/2014/main" id="{FC133AB8-5250-4930-B637-3E16F7213F2F}"/>
              </a:ext>
            </a:extLst>
          </p:cNvPr>
          <p:cNvSpPr/>
          <p:nvPr/>
        </p:nvSpPr>
        <p:spPr>
          <a:xfrm rot="5400000">
            <a:off x="4423159" y="4335505"/>
            <a:ext cx="292506" cy="298221"/>
          </a:xfrm>
          <a:prstGeom prst="rtTriangle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잘린 한쪽 모서리 27">
            <a:extLst>
              <a:ext uri="{FF2B5EF4-FFF2-40B4-BE49-F238E27FC236}">
                <a16:creationId xmlns:a16="http://schemas.microsoft.com/office/drawing/2014/main" id="{DB8B6742-EB62-4734-978C-831A5BCAE05E}"/>
              </a:ext>
            </a:extLst>
          </p:cNvPr>
          <p:cNvSpPr/>
          <p:nvPr/>
        </p:nvSpPr>
        <p:spPr>
          <a:xfrm rot="10800000" flipH="1">
            <a:off x="609933" y="4784024"/>
            <a:ext cx="4108590" cy="1619044"/>
          </a:xfrm>
          <a:prstGeom prst="snip1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직각 삼각형 28">
            <a:extLst>
              <a:ext uri="{FF2B5EF4-FFF2-40B4-BE49-F238E27FC236}">
                <a16:creationId xmlns:a16="http://schemas.microsoft.com/office/drawing/2014/main" id="{83065625-A4B0-417E-A24C-5B02753102A3}"/>
              </a:ext>
            </a:extLst>
          </p:cNvPr>
          <p:cNvSpPr/>
          <p:nvPr/>
        </p:nvSpPr>
        <p:spPr>
          <a:xfrm rot="5400000">
            <a:off x="4411620" y="6126260"/>
            <a:ext cx="292506" cy="298221"/>
          </a:xfrm>
          <a:prstGeom prst="rtTriangle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5AAF0BA-0347-46DA-A672-758A475FAEE5}"/>
              </a:ext>
            </a:extLst>
          </p:cNvPr>
          <p:cNvSpPr txBox="1"/>
          <p:nvPr/>
        </p:nvSpPr>
        <p:spPr>
          <a:xfrm>
            <a:off x="735393" y="1356123"/>
            <a:ext cx="7136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구본철</a:t>
            </a:r>
            <a:endParaRPr lang="ko-KR" altLang="en-US" sz="1600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0E3B0E1-9594-4008-8EFE-E411EA99BFC5}"/>
              </a:ext>
            </a:extLst>
          </p:cNvPr>
          <p:cNvSpPr txBox="1"/>
          <p:nvPr/>
        </p:nvSpPr>
        <p:spPr>
          <a:xfrm>
            <a:off x="752645" y="1769652"/>
            <a:ext cx="3769857" cy="829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실제 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PDP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제조 공정데이터를 활용해 불량원인을 예측해 개선안을 도출하는 일련의 과정을 직접 해봤다는 게 굉장히 보람 있었습니다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. 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실무에 직접 적용해보고 싶다는 생각이 들었습니다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.</a:t>
            </a:r>
            <a:endParaRPr lang="ko-KR" altLang="en-US" sz="11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E6ED5E4-D4CF-4772-A9E9-05B6E1E46B48}"/>
              </a:ext>
            </a:extLst>
          </p:cNvPr>
          <p:cNvSpPr txBox="1"/>
          <p:nvPr/>
        </p:nvSpPr>
        <p:spPr>
          <a:xfrm>
            <a:off x="752645" y="3434166"/>
            <a:ext cx="3769857" cy="10835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예상치 못한 일로 인해 오프라인으로 프로젝트를 마무리할 수 없었던 점이 아쉬웠지만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, 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비대면으로 진행하면서 더 많은 것들을 배울 수 있었습니다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. 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또한 도메인 지식이 전무했던 분야의 데이터를 이용해 분석을 진행해볼 수 있었던 것이 인상적이었습니다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.</a:t>
            </a:r>
            <a:endParaRPr lang="ko-KR" altLang="en-US" sz="11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670A81D-D8C3-4D80-AB51-D448F36A5CF9}"/>
              </a:ext>
            </a:extLst>
          </p:cNvPr>
          <p:cNvSpPr txBox="1"/>
          <p:nvPr/>
        </p:nvSpPr>
        <p:spPr>
          <a:xfrm>
            <a:off x="752645" y="5207554"/>
            <a:ext cx="3769857" cy="10835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실제로 대량의 데이터를 분석해보고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, 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분석 결과를 통해 해결책을 탐색하는 과정에서 문제 해결 능력을 키울 수 있었습니다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. 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이 경험을 </a:t>
            </a:r>
            <a:r>
              <a:rPr lang="ko-KR" altLang="en-US" sz="1100" dirty="0" err="1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절차탁마하여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 실무에 빅데이터 분석을 능숙하게 적용하는 인재가 되겠습니다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.</a:t>
            </a:r>
            <a:endParaRPr lang="ko-KR" altLang="en-US" sz="11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D905687A-C605-4121-BC86-7454CE4E42F9}"/>
              </a:ext>
            </a:extLst>
          </p:cNvPr>
          <p:cNvCxnSpPr>
            <a:cxnSpLocks/>
          </p:cNvCxnSpPr>
          <p:nvPr/>
        </p:nvCxnSpPr>
        <p:spPr>
          <a:xfrm>
            <a:off x="761271" y="1689442"/>
            <a:ext cx="646331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145D99B6-FEA1-490E-80F1-27EAF8A68A7B}"/>
              </a:ext>
            </a:extLst>
          </p:cNvPr>
          <p:cNvSpPr txBox="1"/>
          <p:nvPr/>
        </p:nvSpPr>
        <p:spPr>
          <a:xfrm>
            <a:off x="735393" y="3090446"/>
            <a:ext cx="7136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서혜민</a:t>
            </a:r>
            <a:endParaRPr lang="ko-KR" altLang="en-US" sz="1600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1D269715-C203-4A1D-95D3-0E6AC646695A}"/>
              </a:ext>
            </a:extLst>
          </p:cNvPr>
          <p:cNvCxnSpPr>
            <a:cxnSpLocks/>
          </p:cNvCxnSpPr>
          <p:nvPr/>
        </p:nvCxnSpPr>
        <p:spPr>
          <a:xfrm>
            <a:off x="769897" y="3423765"/>
            <a:ext cx="646331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1E90570C-0299-4A9D-85C5-926A1B90D745}"/>
              </a:ext>
            </a:extLst>
          </p:cNvPr>
          <p:cNvSpPr txBox="1"/>
          <p:nvPr/>
        </p:nvSpPr>
        <p:spPr>
          <a:xfrm>
            <a:off x="735393" y="4870842"/>
            <a:ext cx="7232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이종하</a:t>
            </a:r>
            <a:endParaRPr lang="ko-KR" altLang="en-US" sz="1600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79C46099-DE0B-46B8-98AB-588A27620B75}"/>
              </a:ext>
            </a:extLst>
          </p:cNvPr>
          <p:cNvCxnSpPr>
            <a:cxnSpLocks/>
          </p:cNvCxnSpPr>
          <p:nvPr/>
        </p:nvCxnSpPr>
        <p:spPr>
          <a:xfrm>
            <a:off x="778523" y="5204161"/>
            <a:ext cx="646331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사각형: 잘린 한쪽 모서리 57">
            <a:extLst>
              <a:ext uri="{FF2B5EF4-FFF2-40B4-BE49-F238E27FC236}">
                <a16:creationId xmlns:a16="http://schemas.microsoft.com/office/drawing/2014/main" id="{24DF2386-00C8-4637-89E7-F8E4B16BEFE9}"/>
              </a:ext>
            </a:extLst>
          </p:cNvPr>
          <p:cNvSpPr/>
          <p:nvPr/>
        </p:nvSpPr>
        <p:spPr>
          <a:xfrm rot="10800000" flipH="1">
            <a:off x="5210557" y="1217148"/>
            <a:ext cx="4108590" cy="1619044"/>
          </a:xfrm>
          <a:prstGeom prst="snip1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9" name="직각 삼각형 58">
            <a:extLst>
              <a:ext uri="{FF2B5EF4-FFF2-40B4-BE49-F238E27FC236}">
                <a16:creationId xmlns:a16="http://schemas.microsoft.com/office/drawing/2014/main" id="{266BEBB7-705E-4B73-B0D2-D0701FFA5A85}"/>
              </a:ext>
            </a:extLst>
          </p:cNvPr>
          <p:cNvSpPr/>
          <p:nvPr/>
        </p:nvSpPr>
        <p:spPr>
          <a:xfrm rot="5400000">
            <a:off x="9020870" y="2550758"/>
            <a:ext cx="292506" cy="298221"/>
          </a:xfrm>
          <a:prstGeom prst="rtTriangle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사각형: 잘린 한쪽 모서리 59">
            <a:extLst>
              <a:ext uri="{FF2B5EF4-FFF2-40B4-BE49-F238E27FC236}">
                <a16:creationId xmlns:a16="http://schemas.microsoft.com/office/drawing/2014/main" id="{EF8B4057-0F8F-4521-9417-7C143B766B0E}"/>
              </a:ext>
            </a:extLst>
          </p:cNvPr>
          <p:cNvSpPr/>
          <p:nvPr/>
        </p:nvSpPr>
        <p:spPr>
          <a:xfrm rot="10800000" flipH="1">
            <a:off x="5199018" y="2993269"/>
            <a:ext cx="4108590" cy="1619044"/>
          </a:xfrm>
          <a:prstGeom prst="snip1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1" name="직각 삼각형 60">
            <a:extLst>
              <a:ext uri="{FF2B5EF4-FFF2-40B4-BE49-F238E27FC236}">
                <a16:creationId xmlns:a16="http://schemas.microsoft.com/office/drawing/2014/main" id="{F20540E2-5EC2-43DE-A4DF-94DDD70E27E2}"/>
              </a:ext>
            </a:extLst>
          </p:cNvPr>
          <p:cNvSpPr/>
          <p:nvPr/>
        </p:nvSpPr>
        <p:spPr>
          <a:xfrm rot="5400000">
            <a:off x="9000705" y="4335505"/>
            <a:ext cx="292506" cy="298221"/>
          </a:xfrm>
          <a:prstGeom prst="rtTriangle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사각형: 잘린 한쪽 모서리 61">
            <a:extLst>
              <a:ext uri="{FF2B5EF4-FFF2-40B4-BE49-F238E27FC236}">
                <a16:creationId xmlns:a16="http://schemas.microsoft.com/office/drawing/2014/main" id="{C08D1539-120A-4F0E-A5E0-24ED501CA5C0}"/>
              </a:ext>
            </a:extLst>
          </p:cNvPr>
          <p:cNvSpPr/>
          <p:nvPr/>
        </p:nvSpPr>
        <p:spPr>
          <a:xfrm rot="10800000" flipH="1">
            <a:off x="5187479" y="4784024"/>
            <a:ext cx="4108590" cy="1619044"/>
          </a:xfrm>
          <a:prstGeom prst="snip1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직각 삼각형 62">
            <a:extLst>
              <a:ext uri="{FF2B5EF4-FFF2-40B4-BE49-F238E27FC236}">
                <a16:creationId xmlns:a16="http://schemas.microsoft.com/office/drawing/2014/main" id="{76414DA0-3BDA-4D49-ABA1-30477C6A696B}"/>
              </a:ext>
            </a:extLst>
          </p:cNvPr>
          <p:cNvSpPr/>
          <p:nvPr/>
        </p:nvSpPr>
        <p:spPr>
          <a:xfrm rot="5400000">
            <a:off x="8989166" y="6126260"/>
            <a:ext cx="292506" cy="298221"/>
          </a:xfrm>
          <a:prstGeom prst="rtTriangle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A2A71BAC-0BE0-48E8-AE20-722E59A06ADF}"/>
              </a:ext>
            </a:extLst>
          </p:cNvPr>
          <p:cNvSpPr txBox="1"/>
          <p:nvPr/>
        </p:nvSpPr>
        <p:spPr>
          <a:xfrm>
            <a:off x="5312939" y="1356123"/>
            <a:ext cx="7136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박진주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049F8E2-28E7-4236-BFA9-1FB7EDD55151}"/>
              </a:ext>
            </a:extLst>
          </p:cNvPr>
          <p:cNvSpPr txBox="1"/>
          <p:nvPr/>
        </p:nvSpPr>
        <p:spPr>
          <a:xfrm>
            <a:off x="5330191" y="1700644"/>
            <a:ext cx="3769857" cy="10835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PDP 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제조 과정은 처음 접하는 분야여서 부담감이 컸지만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, 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팀원들과 함께 힘을 합쳐 공부할 수 있었기에 흥미롭게 진행할 수 있었습니다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. 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이 경험을 통해 디스플레이 분야에 대해 새롭게 생각할 수 있는 시간을 가질 수 있었습니다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.</a:t>
            </a:r>
            <a:endParaRPr lang="ko-KR" altLang="en-US" sz="11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6B97F92-AAA0-408F-9D1A-D1A645BB6F58}"/>
              </a:ext>
            </a:extLst>
          </p:cNvPr>
          <p:cNvSpPr txBox="1"/>
          <p:nvPr/>
        </p:nvSpPr>
        <p:spPr>
          <a:xfrm>
            <a:off x="5330191" y="3434162"/>
            <a:ext cx="3769857" cy="10835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100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여개가 넘는 변수에서 통계적 분석을 통해 핵심 인자를 탐색해가는 과정이 매우 흥미로웠습니다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. 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또한 데이터분석의 핵심은 도메인지식과 통계적 분석의 결합임을 몸소 느꼈습니다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. 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마지막으로 정말 </a:t>
            </a:r>
            <a:r>
              <a:rPr lang="ko-KR" altLang="en-US" sz="1100" dirty="0" err="1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고생많았던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저희 조원들에게 감사를 표합니다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.</a:t>
            </a:r>
            <a:endParaRPr lang="ko-KR" altLang="en-US" sz="11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61573888-4DA9-4699-9CC9-E3ED7C0E3085}"/>
              </a:ext>
            </a:extLst>
          </p:cNvPr>
          <p:cNvSpPr txBox="1"/>
          <p:nvPr/>
        </p:nvSpPr>
        <p:spPr>
          <a:xfrm>
            <a:off x="5330191" y="5207554"/>
            <a:ext cx="3769857" cy="10835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생소한 분야였던 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PDP 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제조공정의 도메인 지식을 얻기 위해 조원들과 함께 공정원리부터 학습했던 과정이 기억에 오래 남을 것 같습니다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. 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이번 프로젝트 수행을 통해 분석 적용 분야를 넓힐 수 있어 유익했습니다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. </a:t>
            </a:r>
            <a:endParaRPr lang="ko-KR" altLang="en-US" sz="11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9DD9CF4B-436E-4E73-85CF-61032A35A176}"/>
              </a:ext>
            </a:extLst>
          </p:cNvPr>
          <p:cNvCxnSpPr>
            <a:cxnSpLocks/>
          </p:cNvCxnSpPr>
          <p:nvPr/>
        </p:nvCxnSpPr>
        <p:spPr>
          <a:xfrm>
            <a:off x="5356069" y="1689442"/>
            <a:ext cx="646331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4B52696D-707F-4EF8-8F58-26EBAC0D62CF}"/>
              </a:ext>
            </a:extLst>
          </p:cNvPr>
          <p:cNvSpPr txBox="1"/>
          <p:nvPr/>
        </p:nvSpPr>
        <p:spPr>
          <a:xfrm>
            <a:off x="5312939" y="3090446"/>
            <a:ext cx="7136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유대선</a:t>
            </a:r>
            <a:endParaRPr lang="ko-KR" altLang="en-US" sz="1600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D1A6B68B-63EF-4E6B-BD78-524A2B0E8F80}"/>
              </a:ext>
            </a:extLst>
          </p:cNvPr>
          <p:cNvCxnSpPr>
            <a:cxnSpLocks/>
          </p:cNvCxnSpPr>
          <p:nvPr/>
        </p:nvCxnSpPr>
        <p:spPr>
          <a:xfrm>
            <a:off x="5356069" y="3423765"/>
            <a:ext cx="646331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AC6929CB-3E22-4E91-ADF8-F63A6B51374A}"/>
              </a:ext>
            </a:extLst>
          </p:cNvPr>
          <p:cNvSpPr txBox="1"/>
          <p:nvPr/>
        </p:nvSpPr>
        <p:spPr>
          <a:xfrm>
            <a:off x="5312939" y="4870842"/>
            <a:ext cx="7136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장혜림</a:t>
            </a:r>
            <a:endParaRPr lang="ko-KR" altLang="en-US" sz="1600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C905A265-E855-48D7-9F5A-6D9041710AFC}"/>
              </a:ext>
            </a:extLst>
          </p:cNvPr>
          <p:cNvCxnSpPr>
            <a:cxnSpLocks/>
          </p:cNvCxnSpPr>
          <p:nvPr/>
        </p:nvCxnSpPr>
        <p:spPr>
          <a:xfrm>
            <a:off x="5356069" y="5204161"/>
            <a:ext cx="646331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1B1ABAD-6B28-47AC-B819-3198A05DDF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57DA9-D061-434C-A620-33FE0A54C448}" type="slidenum">
              <a:rPr lang="ko-KR" altLang="en-US" smtClean="0"/>
              <a:t>17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883497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309B8109-98C8-45ED-98AE-19144C2509CC}"/>
              </a:ext>
            </a:extLst>
          </p:cNvPr>
          <p:cNvGrpSpPr/>
          <p:nvPr/>
        </p:nvGrpSpPr>
        <p:grpSpPr>
          <a:xfrm>
            <a:off x="0" y="-558194"/>
            <a:ext cx="1354649" cy="1416192"/>
            <a:chOff x="1090298" y="2985327"/>
            <a:chExt cx="1636294" cy="1748589"/>
          </a:xfrm>
        </p:grpSpPr>
        <p:sp>
          <p:nvSpPr>
            <p:cNvPr id="7" name="사각형: 둥근 모서리 13">
              <a:extLst>
                <a:ext uri="{FF2B5EF4-FFF2-40B4-BE49-F238E27FC236}">
                  <a16:creationId xmlns:a16="http://schemas.microsoft.com/office/drawing/2014/main" id="{64429016-CDC7-49C1-A367-298631C2D99E}"/>
                </a:ext>
              </a:extLst>
            </p:cNvPr>
            <p:cNvSpPr/>
            <p:nvPr/>
          </p:nvSpPr>
          <p:spPr>
            <a:xfrm rot="18479529">
              <a:off x="1034150" y="3041475"/>
              <a:ext cx="1748589" cy="1636294"/>
            </a:xfrm>
            <a:prstGeom prst="round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사각형: 둥근 모서리 14">
              <a:extLst>
                <a:ext uri="{FF2B5EF4-FFF2-40B4-BE49-F238E27FC236}">
                  <a16:creationId xmlns:a16="http://schemas.microsoft.com/office/drawing/2014/main" id="{95B5533A-04FC-4281-958F-2EA4DD23FFD0}"/>
                </a:ext>
              </a:extLst>
            </p:cNvPr>
            <p:cNvSpPr/>
            <p:nvPr/>
          </p:nvSpPr>
          <p:spPr>
            <a:xfrm rot="17778217">
              <a:off x="1338908" y="3345080"/>
              <a:ext cx="1355078" cy="1409844"/>
            </a:xfrm>
            <a:prstGeom prst="round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4C3FFEF-B461-4F71-BB53-7DFD2D17D947}"/>
                </a:ext>
              </a:extLst>
            </p:cNvPr>
            <p:cNvSpPr txBox="1"/>
            <p:nvPr/>
          </p:nvSpPr>
          <p:spPr>
            <a:xfrm>
              <a:off x="1409017" y="3688523"/>
              <a:ext cx="1276540" cy="7980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dirty="0">
                  <a:solidFill>
                    <a:schemeClr val="bg1">
                      <a:lumMod val="95000"/>
                    </a:schemeClr>
                  </a:solidFill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첨부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1D48BC80-712C-4C12-B335-6F8B2726469D}"/>
              </a:ext>
            </a:extLst>
          </p:cNvPr>
          <p:cNvSpPr txBox="1"/>
          <p:nvPr/>
        </p:nvSpPr>
        <p:spPr>
          <a:xfrm>
            <a:off x="1584126" y="158461"/>
            <a:ext cx="6465218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>
              <a:defRPr/>
            </a:pPr>
            <a:r>
              <a:rPr kumimoji="1" lang="ko-KR" altLang="en-US" sz="2400" kern="0" spc="-100" dirty="0">
                <a:solidFill>
                  <a:srgbClr val="00206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세부 내용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F1640E67-CA10-41DA-85AA-B6616694AAFD}"/>
              </a:ext>
            </a:extLst>
          </p:cNvPr>
          <p:cNvGrpSpPr/>
          <p:nvPr/>
        </p:nvGrpSpPr>
        <p:grpSpPr>
          <a:xfrm>
            <a:off x="8442672" y="30751"/>
            <a:ext cx="1477269" cy="307777"/>
            <a:chOff x="8485802" y="4873"/>
            <a:chExt cx="1477269" cy="307777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C5118D0-C239-4E43-B03A-6CB31B1CBB13}"/>
                </a:ext>
              </a:extLst>
            </p:cNvPr>
            <p:cNvSpPr txBox="1"/>
            <p:nvPr/>
          </p:nvSpPr>
          <p:spPr>
            <a:xfrm>
              <a:off x="8675539" y="4873"/>
              <a:ext cx="12875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dist"/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(</a:t>
              </a:r>
              <a:r>
                <a:rPr lang="ko-KR" altLang="en-US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주</a:t>
              </a:r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) PDP-One</a:t>
              </a:r>
              <a:endParaRPr lang="ko-KR" altLang="en-US" sz="14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87D2D921-73AC-45EA-96B4-1D1E8B7592EE}"/>
                </a:ext>
              </a:extLst>
            </p:cNvPr>
            <p:cNvGrpSpPr/>
            <p:nvPr/>
          </p:nvGrpSpPr>
          <p:grpSpPr>
            <a:xfrm>
              <a:off x="8485802" y="79737"/>
              <a:ext cx="252766" cy="154383"/>
              <a:chOff x="5943600" y="517585"/>
              <a:chExt cx="364310" cy="222511"/>
            </a:xfrm>
          </p:grpSpPr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0AA0E04B-2226-4D80-B9C2-4ED06D49FF98}"/>
                  </a:ext>
                </a:extLst>
              </p:cNvPr>
              <p:cNvSpPr/>
              <p:nvPr/>
            </p:nvSpPr>
            <p:spPr>
              <a:xfrm>
                <a:off x="5943600" y="517585"/>
                <a:ext cx="222511" cy="222511"/>
              </a:xfrm>
              <a:prstGeom prst="ellipse">
                <a:avLst/>
              </a:prstGeom>
              <a:solidFill>
                <a:srgbClr val="00206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F08712B1-066C-4C83-A615-EC0B654B7B06}"/>
                  </a:ext>
                </a:extLst>
              </p:cNvPr>
              <p:cNvSpPr/>
              <p:nvPr/>
            </p:nvSpPr>
            <p:spPr>
              <a:xfrm>
                <a:off x="6085399" y="517585"/>
                <a:ext cx="222511" cy="222511"/>
              </a:xfrm>
              <a:prstGeom prst="ellipse">
                <a:avLst/>
              </a:prstGeom>
              <a:solidFill>
                <a:srgbClr val="7030A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C4411B92-A8AD-48A5-A936-8434BB7F08F3}"/>
              </a:ext>
            </a:extLst>
          </p:cNvPr>
          <p:cNvSpPr txBox="1"/>
          <p:nvPr/>
        </p:nvSpPr>
        <p:spPr>
          <a:xfrm>
            <a:off x="4664581" y="3040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1D489D1-951A-4C0F-8838-F6BD652E964D}"/>
              </a:ext>
            </a:extLst>
          </p:cNvPr>
          <p:cNvSpPr txBox="1"/>
          <p:nvPr/>
        </p:nvSpPr>
        <p:spPr>
          <a:xfrm>
            <a:off x="2819792" y="216281"/>
            <a:ext cx="1048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참고 논문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D9F50A5-8745-448F-84A1-C6503C7490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8464838"/>
              </p:ext>
            </p:extLst>
          </p:nvPr>
        </p:nvGraphicFramePr>
        <p:xfrm>
          <a:off x="677324" y="1270511"/>
          <a:ext cx="8544314" cy="51821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44314">
                  <a:extLst>
                    <a:ext uri="{9D8B030D-6E8A-4147-A177-3AD203B41FA5}">
                      <a16:colId xmlns:a16="http://schemas.microsoft.com/office/drawing/2014/main" val="3813575656"/>
                    </a:ext>
                  </a:extLst>
                </a:gridCol>
              </a:tblGrid>
              <a:tr h="398629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chemeClr val="bg1"/>
                          </a:solidFill>
                          <a:effectLst/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</a:rPr>
                        <a:t>논문 출처</a:t>
                      </a:r>
                      <a:endParaRPr lang="ko-KR" altLang="en-US" sz="1400" dirty="0">
                        <a:solidFill>
                          <a:schemeClr val="bg1"/>
                        </a:solidFill>
                        <a:effectLst/>
                        <a:latin typeface="나눔스퀘어OTF_ac Bold" panose="020B0600000101010101" pitchFamily="34" charset="-127"/>
                        <a:ea typeface="나눔스퀘어OTF_ac Bold" panose="020B0600000101010101" pitchFamily="34" charset="-127"/>
                      </a:endParaRPr>
                    </a:p>
                  </a:txBody>
                  <a:tcPr marL="84406" marR="84406" marT="42203" marB="4220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B212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7410831"/>
                  </a:ext>
                </a:extLst>
              </a:tr>
              <a:tr h="398629"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AC-PDP</a:t>
                      </a:r>
                      <a:r>
                        <a:rPr lang="ko-KR" altLang="en-US" sz="1200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의 재료 기술 및 최근 개발 현황 </a:t>
                      </a:r>
                      <a:r>
                        <a:rPr lang="en-US" altLang="ko-KR" sz="1200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/ </a:t>
                      </a:r>
                      <a:r>
                        <a:rPr lang="ko-KR" altLang="en-US" sz="1200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한국물리학회 </a:t>
                      </a:r>
                      <a:r>
                        <a:rPr lang="en-US" altLang="ko-KR" sz="1200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/ 2007</a:t>
                      </a:r>
                    </a:p>
                  </a:txBody>
                  <a:tcPr marL="84406" marR="84406" marT="42203" marB="4220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3400499"/>
                  </a:ext>
                </a:extLst>
              </a:tr>
              <a:tr h="398629"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PDP</a:t>
                      </a:r>
                      <a:r>
                        <a:rPr lang="ko-KR" altLang="en-US" sz="1200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용 투명 유전체와 </a:t>
                      </a:r>
                      <a:r>
                        <a:rPr lang="en-US" altLang="ko-KR" sz="1200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Ag </a:t>
                      </a:r>
                      <a:r>
                        <a:rPr lang="ko-KR" altLang="en-US" sz="1200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전극 간의 상호 반응 </a:t>
                      </a:r>
                      <a:r>
                        <a:rPr lang="en-US" altLang="ko-KR" sz="1200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/ </a:t>
                      </a:r>
                      <a:r>
                        <a:rPr lang="ko-KR" altLang="en-US" sz="1200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인하대학교 </a:t>
                      </a:r>
                      <a:r>
                        <a:rPr lang="en-US" altLang="ko-KR" sz="1200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/ 2008</a:t>
                      </a:r>
                    </a:p>
                  </a:txBody>
                  <a:tcPr marL="84406" marR="84406" marT="42203" marB="4220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77892478"/>
                  </a:ext>
                </a:extLst>
              </a:tr>
              <a:tr h="398629"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플라즈마 디스플레이의 영상 구현 방법 및 화질 특성 </a:t>
                      </a:r>
                      <a:r>
                        <a:rPr lang="en-US" altLang="ko-KR" sz="1200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/ </a:t>
                      </a:r>
                      <a:r>
                        <a:rPr lang="ko-KR" altLang="en-US" sz="1200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선문대학교 </a:t>
                      </a:r>
                      <a:r>
                        <a:rPr lang="en-US" altLang="ko-KR" sz="1200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/ 2012</a:t>
                      </a:r>
                    </a:p>
                  </a:txBody>
                  <a:tcPr marL="84406" marR="84406" marT="42203" marB="4220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144076"/>
                  </a:ext>
                </a:extLst>
              </a:tr>
              <a:tr h="398629"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AC PDP</a:t>
                      </a:r>
                      <a:r>
                        <a:rPr lang="ko-KR" altLang="en-US" sz="1200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의 </a:t>
                      </a:r>
                      <a:r>
                        <a:rPr lang="en-US" altLang="ko-KR" sz="1200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addressing </a:t>
                      </a:r>
                      <a:r>
                        <a:rPr lang="ko-KR" altLang="en-US" sz="1200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기간중의 </a:t>
                      </a:r>
                      <a:r>
                        <a:rPr lang="ko-KR" altLang="en-US" sz="1200" dirty="0" err="1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벽전하</a:t>
                      </a:r>
                      <a:r>
                        <a:rPr lang="ko-KR" altLang="en-US" sz="1200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 분포에 관한 연구</a:t>
                      </a:r>
                      <a:r>
                        <a:rPr lang="en-US" altLang="ko-KR" sz="1200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 / </a:t>
                      </a:r>
                      <a:r>
                        <a:rPr lang="ko-KR" altLang="en-US" sz="1200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대한전기학회</a:t>
                      </a:r>
                      <a:endParaRPr lang="en-US" altLang="ko-KR" sz="12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84406" marR="84406" marT="42203" marB="4220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7512440"/>
                  </a:ext>
                </a:extLst>
              </a:tr>
              <a:tr h="398629"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플라즈마 디스플레이의 </a:t>
                      </a:r>
                      <a:r>
                        <a:rPr lang="ko-KR" altLang="en-US" sz="1200" dirty="0" err="1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벽전하</a:t>
                      </a:r>
                      <a:r>
                        <a:rPr lang="ko-KR" altLang="en-US" sz="1200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 해석 </a:t>
                      </a:r>
                      <a:r>
                        <a:rPr lang="en-US" altLang="ko-KR" sz="1200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/ </a:t>
                      </a:r>
                      <a:r>
                        <a:rPr lang="ko-KR" altLang="en-US" sz="1200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한국조명</a:t>
                      </a:r>
                      <a:r>
                        <a:rPr lang="en-US" altLang="ko-KR" sz="1200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전기설비학회 </a:t>
                      </a:r>
                      <a:r>
                        <a:rPr lang="en-US" altLang="ko-KR" sz="1200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/ 2008</a:t>
                      </a:r>
                    </a:p>
                  </a:txBody>
                  <a:tcPr marL="84406" marR="84406" marT="42203" marB="4220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712928"/>
                  </a:ext>
                </a:extLst>
              </a:tr>
              <a:tr h="398629"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교류형 </a:t>
                      </a:r>
                      <a:r>
                        <a:rPr lang="en-US" altLang="ko-KR" sz="1200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PDP</a:t>
                      </a:r>
                      <a:r>
                        <a:rPr lang="ko-KR" altLang="en-US" sz="1200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의 온도에 따른 방전특성 </a:t>
                      </a:r>
                      <a:r>
                        <a:rPr lang="en-US" altLang="ko-KR" sz="1200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/ </a:t>
                      </a:r>
                      <a:r>
                        <a:rPr lang="ko-KR" altLang="en-US" sz="1200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인하대학교 </a:t>
                      </a:r>
                      <a:r>
                        <a:rPr lang="en-US" altLang="ko-KR" sz="1200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/ 2008</a:t>
                      </a:r>
                    </a:p>
                  </a:txBody>
                  <a:tcPr marL="84406" marR="84406" marT="42203" marB="4220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3086745"/>
                  </a:ext>
                </a:extLst>
              </a:tr>
              <a:tr h="398629"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플라즈마 디스플레이용 친환경 저온 소성 소재 개발에 관한 연구 </a:t>
                      </a:r>
                      <a:r>
                        <a:rPr lang="en-US" altLang="ko-KR" sz="1200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/ </a:t>
                      </a:r>
                      <a:r>
                        <a:rPr lang="ko-KR" altLang="en-US" sz="1200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인하대학교 </a:t>
                      </a:r>
                      <a:r>
                        <a:rPr lang="en-US" altLang="ko-KR" sz="1200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/ 2010 </a:t>
                      </a:r>
                    </a:p>
                  </a:txBody>
                  <a:tcPr marL="84406" marR="84406" marT="42203" marB="4220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218082"/>
                  </a:ext>
                </a:extLst>
              </a:tr>
              <a:tr h="398629"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전면 </a:t>
                      </a:r>
                      <a:r>
                        <a:rPr lang="ko-KR" altLang="en-US" sz="1200" dirty="0" err="1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전극용</a:t>
                      </a:r>
                      <a:r>
                        <a:rPr lang="ko-KR" altLang="en-US" sz="1200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Ag paste</a:t>
                      </a:r>
                      <a:r>
                        <a:rPr lang="ko-KR" altLang="en-US" sz="1200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의 전기적 특성 평가 </a:t>
                      </a:r>
                      <a:r>
                        <a:rPr lang="en-US" altLang="ko-KR" sz="1200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/ </a:t>
                      </a:r>
                      <a:r>
                        <a:rPr lang="ko-KR" altLang="en-US" sz="1200" dirty="0" err="1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한국신재생에너지학회</a:t>
                      </a:r>
                      <a:r>
                        <a:rPr lang="ko-KR" altLang="en-US" sz="1200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/ 2010</a:t>
                      </a:r>
                    </a:p>
                  </a:txBody>
                  <a:tcPr marL="84406" marR="84406" marT="42203" marB="4220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7793692"/>
                  </a:ext>
                </a:extLst>
              </a:tr>
              <a:tr h="398629"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AC PDP</a:t>
                      </a:r>
                      <a:r>
                        <a:rPr lang="ko-KR" altLang="en-US" sz="1200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의 </a:t>
                      </a:r>
                      <a:r>
                        <a:rPr lang="ko-KR" altLang="en-US" sz="1200" dirty="0" err="1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고온오방전</a:t>
                      </a:r>
                      <a:r>
                        <a:rPr lang="ko-KR" altLang="en-US" sz="1200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 개선에 관한 연구 </a:t>
                      </a:r>
                      <a:r>
                        <a:rPr lang="en-US" altLang="ko-KR" sz="1200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/ </a:t>
                      </a:r>
                      <a:r>
                        <a:rPr lang="ko-KR" altLang="en-US" sz="1200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대한전기학회 </a:t>
                      </a:r>
                      <a:r>
                        <a:rPr lang="en-US" altLang="ko-KR" sz="1200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/ 2004</a:t>
                      </a:r>
                    </a:p>
                  </a:txBody>
                  <a:tcPr marL="84406" marR="84406" marT="42203" marB="4220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7282170"/>
                  </a:ext>
                </a:extLst>
              </a:tr>
              <a:tr h="398629"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PDP</a:t>
                      </a:r>
                      <a:r>
                        <a:rPr lang="ko-KR" altLang="en-US" sz="1200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용 진공 </a:t>
                      </a:r>
                      <a:r>
                        <a:rPr lang="en-US" altLang="ko-KR" sz="1200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RTP </a:t>
                      </a:r>
                      <a:r>
                        <a:rPr lang="ko-KR" altLang="en-US" sz="1200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시스템의 제작과 </a:t>
                      </a:r>
                      <a:r>
                        <a:rPr lang="en-US" altLang="ko-KR" sz="1200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PDP </a:t>
                      </a:r>
                      <a:r>
                        <a:rPr lang="ko-KR" altLang="en-US" sz="1200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막의 최적 소성조건 관한 연구 </a:t>
                      </a:r>
                      <a:r>
                        <a:rPr lang="en-US" altLang="ko-KR" sz="1200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/ </a:t>
                      </a:r>
                      <a:r>
                        <a:rPr lang="ko-KR" altLang="en-US" sz="1200" dirty="0" err="1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한국진공학회</a:t>
                      </a:r>
                      <a:r>
                        <a:rPr lang="ko-KR" altLang="en-US" sz="1200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/ 2002</a:t>
                      </a:r>
                    </a:p>
                  </a:txBody>
                  <a:tcPr marL="84406" marR="84406" marT="42203" marB="4220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4826805"/>
                  </a:ext>
                </a:extLst>
              </a:tr>
              <a:tr h="398629"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고효율 </a:t>
                      </a:r>
                      <a:r>
                        <a:rPr lang="en-US" altLang="ko-KR" sz="1200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PDP </a:t>
                      </a:r>
                      <a:r>
                        <a:rPr lang="ko-KR" altLang="en-US" sz="1200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구현을 위한 </a:t>
                      </a:r>
                      <a:r>
                        <a:rPr lang="ko-KR" altLang="en-US" sz="1200" dirty="0" err="1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저유전율</a:t>
                      </a:r>
                      <a:r>
                        <a:rPr lang="ko-KR" altLang="en-US" sz="1200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 투명 유전체에 관한 연구 </a:t>
                      </a:r>
                      <a:r>
                        <a:rPr lang="en-US" altLang="ko-KR" sz="1200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/ </a:t>
                      </a:r>
                      <a:r>
                        <a:rPr lang="ko-KR" altLang="en-US" sz="1200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경북대학교 </a:t>
                      </a:r>
                      <a:r>
                        <a:rPr lang="en-US" altLang="ko-KR" sz="1200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/ 2008</a:t>
                      </a:r>
                    </a:p>
                  </a:txBody>
                  <a:tcPr marL="84406" marR="84406" marT="42203" marB="4220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63937428"/>
                  </a:ext>
                </a:extLst>
              </a:tr>
              <a:tr h="398629"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PDP</a:t>
                      </a:r>
                      <a:r>
                        <a:rPr lang="ko-KR" altLang="en-US" sz="1200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용 무연투명유전체의 제조 및 특성 </a:t>
                      </a:r>
                      <a:r>
                        <a:rPr lang="en-US" altLang="ko-KR" sz="1200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/ </a:t>
                      </a:r>
                      <a:r>
                        <a:rPr lang="ko-KR" altLang="en-US" sz="1200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연세대학교 </a:t>
                      </a:r>
                      <a:r>
                        <a:rPr lang="en-US" altLang="ko-KR" sz="1200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/ 2004</a:t>
                      </a:r>
                    </a:p>
                  </a:txBody>
                  <a:tcPr marL="84406" marR="84406" marT="42203" marB="4220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3337019"/>
                  </a:ext>
                </a:extLst>
              </a:tr>
            </a:tbl>
          </a:graphicData>
        </a:graphic>
      </p:graphicFrame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9C8AA9-BD22-4BDE-AB7B-DEEDDE9965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57DA9-D061-434C-A620-33FE0A54C448}" type="slidenum">
              <a:rPr lang="ko-KR" altLang="en-US" smtClean="0"/>
              <a:t>18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653379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309B8109-98C8-45ED-98AE-19144C2509CC}"/>
              </a:ext>
            </a:extLst>
          </p:cNvPr>
          <p:cNvGrpSpPr/>
          <p:nvPr/>
        </p:nvGrpSpPr>
        <p:grpSpPr>
          <a:xfrm>
            <a:off x="0" y="-558195"/>
            <a:ext cx="1354649" cy="1416192"/>
            <a:chOff x="1090298" y="2985327"/>
            <a:chExt cx="1636294" cy="1748589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64429016-CDC7-49C1-A367-298631C2D99E}"/>
                </a:ext>
              </a:extLst>
            </p:cNvPr>
            <p:cNvSpPr/>
            <p:nvPr/>
          </p:nvSpPr>
          <p:spPr>
            <a:xfrm rot="18479529">
              <a:off x="1034150" y="3041475"/>
              <a:ext cx="1748589" cy="1636294"/>
            </a:xfrm>
            <a:prstGeom prst="round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95B5533A-04FC-4281-958F-2EA4DD23FFD0}"/>
                </a:ext>
              </a:extLst>
            </p:cNvPr>
            <p:cNvSpPr/>
            <p:nvPr/>
          </p:nvSpPr>
          <p:spPr>
            <a:xfrm rot="17778217">
              <a:off x="1338908" y="3345080"/>
              <a:ext cx="1355078" cy="1409844"/>
            </a:xfrm>
            <a:prstGeom prst="round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D48BC80-712C-4C12-B335-6F8B2726469D}"/>
              </a:ext>
            </a:extLst>
          </p:cNvPr>
          <p:cNvSpPr txBox="1"/>
          <p:nvPr/>
        </p:nvSpPr>
        <p:spPr>
          <a:xfrm>
            <a:off x="1584126" y="158461"/>
            <a:ext cx="6465218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>
              <a:defRPr/>
            </a:pPr>
            <a:r>
              <a:rPr kumimoji="1" lang="ko-KR" altLang="en-US" sz="2400" kern="0" spc="-100" dirty="0">
                <a:solidFill>
                  <a:srgbClr val="00206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세부 내용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CBA7147-EF53-479E-8EE1-72604A9E249F}"/>
              </a:ext>
            </a:extLst>
          </p:cNvPr>
          <p:cNvGrpSpPr/>
          <p:nvPr/>
        </p:nvGrpSpPr>
        <p:grpSpPr>
          <a:xfrm>
            <a:off x="8442672" y="30751"/>
            <a:ext cx="1477269" cy="307777"/>
            <a:chOff x="8485802" y="4873"/>
            <a:chExt cx="1477269" cy="307777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9A7C8C8-E1E3-4C18-AE11-78C69CBFD3E3}"/>
                </a:ext>
              </a:extLst>
            </p:cNvPr>
            <p:cNvSpPr txBox="1"/>
            <p:nvPr/>
          </p:nvSpPr>
          <p:spPr>
            <a:xfrm>
              <a:off x="8675539" y="4873"/>
              <a:ext cx="12875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dist"/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(</a:t>
              </a:r>
              <a:r>
                <a:rPr lang="ko-KR" altLang="en-US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주</a:t>
              </a:r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) PDP-One</a:t>
              </a:r>
              <a:endParaRPr lang="ko-KR" altLang="en-US" sz="14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7E46F207-088B-448D-AC6A-8FF8FBB6B458}"/>
                </a:ext>
              </a:extLst>
            </p:cNvPr>
            <p:cNvGrpSpPr/>
            <p:nvPr/>
          </p:nvGrpSpPr>
          <p:grpSpPr>
            <a:xfrm>
              <a:off x="8485802" y="79737"/>
              <a:ext cx="252766" cy="154383"/>
              <a:chOff x="5943600" y="517585"/>
              <a:chExt cx="364310" cy="222511"/>
            </a:xfrm>
          </p:grpSpPr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E7DB3F62-F42F-4DAF-9130-D2A9DB8329D2}"/>
                  </a:ext>
                </a:extLst>
              </p:cNvPr>
              <p:cNvSpPr/>
              <p:nvPr/>
            </p:nvSpPr>
            <p:spPr>
              <a:xfrm>
                <a:off x="5943600" y="517585"/>
                <a:ext cx="222511" cy="222511"/>
              </a:xfrm>
              <a:prstGeom prst="ellipse">
                <a:avLst/>
              </a:prstGeom>
              <a:solidFill>
                <a:srgbClr val="00206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2E779945-0801-4783-9D5D-C280F494743E}"/>
                  </a:ext>
                </a:extLst>
              </p:cNvPr>
              <p:cNvSpPr/>
              <p:nvPr/>
            </p:nvSpPr>
            <p:spPr>
              <a:xfrm>
                <a:off x="6085399" y="517585"/>
                <a:ext cx="222511" cy="222511"/>
              </a:xfrm>
              <a:prstGeom prst="ellipse">
                <a:avLst/>
              </a:prstGeom>
              <a:solidFill>
                <a:srgbClr val="7030A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aphicFrame>
        <p:nvGraphicFramePr>
          <p:cNvPr id="6" name="표 6">
            <a:extLst>
              <a:ext uri="{FF2B5EF4-FFF2-40B4-BE49-F238E27FC236}">
                <a16:creationId xmlns:a16="http://schemas.microsoft.com/office/drawing/2014/main" id="{2ED5034F-FE97-4959-B0B0-4A28A2A06564}"/>
              </a:ext>
            </a:extLst>
          </p:cNvPr>
          <p:cNvGraphicFramePr>
            <a:graphicFrameLocks noGrp="1"/>
          </p:cNvGraphicFramePr>
          <p:nvPr/>
        </p:nvGraphicFramePr>
        <p:xfrm>
          <a:off x="677324" y="1093063"/>
          <a:ext cx="8380416" cy="5463632"/>
        </p:xfrm>
        <a:graphic>
          <a:graphicData uri="http://schemas.openxmlformats.org/drawingml/2006/table">
            <a:tbl>
              <a:tblPr firstRow="1" bandRow="1">
                <a:noFill/>
                <a:tableStyleId>{5C22544A-7EE6-4342-B048-85BDC9FD1C3A}</a:tableStyleId>
              </a:tblPr>
              <a:tblGrid>
                <a:gridCol w="1047552">
                  <a:extLst>
                    <a:ext uri="{9D8B030D-6E8A-4147-A177-3AD203B41FA5}">
                      <a16:colId xmlns:a16="http://schemas.microsoft.com/office/drawing/2014/main" val="3333948805"/>
                    </a:ext>
                  </a:extLst>
                </a:gridCol>
                <a:gridCol w="1026950">
                  <a:extLst>
                    <a:ext uri="{9D8B030D-6E8A-4147-A177-3AD203B41FA5}">
                      <a16:colId xmlns:a16="http://schemas.microsoft.com/office/drawing/2014/main" val="1067534973"/>
                    </a:ext>
                  </a:extLst>
                </a:gridCol>
                <a:gridCol w="1068154">
                  <a:extLst>
                    <a:ext uri="{9D8B030D-6E8A-4147-A177-3AD203B41FA5}">
                      <a16:colId xmlns:a16="http://schemas.microsoft.com/office/drawing/2014/main" val="3930405016"/>
                    </a:ext>
                  </a:extLst>
                </a:gridCol>
                <a:gridCol w="1047552">
                  <a:extLst>
                    <a:ext uri="{9D8B030D-6E8A-4147-A177-3AD203B41FA5}">
                      <a16:colId xmlns:a16="http://schemas.microsoft.com/office/drawing/2014/main" val="4244455600"/>
                    </a:ext>
                  </a:extLst>
                </a:gridCol>
                <a:gridCol w="1047552">
                  <a:extLst>
                    <a:ext uri="{9D8B030D-6E8A-4147-A177-3AD203B41FA5}">
                      <a16:colId xmlns:a16="http://schemas.microsoft.com/office/drawing/2014/main" val="1322481516"/>
                    </a:ext>
                  </a:extLst>
                </a:gridCol>
                <a:gridCol w="397694">
                  <a:extLst>
                    <a:ext uri="{9D8B030D-6E8A-4147-A177-3AD203B41FA5}">
                      <a16:colId xmlns:a16="http://schemas.microsoft.com/office/drawing/2014/main" val="55222129"/>
                    </a:ext>
                  </a:extLst>
                </a:gridCol>
                <a:gridCol w="397694">
                  <a:extLst>
                    <a:ext uri="{9D8B030D-6E8A-4147-A177-3AD203B41FA5}">
                      <a16:colId xmlns:a16="http://schemas.microsoft.com/office/drawing/2014/main" val="3179391857"/>
                    </a:ext>
                  </a:extLst>
                </a:gridCol>
                <a:gridCol w="397694">
                  <a:extLst>
                    <a:ext uri="{9D8B030D-6E8A-4147-A177-3AD203B41FA5}">
                      <a16:colId xmlns:a16="http://schemas.microsoft.com/office/drawing/2014/main" val="2183149233"/>
                    </a:ext>
                  </a:extLst>
                </a:gridCol>
                <a:gridCol w="902022">
                  <a:extLst>
                    <a:ext uri="{9D8B030D-6E8A-4147-A177-3AD203B41FA5}">
                      <a16:colId xmlns:a16="http://schemas.microsoft.com/office/drawing/2014/main" val="598069828"/>
                    </a:ext>
                  </a:extLst>
                </a:gridCol>
                <a:gridCol w="1047552">
                  <a:extLst>
                    <a:ext uri="{9D8B030D-6E8A-4147-A177-3AD203B41FA5}">
                      <a16:colId xmlns:a16="http://schemas.microsoft.com/office/drawing/2014/main" val="936327341"/>
                    </a:ext>
                  </a:extLst>
                </a:gridCol>
              </a:tblGrid>
              <a:tr h="341477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공정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세부 공정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시작시각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소요시간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설비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온도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배기압력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배기량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9792745"/>
                  </a:ext>
                </a:extLst>
              </a:tr>
              <a:tr h="341477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50" dirty="0">
                          <a:solidFill>
                            <a:schemeClr val="bg1"/>
                          </a:solidFill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시작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50" dirty="0">
                          <a:solidFill>
                            <a:schemeClr val="bg1"/>
                          </a:solidFill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종료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50" dirty="0">
                          <a:solidFill>
                            <a:schemeClr val="bg1"/>
                          </a:solidFill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최대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2419286"/>
                  </a:ext>
                </a:extLst>
              </a:tr>
              <a:tr h="341477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Black</a:t>
                      </a:r>
                      <a:endParaRPr lang="ko-KR" altLang="en-US" sz="1400" dirty="0"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인쇄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■</a:t>
                      </a:r>
                      <a:endParaRPr lang="ko-KR" altLang="en-US" sz="1400" dirty="0"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  <a:cs typeface="+mn-cs"/>
                        </a:rPr>
                        <a:t>■</a:t>
                      </a:r>
                      <a:endParaRPr lang="ko-KR" altLang="en-US" sz="1400" dirty="0"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□</a:t>
                      </a:r>
                      <a:endParaRPr lang="ko-KR" altLang="en-US" sz="1400" dirty="0"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5317078"/>
                  </a:ext>
                </a:extLst>
              </a:tr>
              <a:tr h="341477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RTD</a:t>
                      </a:r>
                      <a:endParaRPr lang="ko-KR" altLang="en-US" sz="1400" dirty="0"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  <a:cs typeface="+mn-cs"/>
                        </a:rPr>
                        <a:t>■</a:t>
                      </a:r>
                      <a:endParaRPr lang="ko-KR" altLang="en-US" sz="1400" dirty="0"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□</a:t>
                      </a:r>
                      <a:endParaRPr lang="ko-KR" altLang="en-US" sz="1400" dirty="0"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  <a:cs typeface="+mn-cs"/>
                        </a:rPr>
                        <a:t>■</a:t>
                      </a:r>
                      <a:endParaRPr lang="ko-KR" altLang="en-US" sz="1400" dirty="0"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  <a:cs typeface="+mn-cs"/>
                        </a:rPr>
                        <a:t>■</a:t>
                      </a:r>
                      <a:endParaRPr lang="ko-KR" altLang="en-US" sz="1400" dirty="0"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  <a:cs typeface="+mn-cs"/>
                        </a:rPr>
                        <a:t>■</a:t>
                      </a:r>
                      <a:endParaRPr lang="ko-KR" altLang="en-US" sz="1400" dirty="0"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  <a:cs typeface="+mn-cs"/>
                        </a:rPr>
                        <a:t>■</a:t>
                      </a:r>
                      <a:endParaRPr lang="ko-KR" altLang="en-US" sz="1400" dirty="0"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3005664"/>
                  </a:ext>
                </a:extLst>
              </a:tr>
              <a:tr h="341477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Ag</a:t>
                      </a:r>
                      <a:endParaRPr lang="ko-KR" altLang="en-US" sz="1400" dirty="0"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인쇄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■</a:t>
                      </a:r>
                      <a:endParaRPr lang="ko-KR" altLang="en-US" sz="1400" dirty="0"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  <a:cs typeface="+mn-cs"/>
                        </a:rPr>
                        <a:t>■</a:t>
                      </a:r>
                      <a:endParaRPr lang="ko-KR" altLang="en-US" sz="1400" dirty="0"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□</a:t>
                      </a:r>
                      <a:endParaRPr lang="ko-KR" altLang="en-US" sz="1400" dirty="0"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09705281"/>
                  </a:ext>
                </a:extLst>
              </a:tr>
              <a:tr h="341477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RTD</a:t>
                      </a:r>
                      <a:endParaRPr lang="ko-KR" altLang="en-US" sz="1400" dirty="0"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  <a:cs typeface="+mn-cs"/>
                        </a:rPr>
                        <a:t>■</a:t>
                      </a:r>
                      <a:endParaRPr lang="ko-KR" altLang="en-US" sz="1400" dirty="0"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□</a:t>
                      </a:r>
                      <a:endParaRPr lang="ko-KR" altLang="en-US" sz="1400" dirty="0"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  <a:cs typeface="+mn-cs"/>
                        </a:rPr>
                        <a:t>■</a:t>
                      </a:r>
                      <a:endParaRPr lang="ko-KR" altLang="en-US" sz="1400" dirty="0"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  <a:cs typeface="+mn-cs"/>
                        </a:rPr>
                        <a:t>■</a:t>
                      </a:r>
                      <a:endParaRPr lang="ko-KR" altLang="en-US" sz="1400" dirty="0"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  <a:cs typeface="+mn-cs"/>
                        </a:rPr>
                        <a:t>■</a:t>
                      </a:r>
                      <a:endParaRPr lang="ko-KR" altLang="en-US" sz="1400" dirty="0"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■</a:t>
                      </a:r>
                      <a:endParaRPr lang="ko-KR" altLang="en-US" sz="1400" dirty="0"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8673623"/>
                  </a:ext>
                </a:extLst>
              </a:tr>
              <a:tr h="341477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노광</a:t>
                      </a:r>
                      <a:endParaRPr lang="ko-KR" altLang="en-US" sz="1400" dirty="0"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  <a:cs typeface="+mn-cs"/>
                        </a:rPr>
                        <a:t>■</a:t>
                      </a:r>
                      <a:endParaRPr lang="ko-KR" altLang="en-US" sz="1400" dirty="0"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□</a:t>
                      </a:r>
                      <a:endParaRPr lang="ko-KR" altLang="en-US" sz="1400" dirty="0"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  <a:cs typeface="+mn-cs"/>
                        </a:rPr>
                        <a:t>■</a:t>
                      </a:r>
                      <a:endParaRPr lang="ko-KR" altLang="en-US" sz="1400" dirty="0"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  <a:cs typeface="+mn-cs"/>
                        </a:rPr>
                        <a:t>■</a:t>
                      </a:r>
                      <a:endParaRPr lang="ko-KR" altLang="en-US" sz="1400" dirty="0"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  <a:cs typeface="+mn-cs"/>
                        </a:rPr>
                        <a:t>■</a:t>
                      </a:r>
                      <a:endParaRPr lang="ko-KR" altLang="en-US" sz="1400" dirty="0"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57165634"/>
                  </a:ext>
                </a:extLst>
              </a:tr>
              <a:tr h="341477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Bus</a:t>
                      </a:r>
                      <a:endParaRPr lang="ko-KR" altLang="en-US" sz="1400" dirty="0"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현상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■</a:t>
                      </a:r>
                      <a:endParaRPr lang="ko-KR" altLang="en-US" sz="1400" dirty="0"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  <a:cs typeface="+mn-cs"/>
                        </a:rPr>
                        <a:t>■</a:t>
                      </a:r>
                      <a:endParaRPr lang="ko-KR" altLang="en-US" sz="1400" dirty="0"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□</a:t>
                      </a:r>
                      <a:endParaRPr lang="ko-KR" altLang="en-US" sz="1400" dirty="0"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  <a:cs typeface="+mn-cs"/>
                        </a:rPr>
                        <a:t>■</a:t>
                      </a:r>
                      <a:endParaRPr lang="ko-KR" altLang="en-US" sz="1400" dirty="0"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8496627"/>
                  </a:ext>
                </a:extLst>
              </a:tr>
              <a:tr h="341477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소성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  <a:cs typeface="+mn-cs"/>
                        </a:rPr>
                        <a:t>■</a:t>
                      </a:r>
                      <a:endParaRPr lang="ko-KR" altLang="en-US" sz="1400" dirty="0"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□</a:t>
                      </a:r>
                      <a:endParaRPr lang="ko-KR" altLang="en-US" sz="1400" dirty="0"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  <a:cs typeface="+mn-cs"/>
                        </a:rPr>
                        <a:t>■</a:t>
                      </a:r>
                      <a:endParaRPr lang="ko-KR" altLang="en-US" sz="1400" dirty="0"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3111608"/>
                  </a:ext>
                </a:extLst>
              </a:tr>
              <a:tr h="34147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유전체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  <a:cs typeface="+mn-cs"/>
                        </a:rPr>
                        <a:t>■</a:t>
                      </a:r>
                      <a:endParaRPr lang="ko-KR" altLang="en-US" sz="1400" dirty="0"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  <a:cs typeface="+mn-cs"/>
                        </a:rPr>
                        <a:t>■</a:t>
                      </a:r>
                      <a:endParaRPr lang="ko-KR" altLang="en-US" sz="1400" dirty="0"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□</a:t>
                      </a:r>
                      <a:endParaRPr lang="ko-KR" altLang="en-US" sz="1400" dirty="0"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  <a:cs typeface="+mn-cs"/>
                        </a:rPr>
                        <a:t>■</a:t>
                      </a:r>
                      <a:endParaRPr lang="ko-KR" altLang="en-US" sz="1400" dirty="0"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■</a:t>
                      </a:r>
                      <a:endParaRPr lang="ko-KR" altLang="en-US" sz="1400" dirty="0"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6453281"/>
                  </a:ext>
                </a:extLst>
              </a:tr>
              <a:tr h="34147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MgO</a:t>
                      </a:r>
                      <a:endParaRPr lang="ko-KR" altLang="en-US" sz="1400" dirty="0"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  <a:cs typeface="+mn-cs"/>
                        </a:rPr>
                        <a:t>■</a:t>
                      </a:r>
                      <a:endParaRPr lang="ko-KR" altLang="en-US" sz="1400" dirty="0"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  <a:cs typeface="+mn-cs"/>
                        </a:rPr>
                        <a:t>■</a:t>
                      </a:r>
                      <a:endParaRPr lang="ko-KR" altLang="en-US" sz="1400" dirty="0"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  <a:cs typeface="+mn-cs"/>
                        </a:rPr>
                        <a:t>□</a:t>
                      </a:r>
                      <a:endParaRPr lang="ko-KR" altLang="en-US" sz="1400" dirty="0"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7171758"/>
                  </a:ext>
                </a:extLst>
              </a:tr>
              <a:tr h="341477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형광체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Dispenser</a:t>
                      </a:r>
                      <a:endParaRPr lang="ko-KR" altLang="en-US" sz="1400" dirty="0"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  <a:cs typeface="+mn-cs"/>
                        </a:rPr>
                        <a:t>■</a:t>
                      </a:r>
                      <a:endParaRPr lang="ko-KR" altLang="en-US" sz="1400" dirty="0"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  <a:cs typeface="+mn-cs"/>
                        </a:rPr>
                        <a:t>■</a:t>
                      </a:r>
                      <a:endParaRPr lang="ko-KR" altLang="en-US" sz="1400" dirty="0"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  <a:cs typeface="+mn-cs"/>
                        </a:rPr>
                        <a:t>□</a:t>
                      </a:r>
                      <a:endParaRPr lang="ko-KR" altLang="en-US" sz="1400" dirty="0"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3450200"/>
                  </a:ext>
                </a:extLst>
              </a:tr>
              <a:tr h="341477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건조</a:t>
                      </a:r>
                      <a:r>
                        <a:rPr lang="en-US" altLang="ko-KR" sz="14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(RTD)</a:t>
                      </a:r>
                      <a:endParaRPr lang="ko-KR" altLang="en-US" sz="1400" dirty="0"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  <a:cs typeface="+mn-cs"/>
                        </a:rPr>
                        <a:t>■</a:t>
                      </a:r>
                      <a:endParaRPr lang="ko-KR" altLang="en-US" sz="1400" dirty="0"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  <a:cs typeface="+mn-cs"/>
                        </a:rPr>
                        <a:t>□</a:t>
                      </a:r>
                      <a:endParaRPr lang="ko-KR" altLang="en-US" sz="1400" dirty="0"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  <a:cs typeface="+mn-cs"/>
                        </a:rPr>
                        <a:t>■</a:t>
                      </a:r>
                      <a:endParaRPr lang="ko-KR" altLang="en-US" sz="1400" dirty="0"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  <a:cs typeface="+mn-cs"/>
                        </a:rPr>
                        <a:t>■</a:t>
                      </a:r>
                      <a:endParaRPr lang="ko-KR" altLang="en-US" sz="1400" dirty="0"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  <a:cs typeface="+mn-cs"/>
                        </a:rPr>
                        <a:t>■</a:t>
                      </a:r>
                      <a:endParaRPr lang="ko-KR" altLang="en-US" sz="1400" dirty="0"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  <a:cs typeface="+mn-cs"/>
                        </a:rPr>
                        <a:t>■</a:t>
                      </a:r>
                      <a:endParaRPr lang="ko-KR" altLang="en-US" sz="1400" dirty="0"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2338316"/>
                  </a:ext>
                </a:extLst>
              </a:tr>
              <a:tr h="341477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소성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  <a:cs typeface="+mn-cs"/>
                        </a:rPr>
                        <a:t>■</a:t>
                      </a:r>
                      <a:endParaRPr lang="ko-KR" altLang="en-US" sz="1400" dirty="0"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  <a:cs typeface="+mn-cs"/>
                        </a:rPr>
                        <a:t>□</a:t>
                      </a:r>
                      <a:endParaRPr lang="ko-KR" altLang="en-US" sz="1400" dirty="0"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■</a:t>
                      </a:r>
                      <a:endParaRPr lang="ko-KR" altLang="en-US" sz="1400" dirty="0"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■</a:t>
                      </a:r>
                      <a:endParaRPr lang="ko-KR" altLang="en-US" sz="1400" dirty="0"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7385444"/>
                  </a:ext>
                </a:extLst>
              </a:tr>
              <a:tr h="34147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합착</a:t>
                      </a:r>
                      <a:endParaRPr lang="ko-KR" altLang="en-US" sz="1400" dirty="0"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  <a:cs typeface="+mn-cs"/>
                        </a:rPr>
                        <a:t>■</a:t>
                      </a:r>
                      <a:endParaRPr lang="ko-KR" altLang="en-US" sz="1400" dirty="0"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  <a:cs typeface="+mn-cs"/>
                        </a:rPr>
                        <a:t>■</a:t>
                      </a:r>
                      <a:endParaRPr lang="ko-KR" altLang="en-US" sz="1400" dirty="0"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  <a:cs typeface="+mn-cs"/>
                        </a:rPr>
                        <a:t>□</a:t>
                      </a:r>
                      <a:endParaRPr lang="ko-KR" altLang="en-US" sz="1400" dirty="0"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6458147"/>
                  </a:ext>
                </a:extLst>
              </a:tr>
              <a:tr h="34147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에이징</a:t>
                      </a:r>
                      <a:endParaRPr lang="ko-KR" altLang="en-US" sz="1400" dirty="0"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  <a:cs typeface="+mn-cs"/>
                        </a:rPr>
                        <a:t>■</a:t>
                      </a:r>
                      <a:endParaRPr lang="ko-KR" altLang="en-US" sz="1400" dirty="0"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  <a:cs typeface="+mn-cs"/>
                        </a:rPr>
                        <a:t>■</a:t>
                      </a:r>
                      <a:endParaRPr lang="ko-KR" altLang="en-US" sz="1400" dirty="0"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  <a:cs typeface="+mn-cs"/>
                        </a:rPr>
                        <a:t>□</a:t>
                      </a:r>
                      <a:endParaRPr lang="ko-KR" altLang="en-US" sz="1400" dirty="0"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0591500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095CC7D5-BE11-41A7-87E7-431E1961DEEA}"/>
              </a:ext>
            </a:extLst>
          </p:cNvPr>
          <p:cNvSpPr txBox="1"/>
          <p:nvPr/>
        </p:nvSpPr>
        <p:spPr>
          <a:xfrm>
            <a:off x="7279157" y="779003"/>
            <a:ext cx="18389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연속형</a:t>
            </a:r>
            <a:r>
              <a:rPr lang="en-US" altLang="ko-KR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: ■ / </a:t>
            </a:r>
            <a:r>
              <a:rPr lang="ko-KR" altLang="en-US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이산형</a:t>
            </a:r>
            <a:r>
              <a:rPr lang="en-US" altLang="ko-KR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: □ </a:t>
            </a:r>
            <a:endParaRPr lang="ko-KR" altLang="en-US" sz="14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A9FE73F-1362-4DAB-A1DA-3D609B6588E7}"/>
              </a:ext>
            </a:extLst>
          </p:cNvPr>
          <p:cNvSpPr txBox="1"/>
          <p:nvPr/>
        </p:nvSpPr>
        <p:spPr>
          <a:xfrm>
            <a:off x="2819792" y="216281"/>
            <a:ext cx="29995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데이터 항목의 의미와 유형 확인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D74C945-4170-467E-AA2F-521C07D5C1A4}"/>
              </a:ext>
            </a:extLst>
          </p:cNvPr>
          <p:cNvSpPr txBox="1"/>
          <p:nvPr/>
        </p:nvSpPr>
        <p:spPr>
          <a:xfrm>
            <a:off x="263860" y="11328"/>
            <a:ext cx="10568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bg1">
                    <a:lumMod val="9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첨부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EDA9289-7383-4D40-8CEB-ED0394B0C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57DA9-D061-434C-A620-33FE0A54C448}" type="slidenum">
              <a:rPr lang="ko-KR" altLang="en-US" smtClean="0"/>
              <a:t>19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09125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이등변 삼각형 17">
            <a:extLst>
              <a:ext uri="{FF2B5EF4-FFF2-40B4-BE49-F238E27FC236}">
                <a16:creationId xmlns:a16="http://schemas.microsoft.com/office/drawing/2014/main" id="{3727C885-1FC5-4689-AE20-08F815683459}"/>
              </a:ext>
            </a:extLst>
          </p:cNvPr>
          <p:cNvSpPr/>
          <p:nvPr/>
        </p:nvSpPr>
        <p:spPr>
          <a:xfrm rot="8764730">
            <a:off x="789472" y="1354861"/>
            <a:ext cx="2853383" cy="2131727"/>
          </a:xfrm>
          <a:prstGeom prst="triangl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0EE79D2-22A7-41A1-AC5D-BF3A9CC5DC71}"/>
              </a:ext>
            </a:extLst>
          </p:cNvPr>
          <p:cNvSpPr txBox="1"/>
          <p:nvPr/>
        </p:nvSpPr>
        <p:spPr>
          <a:xfrm>
            <a:off x="956946" y="1978153"/>
            <a:ext cx="18425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Contents</a:t>
            </a:r>
            <a:endParaRPr lang="ko-KR" altLang="en-US" sz="2800" dirty="0">
              <a:solidFill>
                <a:schemeClr val="bg1">
                  <a:lumMod val="95000"/>
                </a:schemeClr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D7BF99C7-0D42-4B17-8269-495BCC70092E}"/>
              </a:ext>
            </a:extLst>
          </p:cNvPr>
          <p:cNvCxnSpPr>
            <a:cxnSpLocks/>
          </p:cNvCxnSpPr>
          <p:nvPr/>
        </p:nvCxnSpPr>
        <p:spPr>
          <a:xfrm>
            <a:off x="2799471" y="-309489"/>
            <a:ext cx="0" cy="7371471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1D6BCD81-B0C8-4D95-BE1B-803E6957BDBF}"/>
              </a:ext>
            </a:extLst>
          </p:cNvPr>
          <p:cNvCxnSpPr>
            <a:cxnSpLocks/>
          </p:cNvCxnSpPr>
          <p:nvPr/>
        </p:nvCxnSpPr>
        <p:spPr>
          <a:xfrm flipH="1">
            <a:off x="-403412" y="-215153"/>
            <a:ext cx="4618957" cy="3119718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3022256F-6B2D-4BD1-9319-6171A1738730}"/>
              </a:ext>
            </a:extLst>
          </p:cNvPr>
          <p:cNvSpPr txBox="1"/>
          <p:nvPr/>
        </p:nvSpPr>
        <p:spPr>
          <a:xfrm>
            <a:off x="3521124" y="254904"/>
            <a:ext cx="694421" cy="60537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sz="32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01</a:t>
            </a:r>
          </a:p>
          <a:p>
            <a:pPr>
              <a:lnSpc>
                <a:spcPct val="250000"/>
              </a:lnSpc>
            </a:pPr>
            <a:r>
              <a:rPr lang="en-US" altLang="ko-KR" sz="32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02</a:t>
            </a:r>
          </a:p>
          <a:p>
            <a:pPr>
              <a:lnSpc>
                <a:spcPct val="250000"/>
              </a:lnSpc>
            </a:pPr>
            <a:r>
              <a:rPr lang="en-US" altLang="ko-KR" sz="32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03</a:t>
            </a:r>
          </a:p>
          <a:p>
            <a:pPr>
              <a:lnSpc>
                <a:spcPct val="250000"/>
              </a:lnSpc>
            </a:pPr>
            <a:r>
              <a:rPr lang="en-US" altLang="ko-KR" sz="32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04</a:t>
            </a:r>
          </a:p>
          <a:p>
            <a:pPr>
              <a:lnSpc>
                <a:spcPct val="250000"/>
              </a:lnSpc>
            </a:pPr>
            <a:r>
              <a:rPr lang="en-US" altLang="ko-KR" sz="32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05</a:t>
            </a:r>
            <a:endParaRPr lang="ko-KR" altLang="en-US" sz="3200" dirty="0"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7E51AB-7F65-4633-9CF5-3E8EACDA94A1}"/>
              </a:ext>
            </a:extLst>
          </p:cNvPr>
          <p:cNvSpPr txBox="1"/>
          <p:nvPr/>
        </p:nvSpPr>
        <p:spPr>
          <a:xfrm>
            <a:off x="4397445" y="863706"/>
            <a:ext cx="11336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추진 배경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54F8BDD-47DB-43DA-B8A9-871CB01211A9}"/>
              </a:ext>
            </a:extLst>
          </p:cNvPr>
          <p:cNvSpPr txBox="1"/>
          <p:nvPr/>
        </p:nvSpPr>
        <p:spPr>
          <a:xfrm>
            <a:off x="4426864" y="2093685"/>
            <a:ext cx="11336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분석 개요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DB16519-500C-4470-86D7-6EE8B8EA8FAC}"/>
              </a:ext>
            </a:extLst>
          </p:cNvPr>
          <p:cNvSpPr txBox="1"/>
          <p:nvPr/>
        </p:nvSpPr>
        <p:spPr>
          <a:xfrm>
            <a:off x="4438358" y="3299855"/>
            <a:ext cx="11336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분석 결과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16AE06E-8929-4496-9CA8-4B7EF16E2704}"/>
              </a:ext>
            </a:extLst>
          </p:cNvPr>
          <p:cNvSpPr txBox="1"/>
          <p:nvPr/>
        </p:nvSpPr>
        <p:spPr>
          <a:xfrm>
            <a:off x="4426864" y="4523277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개선 방안</a:t>
            </a: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9ACCC90A-576B-4241-86B0-57985CD5E6F2}"/>
              </a:ext>
            </a:extLst>
          </p:cNvPr>
          <p:cNvGrpSpPr/>
          <p:nvPr/>
        </p:nvGrpSpPr>
        <p:grpSpPr>
          <a:xfrm>
            <a:off x="8442672" y="30751"/>
            <a:ext cx="1477269" cy="307777"/>
            <a:chOff x="8485802" y="4873"/>
            <a:chExt cx="1477269" cy="307777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56EAB2B-7451-4AF8-A693-3321DF90B286}"/>
                </a:ext>
              </a:extLst>
            </p:cNvPr>
            <p:cNvSpPr txBox="1"/>
            <p:nvPr/>
          </p:nvSpPr>
          <p:spPr>
            <a:xfrm>
              <a:off x="8675539" y="4873"/>
              <a:ext cx="12875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dist"/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(</a:t>
              </a:r>
              <a:r>
                <a:rPr lang="ko-KR" altLang="en-US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주</a:t>
              </a:r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) PDP-One</a:t>
              </a:r>
              <a:endParaRPr lang="ko-KR" altLang="en-US" sz="14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C5BFBEEE-C546-487A-9BF4-2E5E07CAC562}"/>
                </a:ext>
              </a:extLst>
            </p:cNvPr>
            <p:cNvGrpSpPr/>
            <p:nvPr/>
          </p:nvGrpSpPr>
          <p:grpSpPr>
            <a:xfrm>
              <a:off x="8485802" y="79737"/>
              <a:ext cx="252766" cy="154383"/>
              <a:chOff x="5943600" y="517585"/>
              <a:chExt cx="364310" cy="222511"/>
            </a:xfrm>
          </p:grpSpPr>
          <p:sp>
            <p:nvSpPr>
              <p:cNvPr id="26" name="타원 25">
                <a:extLst>
                  <a:ext uri="{FF2B5EF4-FFF2-40B4-BE49-F238E27FC236}">
                    <a16:creationId xmlns:a16="http://schemas.microsoft.com/office/drawing/2014/main" id="{A5648613-C2D7-46CE-AF13-FF562592AD06}"/>
                  </a:ext>
                </a:extLst>
              </p:cNvPr>
              <p:cNvSpPr/>
              <p:nvPr/>
            </p:nvSpPr>
            <p:spPr>
              <a:xfrm>
                <a:off x="5943600" y="517585"/>
                <a:ext cx="222511" cy="222511"/>
              </a:xfrm>
              <a:prstGeom prst="ellipse">
                <a:avLst/>
              </a:prstGeom>
              <a:solidFill>
                <a:srgbClr val="00206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타원 26">
                <a:extLst>
                  <a:ext uri="{FF2B5EF4-FFF2-40B4-BE49-F238E27FC236}">
                    <a16:creationId xmlns:a16="http://schemas.microsoft.com/office/drawing/2014/main" id="{94696739-DE8C-4546-9738-EA49981D0D1E}"/>
                  </a:ext>
                </a:extLst>
              </p:cNvPr>
              <p:cNvSpPr/>
              <p:nvPr/>
            </p:nvSpPr>
            <p:spPr>
              <a:xfrm>
                <a:off x="6085399" y="517585"/>
                <a:ext cx="222511" cy="222511"/>
              </a:xfrm>
              <a:prstGeom prst="ellipse">
                <a:avLst/>
              </a:prstGeom>
              <a:solidFill>
                <a:srgbClr val="7030A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F9FF2587-CCF7-484E-8829-4C16AD898A75}"/>
              </a:ext>
            </a:extLst>
          </p:cNvPr>
          <p:cNvSpPr txBox="1"/>
          <p:nvPr/>
        </p:nvSpPr>
        <p:spPr>
          <a:xfrm>
            <a:off x="4426864" y="5746699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사후 관리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E950B2A-D0DE-4294-896E-0046954F8B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57DA9-D061-434C-A620-33FE0A54C448}" type="slidenum">
              <a:rPr lang="ko-KR" altLang="en-US" smtClean="0"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172998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309B8109-98C8-45ED-98AE-19144C2509CC}"/>
              </a:ext>
            </a:extLst>
          </p:cNvPr>
          <p:cNvGrpSpPr/>
          <p:nvPr/>
        </p:nvGrpSpPr>
        <p:grpSpPr>
          <a:xfrm>
            <a:off x="0" y="-558195"/>
            <a:ext cx="1354649" cy="1416192"/>
            <a:chOff x="1090298" y="2985327"/>
            <a:chExt cx="1636294" cy="1748589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64429016-CDC7-49C1-A367-298631C2D99E}"/>
                </a:ext>
              </a:extLst>
            </p:cNvPr>
            <p:cNvSpPr/>
            <p:nvPr/>
          </p:nvSpPr>
          <p:spPr>
            <a:xfrm rot="18479529">
              <a:off x="1034150" y="3041475"/>
              <a:ext cx="1748589" cy="1636294"/>
            </a:xfrm>
            <a:prstGeom prst="round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95B5533A-04FC-4281-958F-2EA4DD23FFD0}"/>
                </a:ext>
              </a:extLst>
            </p:cNvPr>
            <p:cNvSpPr/>
            <p:nvPr/>
          </p:nvSpPr>
          <p:spPr>
            <a:xfrm rot="17778217">
              <a:off x="1338908" y="3345080"/>
              <a:ext cx="1355078" cy="1409844"/>
            </a:xfrm>
            <a:prstGeom prst="round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D48BC80-712C-4C12-B335-6F8B2726469D}"/>
              </a:ext>
            </a:extLst>
          </p:cNvPr>
          <p:cNvSpPr txBox="1"/>
          <p:nvPr/>
        </p:nvSpPr>
        <p:spPr>
          <a:xfrm>
            <a:off x="1584126" y="158461"/>
            <a:ext cx="6465218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>
              <a:defRPr/>
            </a:pPr>
            <a:r>
              <a:rPr kumimoji="1" lang="ko-KR" altLang="en-US" sz="2400" kern="0" spc="-100" dirty="0">
                <a:solidFill>
                  <a:srgbClr val="00206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세부 내용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F1640E67-CA10-41DA-85AA-B6616694AAFD}"/>
              </a:ext>
            </a:extLst>
          </p:cNvPr>
          <p:cNvGrpSpPr/>
          <p:nvPr/>
        </p:nvGrpSpPr>
        <p:grpSpPr>
          <a:xfrm>
            <a:off x="8442672" y="30751"/>
            <a:ext cx="1477269" cy="307777"/>
            <a:chOff x="8485802" y="4873"/>
            <a:chExt cx="1477269" cy="30777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C5118D0-C239-4E43-B03A-6CB31B1CBB13}"/>
                </a:ext>
              </a:extLst>
            </p:cNvPr>
            <p:cNvSpPr txBox="1"/>
            <p:nvPr/>
          </p:nvSpPr>
          <p:spPr>
            <a:xfrm>
              <a:off x="8675539" y="4873"/>
              <a:ext cx="12875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dist"/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(</a:t>
              </a:r>
              <a:r>
                <a:rPr lang="ko-KR" altLang="en-US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주</a:t>
              </a:r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) PDP-One</a:t>
              </a:r>
              <a:endParaRPr lang="ko-KR" altLang="en-US" sz="14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87D2D921-73AC-45EA-96B4-1D1E8B7592EE}"/>
                </a:ext>
              </a:extLst>
            </p:cNvPr>
            <p:cNvGrpSpPr/>
            <p:nvPr/>
          </p:nvGrpSpPr>
          <p:grpSpPr>
            <a:xfrm>
              <a:off x="8485802" y="79737"/>
              <a:ext cx="252766" cy="154383"/>
              <a:chOff x="5943600" y="517585"/>
              <a:chExt cx="364310" cy="222511"/>
            </a:xfrm>
          </p:grpSpPr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0AA0E04B-2226-4D80-B9C2-4ED06D49FF98}"/>
                  </a:ext>
                </a:extLst>
              </p:cNvPr>
              <p:cNvSpPr/>
              <p:nvPr/>
            </p:nvSpPr>
            <p:spPr>
              <a:xfrm>
                <a:off x="5943600" y="517585"/>
                <a:ext cx="222511" cy="222511"/>
              </a:xfrm>
              <a:prstGeom prst="ellipse">
                <a:avLst/>
              </a:prstGeom>
              <a:solidFill>
                <a:srgbClr val="00206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F08712B1-066C-4C83-A615-EC0B654B7B06}"/>
                  </a:ext>
                </a:extLst>
              </p:cNvPr>
              <p:cNvSpPr/>
              <p:nvPr/>
            </p:nvSpPr>
            <p:spPr>
              <a:xfrm>
                <a:off x="6085399" y="517585"/>
                <a:ext cx="222511" cy="222511"/>
              </a:xfrm>
              <a:prstGeom prst="ellipse">
                <a:avLst/>
              </a:prstGeom>
              <a:solidFill>
                <a:srgbClr val="7030A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aphicFrame>
        <p:nvGraphicFramePr>
          <p:cNvPr id="19" name="표 2">
            <a:extLst>
              <a:ext uri="{FF2B5EF4-FFF2-40B4-BE49-F238E27FC236}">
                <a16:creationId xmlns:a16="http://schemas.microsoft.com/office/drawing/2014/main" id="{B99A5F20-AA78-4B37-AC33-73DD27423D94}"/>
              </a:ext>
            </a:extLst>
          </p:cNvPr>
          <p:cNvGraphicFramePr>
            <a:graphicFrameLocks noGrp="1"/>
          </p:cNvGraphicFramePr>
          <p:nvPr/>
        </p:nvGraphicFramePr>
        <p:xfrm>
          <a:off x="701255" y="1226701"/>
          <a:ext cx="8287469" cy="518272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83924">
                  <a:extLst>
                    <a:ext uri="{9D8B030D-6E8A-4147-A177-3AD203B41FA5}">
                      <a16:colId xmlns:a16="http://schemas.microsoft.com/office/drawing/2014/main" val="3434235069"/>
                    </a:ext>
                  </a:extLst>
                </a:gridCol>
                <a:gridCol w="1920159">
                  <a:extLst>
                    <a:ext uri="{9D8B030D-6E8A-4147-A177-3AD203B41FA5}">
                      <a16:colId xmlns:a16="http://schemas.microsoft.com/office/drawing/2014/main" val="2564964397"/>
                    </a:ext>
                  </a:extLst>
                </a:gridCol>
                <a:gridCol w="1327379">
                  <a:extLst>
                    <a:ext uri="{9D8B030D-6E8A-4147-A177-3AD203B41FA5}">
                      <a16:colId xmlns:a16="http://schemas.microsoft.com/office/drawing/2014/main" val="1471261579"/>
                    </a:ext>
                  </a:extLst>
                </a:gridCol>
                <a:gridCol w="3856007">
                  <a:extLst>
                    <a:ext uri="{9D8B030D-6E8A-4147-A177-3AD203B41FA5}">
                      <a16:colId xmlns:a16="http://schemas.microsoft.com/office/drawing/2014/main" val="2823692493"/>
                    </a:ext>
                  </a:extLst>
                </a:gridCol>
              </a:tblGrid>
              <a:tr h="74038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분석 데이터셋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파일명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(Table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명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파일 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항목명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9372195"/>
                  </a:ext>
                </a:extLst>
              </a:tr>
              <a:tr h="740389"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Panel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MFG_MACHINE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설비 및 작업시각 </a:t>
                      </a:r>
                      <a:endParaRPr lang="en-US" altLang="ko-KR" sz="1200" dirty="0"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 BLACK,  AG, BUS, </a:t>
                      </a:r>
                      <a:r>
                        <a:rPr lang="ko-KR" altLang="en-US" sz="12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유전체</a:t>
                      </a:r>
                      <a:r>
                        <a:rPr lang="en-US" altLang="ko-KR" sz="12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, MGO, </a:t>
                      </a:r>
                      <a:r>
                        <a:rPr lang="ko-KR" altLang="en-US" sz="12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형광체</a:t>
                      </a:r>
                      <a:r>
                        <a:rPr lang="en-US" altLang="ko-KR" sz="12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합착</a:t>
                      </a:r>
                      <a:r>
                        <a:rPr lang="en-US" altLang="ko-KR" sz="12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, PANEL_AGING </a:t>
                      </a:r>
                      <a:r>
                        <a:rPr lang="ko-KR" altLang="en-US" sz="12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설비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6840573"/>
                  </a:ext>
                </a:extLst>
              </a:tr>
              <a:tr h="740389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MFG_TAT</a:t>
                      </a:r>
                      <a:endParaRPr lang="ko-KR" altLang="en-US" sz="1200" dirty="0"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공정별 공정시간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BLACK,  AG, BUS, </a:t>
                      </a:r>
                      <a:r>
                        <a:rPr lang="ko-KR" altLang="en-US" sz="12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유전체</a:t>
                      </a:r>
                      <a:r>
                        <a:rPr lang="en-US" altLang="ko-KR" sz="12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, MGO, </a:t>
                      </a:r>
                      <a:r>
                        <a:rPr lang="ko-KR" altLang="en-US" sz="12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형광체</a:t>
                      </a:r>
                      <a:r>
                        <a:rPr lang="en-US" altLang="ko-KR" sz="12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합착</a:t>
                      </a:r>
                      <a:r>
                        <a:rPr lang="en-US" altLang="ko-KR" sz="12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, PANEL_AGING </a:t>
                      </a:r>
                      <a:r>
                        <a:rPr lang="ko-KR" altLang="en-US" sz="12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소요시간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11280501"/>
                  </a:ext>
                </a:extLst>
              </a:tr>
              <a:tr h="740389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MFG_PROCESS</a:t>
                      </a:r>
                      <a:endParaRPr lang="ko-KR" altLang="en-US" sz="1200" dirty="0"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공정별 작업상태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BLACK,  AG, BUS, </a:t>
                      </a:r>
                      <a:r>
                        <a:rPr lang="ko-KR" altLang="en-US" sz="12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유전체</a:t>
                      </a:r>
                      <a:r>
                        <a:rPr lang="en-US" altLang="ko-KR" sz="12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형광체의 온도</a:t>
                      </a:r>
                      <a:r>
                        <a:rPr lang="en-US" altLang="ko-KR" sz="12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압력</a:t>
                      </a:r>
                      <a:r>
                        <a:rPr lang="en-US" altLang="ko-KR" sz="12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배기량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05309888"/>
                  </a:ext>
                </a:extLst>
              </a:tr>
              <a:tr h="740389"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Lot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MFG_MACHINE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설비 및 작업시각 </a:t>
                      </a:r>
                      <a:endParaRPr lang="en-US" altLang="ko-KR" sz="1200" dirty="0"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 BLACK,  AG, BUS, </a:t>
                      </a:r>
                      <a:r>
                        <a:rPr lang="ko-KR" altLang="en-US" sz="12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유전체</a:t>
                      </a:r>
                      <a:r>
                        <a:rPr lang="en-US" altLang="ko-KR" sz="12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, MGO, </a:t>
                      </a:r>
                      <a:r>
                        <a:rPr lang="ko-KR" altLang="en-US" sz="12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형광체</a:t>
                      </a:r>
                      <a:r>
                        <a:rPr lang="en-US" altLang="ko-KR" sz="12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합착</a:t>
                      </a:r>
                      <a:r>
                        <a:rPr lang="en-US" altLang="ko-KR" sz="12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, PANEL_AGING </a:t>
                      </a:r>
                      <a:r>
                        <a:rPr lang="ko-KR" altLang="en-US" sz="12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설비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98418316"/>
                  </a:ext>
                </a:extLst>
              </a:tr>
              <a:tr h="740389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MFG_TAT</a:t>
                      </a:r>
                      <a:endParaRPr lang="ko-KR" altLang="en-US" sz="1200" dirty="0"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공정별 공정시간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BLACK,  AG, BUS, </a:t>
                      </a:r>
                      <a:r>
                        <a:rPr lang="ko-KR" altLang="en-US" sz="12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유전체</a:t>
                      </a:r>
                      <a:r>
                        <a:rPr lang="en-US" altLang="ko-KR" sz="12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, MGO, </a:t>
                      </a:r>
                      <a:r>
                        <a:rPr lang="ko-KR" altLang="en-US" sz="12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형광체</a:t>
                      </a:r>
                      <a:r>
                        <a:rPr lang="en-US" altLang="ko-KR" sz="12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합착</a:t>
                      </a:r>
                      <a:r>
                        <a:rPr lang="en-US" altLang="ko-KR" sz="12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, PANEL_AGING </a:t>
                      </a:r>
                      <a:r>
                        <a:rPr lang="ko-KR" altLang="en-US" sz="12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소요시간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16138253"/>
                  </a:ext>
                </a:extLst>
              </a:tr>
              <a:tr h="740389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MFG_PROCESS</a:t>
                      </a:r>
                      <a:endParaRPr lang="ko-KR" altLang="en-US" sz="1200" dirty="0"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공정별 작업상태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BLACK,  AG, BUS, </a:t>
                      </a:r>
                      <a:r>
                        <a:rPr lang="ko-KR" altLang="en-US" sz="12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유전체</a:t>
                      </a:r>
                      <a:r>
                        <a:rPr lang="en-US" altLang="ko-KR" sz="12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형광체의 온도</a:t>
                      </a:r>
                      <a:r>
                        <a:rPr lang="en-US" altLang="ko-KR" sz="12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압력</a:t>
                      </a:r>
                      <a:r>
                        <a:rPr lang="en-US" altLang="ko-KR" sz="12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배기량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13383407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B5D787C1-215D-4B28-B2D9-EB15EF0740D0}"/>
              </a:ext>
            </a:extLst>
          </p:cNvPr>
          <p:cNvSpPr txBox="1"/>
          <p:nvPr/>
        </p:nvSpPr>
        <p:spPr>
          <a:xfrm>
            <a:off x="2819792" y="216281"/>
            <a:ext cx="1435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데이터셋 구축</a:t>
            </a:r>
            <a:endParaRPr lang="en-US" altLang="ko-KR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F285E58-5931-4407-B2B4-7DC6C63311FE}"/>
              </a:ext>
            </a:extLst>
          </p:cNvPr>
          <p:cNvSpPr txBox="1"/>
          <p:nvPr/>
        </p:nvSpPr>
        <p:spPr>
          <a:xfrm>
            <a:off x="263860" y="11328"/>
            <a:ext cx="10568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bg1">
                    <a:lumMod val="9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첨부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D00EB09-C87C-4BA6-977B-924D6114E7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57DA9-D061-434C-A620-33FE0A54C448}" type="slidenum">
              <a:rPr lang="ko-KR" altLang="en-US" smtClean="0"/>
              <a:t>20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893732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309B8109-98C8-45ED-98AE-19144C2509CC}"/>
              </a:ext>
            </a:extLst>
          </p:cNvPr>
          <p:cNvGrpSpPr/>
          <p:nvPr/>
        </p:nvGrpSpPr>
        <p:grpSpPr>
          <a:xfrm>
            <a:off x="0" y="-558195"/>
            <a:ext cx="1354649" cy="1416192"/>
            <a:chOff x="1090298" y="2985327"/>
            <a:chExt cx="1636294" cy="1748589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64429016-CDC7-49C1-A367-298631C2D99E}"/>
                </a:ext>
              </a:extLst>
            </p:cNvPr>
            <p:cNvSpPr/>
            <p:nvPr/>
          </p:nvSpPr>
          <p:spPr>
            <a:xfrm rot="18479529">
              <a:off x="1034150" y="3041475"/>
              <a:ext cx="1748589" cy="1636294"/>
            </a:xfrm>
            <a:prstGeom prst="round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95B5533A-04FC-4281-958F-2EA4DD23FFD0}"/>
                </a:ext>
              </a:extLst>
            </p:cNvPr>
            <p:cNvSpPr/>
            <p:nvPr/>
          </p:nvSpPr>
          <p:spPr>
            <a:xfrm rot="17778217">
              <a:off x="1338908" y="3345080"/>
              <a:ext cx="1355078" cy="1409844"/>
            </a:xfrm>
            <a:prstGeom prst="round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D48BC80-712C-4C12-B335-6F8B2726469D}"/>
              </a:ext>
            </a:extLst>
          </p:cNvPr>
          <p:cNvSpPr txBox="1"/>
          <p:nvPr/>
        </p:nvSpPr>
        <p:spPr>
          <a:xfrm>
            <a:off x="1584126" y="158461"/>
            <a:ext cx="6465218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>
              <a:defRPr/>
            </a:pPr>
            <a:r>
              <a:rPr kumimoji="1" lang="ko-KR" altLang="en-US" sz="2400" kern="0" spc="-100" dirty="0">
                <a:solidFill>
                  <a:srgbClr val="00206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세부 내용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F1640E67-CA10-41DA-85AA-B6616694AAFD}"/>
              </a:ext>
            </a:extLst>
          </p:cNvPr>
          <p:cNvGrpSpPr/>
          <p:nvPr/>
        </p:nvGrpSpPr>
        <p:grpSpPr>
          <a:xfrm>
            <a:off x="8442672" y="30751"/>
            <a:ext cx="1477269" cy="307777"/>
            <a:chOff x="8485802" y="4873"/>
            <a:chExt cx="1477269" cy="30777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C5118D0-C239-4E43-B03A-6CB31B1CBB13}"/>
                </a:ext>
              </a:extLst>
            </p:cNvPr>
            <p:cNvSpPr txBox="1"/>
            <p:nvPr/>
          </p:nvSpPr>
          <p:spPr>
            <a:xfrm>
              <a:off x="8675539" y="4873"/>
              <a:ext cx="12875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dist"/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(</a:t>
              </a:r>
              <a:r>
                <a:rPr lang="ko-KR" altLang="en-US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주</a:t>
              </a:r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) PDP-One</a:t>
              </a:r>
              <a:endParaRPr lang="ko-KR" altLang="en-US" sz="14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87D2D921-73AC-45EA-96B4-1D1E8B7592EE}"/>
                </a:ext>
              </a:extLst>
            </p:cNvPr>
            <p:cNvGrpSpPr/>
            <p:nvPr/>
          </p:nvGrpSpPr>
          <p:grpSpPr>
            <a:xfrm>
              <a:off x="8485802" y="79737"/>
              <a:ext cx="252766" cy="154383"/>
              <a:chOff x="5943600" y="517585"/>
              <a:chExt cx="364310" cy="222511"/>
            </a:xfrm>
          </p:grpSpPr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0AA0E04B-2226-4D80-B9C2-4ED06D49FF98}"/>
                  </a:ext>
                </a:extLst>
              </p:cNvPr>
              <p:cNvSpPr/>
              <p:nvPr/>
            </p:nvSpPr>
            <p:spPr>
              <a:xfrm>
                <a:off x="5943600" y="517585"/>
                <a:ext cx="222511" cy="222511"/>
              </a:xfrm>
              <a:prstGeom prst="ellipse">
                <a:avLst/>
              </a:prstGeom>
              <a:solidFill>
                <a:srgbClr val="00206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F08712B1-066C-4C83-A615-EC0B654B7B06}"/>
                  </a:ext>
                </a:extLst>
              </p:cNvPr>
              <p:cNvSpPr/>
              <p:nvPr/>
            </p:nvSpPr>
            <p:spPr>
              <a:xfrm>
                <a:off x="6085399" y="517585"/>
                <a:ext cx="222511" cy="222511"/>
              </a:xfrm>
              <a:prstGeom prst="ellipse">
                <a:avLst/>
              </a:prstGeom>
              <a:solidFill>
                <a:srgbClr val="7030A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aphicFrame>
        <p:nvGraphicFramePr>
          <p:cNvPr id="19" name="표 2">
            <a:extLst>
              <a:ext uri="{FF2B5EF4-FFF2-40B4-BE49-F238E27FC236}">
                <a16:creationId xmlns:a16="http://schemas.microsoft.com/office/drawing/2014/main" id="{23C91284-E233-4392-818E-F84385919E5E}"/>
              </a:ext>
            </a:extLst>
          </p:cNvPr>
          <p:cNvGraphicFramePr>
            <a:graphicFrameLocks noGrp="1"/>
          </p:cNvGraphicFramePr>
          <p:nvPr/>
        </p:nvGraphicFramePr>
        <p:xfrm>
          <a:off x="724619" y="1227121"/>
          <a:ext cx="8289985" cy="51909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98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417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606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101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75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2001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 dirty="0">
                          <a:latin typeface="나눔스퀘어OTF_ac"/>
                          <a:ea typeface="나눔스퀘어OTF_ac"/>
                        </a:rPr>
                        <a:t>데이터셋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 dirty="0">
                          <a:latin typeface="나눔스퀘어OTF_ac"/>
                          <a:ea typeface="나눔스퀘어OTF_ac"/>
                        </a:rPr>
                        <a:t>목적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 dirty="0">
                          <a:latin typeface="나눔스퀘어OTF_ac"/>
                          <a:ea typeface="나눔스퀘어OTF_ac"/>
                        </a:rPr>
                        <a:t>분석방법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 dirty="0">
                          <a:latin typeface="나눔스퀘어OTF_ac"/>
                          <a:ea typeface="나눔스퀘어OTF_ac"/>
                        </a:rPr>
                        <a:t>주요내용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latin typeface="나눔스퀘어OTF_ac"/>
                          <a:ea typeface="나눔스퀘어OTF_ac"/>
                        </a:rPr>
                        <a:t>비고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61819">
                <a:tc rowSpan="3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 dirty="0">
                          <a:latin typeface="나눔스퀘어OTF_ac"/>
                          <a:ea typeface="나눔스퀘어OTF_ac"/>
                        </a:rPr>
                        <a:t>Panel </a:t>
                      </a:r>
                      <a:r>
                        <a:rPr lang="ko-KR" altLang="en-US" sz="1200" dirty="0">
                          <a:latin typeface="나눔스퀘어OTF_ac"/>
                          <a:ea typeface="나눔스퀘어OTF_ac"/>
                        </a:rPr>
                        <a:t>단위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 dirty="0">
                          <a:latin typeface="나눔스퀘어OTF_ac"/>
                          <a:ea typeface="나눔스퀘어OTF_ac"/>
                        </a:rPr>
                        <a:t>설비 및 공정조건과</a:t>
                      </a:r>
                    </a:p>
                    <a:p>
                      <a:pPr algn="ctr" latinLnBrk="1">
                        <a:defRPr/>
                      </a:pPr>
                      <a:r>
                        <a:rPr lang="ko-KR" altLang="en-US" sz="1200" dirty="0">
                          <a:latin typeface="나눔스퀘어OTF_ac"/>
                          <a:ea typeface="나눔스퀘어OTF_ac"/>
                        </a:rPr>
                        <a:t>불량여부 간의</a:t>
                      </a:r>
                    </a:p>
                    <a:p>
                      <a:pPr algn="ctr" latinLnBrk="1">
                        <a:defRPr/>
                      </a:pPr>
                      <a:r>
                        <a:rPr lang="ko-KR" altLang="en-US" sz="1200" dirty="0">
                          <a:latin typeface="나눔스퀘어OTF_ac"/>
                          <a:ea typeface="나눔스퀘어OTF_ac"/>
                        </a:rPr>
                        <a:t>관련성 확인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 dirty="0" err="1">
                          <a:latin typeface="나눔스퀘어OTF_ac"/>
                          <a:ea typeface="나눔스퀘어OTF_ac"/>
                        </a:rPr>
                        <a:t>카이제곱</a:t>
                      </a:r>
                      <a:r>
                        <a:rPr lang="ko-KR" altLang="en-US" sz="1200" dirty="0">
                          <a:latin typeface="나눔스퀘어OTF_ac"/>
                          <a:ea typeface="나눔스퀘어OTF_ac"/>
                        </a:rPr>
                        <a:t> 검정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 dirty="0">
                          <a:latin typeface="나눔스퀘어OTF_ac"/>
                          <a:ea typeface="나눔스퀘어OTF_ac"/>
                        </a:rPr>
                        <a:t>설비와 불량여부 간의 검정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3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latin typeface="나눔스퀘어OTF_ac"/>
                          <a:ea typeface="나눔스퀘어OTF_ac"/>
                        </a:rPr>
                        <a:t>이산형 </a:t>
                      </a:r>
                    </a:p>
                    <a:p>
                      <a:pPr algn="ctr" latinLnBrk="1">
                        <a:defRPr/>
                      </a:pPr>
                      <a:r>
                        <a:rPr lang="ko-KR" altLang="en-US" sz="1200">
                          <a:latin typeface="나눔스퀘어OTF_ac"/>
                          <a:ea typeface="나눔스퀘어OTF_ac"/>
                        </a:rPr>
                        <a:t>목표변수</a:t>
                      </a:r>
                    </a:p>
                    <a:p>
                      <a:pPr algn="ctr" latinLnBrk="1">
                        <a:defRPr/>
                      </a:pPr>
                      <a:r>
                        <a:rPr lang="en-US" altLang="ko-KR" sz="1200">
                          <a:latin typeface="나눔스퀘어OTF_ac"/>
                          <a:ea typeface="나눔스퀘어OTF_ac"/>
                        </a:rPr>
                        <a:t>(</a:t>
                      </a:r>
                      <a:r>
                        <a:rPr lang="ko-KR" altLang="en-US" sz="1200">
                          <a:latin typeface="나눔스퀘어OTF_ac"/>
                          <a:ea typeface="나눔스퀘어OTF_ac"/>
                        </a:rPr>
                        <a:t>명점</a:t>
                      </a:r>
                      <a:r>
                        <a:rPr lang="en-US" altLang="ko-KR" sz="1200">
                          <a:latin typeface="나눔스퀘어OTF_ac"/>
                          <a:ea typeface="나눔스퀘어OTF_ac"/>
                        </a:rPr>
                        <a:t>/</a:t>
                      </a:r>
                      <a:r>
                        <a:rPr lang="ko-KR" altLang="en-US" sz="1200">
                          <a:latin typeface="나눔스퀘어OTF_ac"/>
                          <a:ea typeface="나눔스퀘어OTF_ac"/>
                        </a:rPr>
                        <a:t>양품</a:t>
                      </a:r>
                      <a:r>
                        <a:rPr lang="en-US" altLang="ko-KR" sz="1200">
                          <a:latin typeface="나눔스퀘어OTF_ac"/>
                          <a:ea typeface="나눔스퀘어OTF_ac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61819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 dirty="0">
                          <a:latin typeface="나눔스퀘어OTF_ac"/>
                          <a:ea typeface="나눔스퀘어OTF_ac"/>
                        </a:rPr>
                        <a:t>ANOVA</a:t>
                      </a:r>
                      <a:r>
                        <a:rPr lang="ko-KR" altLang="en-US" sz="1200" dirty="0">
                          <a:latin typeface="나눔스퀘어OTF_ac"/>
                          <a:ea typeface="나눔스퀘어OTF_ac"/>
                        </a:rPr>
                        <a:t> 분석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 dirty="0">
                          <a:latin typeface="나눔스퀘어OTF_ac"/>
                          <a:ea typeface="나눔스퀘어OTF_ac"/>
                        </a:rPr>
                        <a:t>작업조건과 불량여부 간의 검정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61819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 dirty="0">
                          <a:latin typeface="나눔스퀘어OTF_ac"/>
                          <a:ea typeface="나눔스퀘어OTF_ac"/>
                        </a:rPr>
                        <a:t>잠재인자 도출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 dirty="0">
                          <a:latin typeface="나눔스퀘어OTF_ac"/>
                          <a:ea typeface="나눔스퀘어OTF_ac"/>
                        </a:rPr>
                        <a:t>분류모델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 dirty="0" err="1">
                          <a:latin typeface="나눔스퀘어OTF_ac"/>
                          <a:ea typeface="나눔스퀘어OTF_ac"/>
                        </a:rPr>
                        <a:t>로지스틱회귀분석</a:t>
                      </a:r>
                      <a:r>
                        <a:rPr lang="en-US" altLang="ko-KR" sz="1200" dirty="0">
                          <a:latin typeface="나눔스퀘어OTF_ac"/>
                          <a:ea typeface="나눔스퀘어OTF_ac"/>
                        </a:rPr>
                        <a:t>,</a:t>
                      </a:r>
                      <a:r>
                        <a:rPr lang="ko-KR" altLang="en-US" sz="1200" dirty="0">
                          <a:latin typeface="나눔스퀘어OTF_ac"/>
                          <a:ea typeface="나눔스퀘어OTF_ac"/>
                        </a:rPr>
                        <a:t> 의사결정나무 등의 모델링을 통한 주요 변수 도출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61819">
                <a:tc rowSpan="3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 dirty="0">
                          <a:latin typeface="나눔스퀘어OTF_ac"/>
                          <a:ea typeface="나눔스퀘어OTF_ac"/>
                        </a:rPr>
                        <a:t>Lot </a:t>
                      </a:r>
                      <a:r>
                        <a:rPr lang="ko-KR" altLang="en-US" sz="1200" dirty="0">
                          <a:latin typeface="나눔스퀘어OTF_ac"/>
                          <a:ea typeface="나눔스퀘어OTF_ac"/>
                        </a:rPr>
                        <a:t>단위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 dirty="0">
                          <a:latin typeface="나눔스퀘어OTF_ac"/>
                          <a:ea typeface="나눔스퀘어OTF_ac"/>
                        </a:rPr>
                        <a:t>설비 및 공정조건과</a:t>
                      </a:r>
                    </a:p>
                    <a:p>
                      <a:pPr algn="ctr" latinLnBrk="1">
                        <a:defRPr/>
                      </a:pPr>
                      <a:r>
                        <a:rPr lang="ko-KR" altLang="en-US" sz="1200" dirty="0">
                          <a:latin typeface="나눔스퀘어OTF_ac"/>
                          <a:ea typeface="나눔스퀘어OTF_ac"/>
                        </a:rPr>
                        <a:t>불량률 간의</a:t>
                      </a:r>
                    </a:p>
                    <a:p>
                      <a:pPr algn="ctr" latinLnBrk="1">
                        <a:defRPr/>
                      </a:pPr>
                      <a:r>
                        <a:rPr lang="ko-KR" altLang="en-US" sz="1200" dirty="0">
                          <a:latin typeface="나눔스퀘어OTF_ac"/>
                          <a:ea typeface="나눔스퀘어OTF_ac"/>
                        </a:rPr>
                        <a:t>관련성 확인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>
                          <a:latin typeface="나눔스퀘어OTF_ac"/>
                          <a:ea typeface="나눔스퀘어OTF_ac"/>
                        </a:rPr>
                        <a:t>ANOVA</a:t>
                      </a:r>
                      <a:r>
                        <a:rPr lang="ko-KR" altLang="en-US" sz="1200">
                          <a:latin typeface="나눔스퀘어OTF_ac"/>
                          <a:ea typeface="나눔스퀘어OTF_ac"/>
                        </a:rPr>
                        <a:t>분석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 dirty="0">
                          <a:latin typeface="나눔스퀘어OTF_ac"/>
                          <a:ea typeface="나눔스퀘어OTF_ac"/>
                        </a:rPr>
                        <a:t>설비와 불량률 간의 검정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3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 dirty="0">
                          <a:latin typeface="나눔스퀘어OTF_ac"/>
                          <a:ea typeface="나눔스퀘어OTF_ac"/>
                        </a:rPr>
                        <a:t>연속형</a:t>
                      </a:r>
                    </a:p>
                    <a:p>
                      <a:pPr algn="ctr" latinLnBrk="1">
                        <a:defRPr/>
                      </a:pPr>
                      <a:r>
                        <a:rPr lang="ko-KR" altLang="en-US" sz="1200" dirty="0">
                          <a:latin typeface="나눔스퀘어OTF_ac"/>
                          <a:ea typeface="나눔스퀘어OTF_ac"/>
                        </a:rPr>
                        <a:t>목표변수</a:t>
                      </a:r>
                    </a:p>
                    <a:p>
                      <a:pPr algn="ctr" latinLnBrk="1">
                        <a:defRPr/>
                      </a:pPr>
                      <a:r>
                        <a:rPr lang="en-US" altLang="ko-KR" sz="1200" dirty="0">
                          <a:latin typeface="나눔스퀘어OTF_ac"/>
                          <a:ea typeface="나눔스퀘어OTF_ac"/>
                        </a:rPr>
                        <a:t>(</a:t>
                      </a:r>
                      <a:r>
                        <a:rPr lang="ko-KR" altLang="en-US" sz="1200" dirty="0">
                          <a:latin typeface="나눔스퀘어OTF_ac"/>
                          <a:ea typeface="나눔스퀘어OTF_ac"/>
                        </a:rPr>
                        <a:t>불량률</a:t>
                      </a:r>
                      <a:r>
                        <a:rPr lang="en-US" altLang="ko-KR" sz="1200" dirty="0">
                          <a:latin typeface="나눔스퀘어OTF_ac"/>
                          <a:ea typeface="나눔스퀘어OTF_ac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61819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latin typeface="나눔스퀘어OTF_ac"/>
                          <a:ea typeface="나눔스퀘어OTF_ac"/>
                        </a:rPr>
                        <a:t>상관분석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 dirty="0">
                          <a:latin typeface="나눔스퀘어OTF_ac"/>
                          <a:ea typeface="나눔스퀘어OTF_ac"/>
                        </a:rPr>
                        <a:t>작업조건과 불량률 간의 검정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61819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 dirty="0">
                          <a:latin typeface="나눔스퀘어OTF_ac"/>
                          <a:ea typeface="나눔스퀘어OTF_ac"/>
                        </a:rPr>
                        <a:t>불량률 예측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latin typeface="나눔스퀘어OTF_ac"/>
                          <a:ea typeface="나눔스퀘어OTF_ac"/>
                        </a:rPr>
                        <a:t>회귀분석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 dirty="0">
                          <a:latin typeface="나눔스퀘어OTF_ac"/>
                          <a:ea typeface="나눔스퀘어OTF_ac"/>
                        </a:rPr>
                        <a:t>불량률 예측 및 회귀계수 확인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DA26FE57-38D8-46FE-827C-35532FBA67E5}"/>
              </a:ext>
            </a:extLst>
          </p:cNvPr>
          <p:cNvSpPr txBox="1"/>
          <p:nvPr/>
        </p:nvSpPr>
        <p:spPr>
          <a:xfrm>
            <a:off x="2819792" y="216281"/>
            <a:ext cx="1435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분석계획 수립</a:t>
            </a:r>
            <a:endParaRPr lang="en-US" altLang="ko-KR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3E2C40D-23F0-4F00-99B8-ACE824B831CF}"/>
              </a:ext>
            </a:extLst>
          </p:cNvPr>
          <p:cNvSpPr txBox="1"/>
          <p:nvPr/>
        </p:nvSpPr>
        <p:spPr>
          <a:xfrm>
            <a:off x="263860" y="11328"/>
            <a:ext cx="10568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bg1">
                    <a:lumMod val="9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첨부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6D53821-0D35-45C1-98F9-C217C0706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57DA9-D061-434C-A620-33FE0A54C448}" type="slidenum">
              <a:rPr lang="ko-KR" altLang="en-US" smtClean="0"/>
              <a:t>21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193861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14C11B8D-7DEF-4E80-9F5B-099012D67FEE}"/>
              </a:ext>
            </a:extLst>
          </p:cNvPr>
          <p:cNvSpPr/>
          <p:nvPr/>
        </p:nvSpPr>
        <p:spPr>
          <a:xfrm>
            <a:off x="533401" y="1608163"/>
            <a:ext cx="8839200" cy="4693246"/>
          </a:xfrm>
          <a:prstGeom prst="rect">
            <a:avLst/>
          </a:prstGeom>
          <a:solidFill>
            <a:schemeClr val="bg1">
              <a:lumMod val="65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309B8109-98C8-45ED-98AE-19144C2509CC}"/>
              </a:ext>
            </a:extLst>
          </p:cNvPr>
          <p:cNvGrpSpPr/>
          <p:nvPr/>
        </p:nvGrpSpPr>
        <p:grpSpPr>
          <a:xfrm>
            <a:off x="0" y="-558194"/>
            <a:ext cx="1354649" cy="1416192"/>
            <a:chOff x="1090298" y="2985327"/>
            <a:chExt cx="1636294" cy="1748589"/>
          </a:xfrm>
        </p:grpSpPr>
        <p:sp>
          <p:nvSpPr>
            <p:cNvPr id="7" name="사각형: 둥근 모서리 13">
              <a:extLst>
                <a:ext uri="{FF2B5EF4-FFF2-40B4-BE49-F238E27FC236}">
                  <a16:creationId xmlns:a16="http://schemas.microsoft.com/office/drawing/2014/main" id="{64429016-CDC7-49C1-A367-298631C2D99E}"/>
                </a:ext>
              </a:extLst>
            </p:cNvPr>
            <p:cNvSpPr/>
            <p:nvPr/>
          </p:nvSpPr>
          <p:spPr>
            <a:xfrm rot="18479529">
              <a:off x="1034150" y="3041475"/>
              <a:ext cx="1748589" cy="1636294"/>
            </a:xfrm>
            <a:prstGeom prst="round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사각형: 둥근 모서리 14">
              <a:extLst>
                <a:ext uri="{FF2B5EF4-FFF2-40B4-BE49-F238E27FC236}">
                  <a16:creationId xmlns:a16="http://schemas.microsoft.com/office/drawing/2014/main" id="{95B5533A-04FC-4281-958F-2EA4DD23FFD0}"/>
                </a:ext>
              </a:extLst>
            </p:cNvPr>
            <p:cNvSpPr/>
            <p:nvPr/>
          </p:nvSpPr>
          <p:spPr>
            <a:xfrm rot="17778217">
              <a:off x="1338908" y="3345080"/>
              <a:ext cx="1355078" cy="1409844"/>
            </a:xfrm>
            <a:prstGeom prst="round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4C3FFEF-B461-4F71-BB53-7DFD2D17D947}"/>
                </a:ext>
              </a:extLst>
            </p:cNvPr>
            <p:cNvSpPr txBox="1"/>
            <p:nvPr/>
          </p:nvSpPr>
          <p:spPr>
            <a:xfrm>
              <a:off x="1409017" y="3688523"/>
              <a:ext cx="1276540" cy="7980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dirty="0">
                  <a:solidFill>
                    <a:schemeClr val="bg1">
                      <a:lumMod val="95000"/>
                    </a:schemeClr>
                  </a:solidFill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첨부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1D48BC80-712C-4C12-B335-6F8B2726469D}"/>
              </a:ext>
            </a:extLst>
          </p:cNvPr>
          <p:cNvSpPr txBox="1"/>
          <p:nvPr/>
        </p:nvSpPr>
        <p:spPr>
          <a:xfrm>
            <a:off x="1584126" y="158461"/>
            <a:ext cx="6465218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>
              <a:defRPr/>
            </a:pPr>
            <a:r>
              <a:rPr kumimoji="1" lang="ko-KR" altLang="en-US" sz="2400" kern="0" spc="-100" dirty="0">
                <a:solidFill>
                  <a:srgbClr val="00206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세부 내용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F1640E67-CA10-41DA-85AA-B6616694AAFD}"/>
              </a:ext>
            </a:extLst>
          </p:cNvPr>
          <p:cNvGrpSpPr/>
          <p:nvPr/>
        </p:nvGrpSpPr>
        <p:grpSpPr>
          <a:xfrm>
            <a:off x="8442672" y="30751"/>
            <a:ext cx="1477269" cy="307777"/>
            <a:chOff x="8485802" y="4873"/>
            <a:chExt cx="1477269" cy="307777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C5118D0-C239-4E43-B03A-6CB31B1CBB13}"/>
                </a:ext>
              </a:extLst>
            </p:cNvPr>
            <p:cNvSpPr txBox="1"/>
            <p:nvPr/>
          </p:nvSpPr>
          <p:spPr>
            <a:xfrm>
              <a:off x="8675539" y="4873"/>
              <a:ext cx="12875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dist"/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(</a:t>
              </a:r>
              <a:r>
                <a:rPr lang="ko-KR" altLang="en-US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주</a:t>
              </a:r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) PDP-One</a:t>
              </a:r>
              <a:endParaRPr lang="ko-KR" altLang="en-US" sz="14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87D2D921-73AC-45EA-96B4-1D1E8B7592EE}"/>
                </a:ext>
              </a:extLst>
            </p:cNvPr>
            <p:cNvGrpSpPr/>
            <p:nvPr/>
          </p:nvGrpSpPr>
          <p:grpSpPr>
            <a:xfrm>
              <a:off x="8485802" y="79737"/>
              <a:ext cx="252766" cy="154383"/>
              <a:chOff x="5943600" y="517585"/>
              <a:chExt cx="364310" cy="222511"/>
            </a:xfrm>
          </p:grpSpPr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0AA0E04B-2226-4D80-B9C2-4ED06D49FF98}"/>
                  </a:ext>
                </a:extLst>
              </p:cNvPr>
              <p:cNvSpPr/>
              <p:nvPr/>
            </p:nvSpPr>
            <p:spPr>
              <a:xfrm>
                <a:off x="5943600" y="517585"/>
                <a:ext cx="222511" cy="222511"/>
              </a:xfrm>
              <a:prstGeom prst="ellipse">
                <a:avLst/>
              </a:prstGeom>
              <a:solidFill>
                <a:srgbClr val="00206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F08712B1-066C-4C83-A615-EC0B654B7B06}"/>
                  </a:ext>
                </a:extLst>
              </p:cNvPr>
              <p:cNvSpPr/>
              <p:nvPr/>
            </p:nvSpPr>
            <p:spPr>
              <a:xfrm>
                <a:off x="6085399" y="517585"/>
                <a:ext cx="222511" cy="222511"/>
              </a:xfrm>
              <a:prstGeom prst="ellipse">
                <a:avLst/>
              </a:prstGeom>
              <a:solidFill>
                <a:srgbClr val="7030A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C4411B92-A8AD-48A5-A936-8434BB7F08F3}"/>
              </a:ext>
            </a:extLst>
          </p:cNvPr>
          <p:cNvSpPr txBox="1"/>
          <p:nvPr/>
        </p:nvSpPr>
        <p:spPr>
          <a:xfrm>
            <a:off x="4664581" y="3040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1D489D1-951A-4C0F-8838-F6BD652E964D}"/>
              </a:ext>
            </a:extLst>
          </p:cNvPr>
          <p:cNvSpPr txBox="1"/>
          <p:nvPr/>
        </p:nvSpPr>
        <p:spPr>
          <a:xfrm>
            <a:off x="2819792" y="216281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분석 과정</a:t>
            </a:r>
          </a:p>
        </p:txBody>
      </p:sp>
      <p:sp>
        <p:nvSpPr>
          <p:cNvPr id="18" name="제목 1">
            <a:extLst>
              <a:ext uri="{FF2B5EF4-FFF2-40B4-BE49-F238E27FC236}">
                <a16:creationId xmlns:a16="http://schemas.microsoft.com/office/drawing/2014/main" id="{0552EAE2-A963-4021-B9B8-26D4A674122B}"/>
              </a:ext>
            </a:extLst>
          </p:cNvPr>
          <p:cNvSpPr txBox="1">
            <a:spLocks/>
          </p:cNvSpPr>
          <p:nvPr/>
        </p:nvSpPr>
        <p:spPr>
          <a:xfrm>
            <a:off x="667385" y="1192182"/>
            <a:ext cx="3308267" cy="436108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8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공정의 설비에 의한 차이 </a:t>
            </a:r>
            <a:r>
              <a:rPr lang="en-US" altLang="ko-KR" sz="18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(1)</a:t>
            </a:r>
            <a:endParaRPr lang="ko-KR" altLang="en-US" sz="18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625A47D-17EC-4EC1-8126-F5A4597DA1E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799" b="-1"/>
          <a:stretch/>
        </p:blipFill>
        <p:spPr>
          <a:xfrm>
            <a:off x="854090" y="2821777"/>
            <a:ext cx="8130884" cy="2967491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58739A87-AD1C-4E0C-94DF-D0483D4D8C71}"/>
              </a:ext>
            </a:extLst>
          </p:cNvPr>
          <p:cNvSpPr/>
          <p:nvPr/>
        </p:nvSpPr>
        <p:spPr>
          <a:xfrm>
            <a:off x="549658" y="1241215"/>
            <a:ext cx="92135" cy="27117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 anchor="ctr">
            <a:noAutofit/>
          </a:bodyPr>
          <a:lstStyle/>
          <a:p>
            <a:pPr marL="0" algn="ctr">
              <a:defRPr/>
            </a:pPr>
            <a:endParaRPr lang="ko-KR" altLang="en-US" sz="1600">
              <a:solidFill>
                <a:srgbClr val="1789B4"/>
              </a:solidFill>
              <a:latin typeface="나눔스퀘어"/>
              <a:ea typeface="나눔스퀘어"/>
            </a:endParaRPr>
          </a:p>
        </p:txBody>
      </p:sp>
      <p:sp>
        <p:nvSpPr>
          <p:cNvPr id="22" name="내용 개체 틀 5">
            <a:extLst>
              <a:ext uri="{FF2B5EF4-FFF2-40B4-BE49-F238E27FC236}">
                <a16:creationId xmlns:a16="http://schemas.microsoft.com/office/drawing/2014/main" id="{18A173D2-1F51-470E-828D-5515CE5C6A3F}"/>
              </a:ext>
            </a:extLst>
          </p:cNvPr>
          <p:cNvSpPr txBox="1">
            <a:spLocks/>
          </p:cNvSpPr>
          <p:nvPr/>
        </p:nvSpPr>
        <p:spPr>
          <a:xfrm>
            <a:off x="681038" y="1851688"/>
            <a:ext cx="3688831" cy="39192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 err="1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카이제곱</a:t>
            </a:r>
            <a:r>
              <a:rPr lang="ko-KR" altLang="en-US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검정 결과 </a:t>
            </a:r>
            <a:endParaRPr lang="en-US" altLang="ko-KR" sz="14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0" indent="0">
              <a:buNone/>
            </a:pPr>
            <a:endParaRPr lang="ko-KR" altLang="en-US" sz="14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23" name="제목 1">
            <a:extLst>
              <a:ext uri="{FF2B5EF4-FFF2-40B4-BE49-F238E27FC236}">
                <a16:creationId xmlns:a16="http://schemas.microsoft.com/office/drawing/2014/main" id="{2DB73814-46D6-475C-BEE5-BBB2663A11F1}"/>
              </a:ext>
            </a:extLst>
          </p:cNvPr>
          <p:cNvSpPr>
            <a:spLocks noGrp="1"/>
          </p:cNvSpPr>
          <p:nvPr/>
        </p:nvSpPr>
        <p:spPr>
          <a:xfrm>
            <a:off x="818735" y="2051261"/>
            <a:ext cx="7778319" cy="776109"/>
          </a:xfrm>
          <a:prstGeom prst="rect">
            <a:avLst/>
          </a:prstGeom>
        </p:spPr>
        <p:txBody>
          <a:bodyPr vert="horz" lIns="84406" tIns="42203" rIns="84406" bIns="42203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- </a:t>
            </a:r>
            <a:r>
              <a:rPr lang="ko-KR" altLang="en-US" sz="1200" dirty="0" err="1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설비별</a:t>
            </a:r>
            <a:r>
              <a:rPr lang="ko-KR" altLang="en-US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불량 차이 유의성 비교 </a:t>
            </a:r>
            <a:r>
              <a:rPr lang="en-US" altLang="ko-KR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: 5</a:t>
            </a:r>
            <a:r>
              <a:rPr lang="ko-KR" altLang="en-US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개 관심 설비 선정 </a:t>
            </a:r>
            <a:r>
              <a:rPr lang="en-US" altLang="ko-KR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(</a:t>
            </a:r>
            <a:r>
              <a:rPr lang="ko-KR" altLang="en-US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관심설비 선정 기준 </a:t>
            </a:r>
            <a:r>
              <a:rPr lang="en-US" altLang="ko-KR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: </a:t>
            </a:r>
            <a:r>
              <a:rPr lang="ko-KR" altLang="en-US" sz="1200" dirty="0" err="1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카이제곱</a:t>
            </a:r>
            <a:r>
              <a:rPr lang="ko-KR" altLang="en-US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</a:t>
            </a:r>
            <a:r>
              <a:rPr lang="ko-KR" altLang="en-US" sz="1200" dirty="0" err="1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검정통계량</a:t>
            </a:r>
            <a:r>
              <a:rPr lang="ko-KR" altLang="en-US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</a:t>
            </a:r>
            <a:r>
              <a:rPr lang="en-US" altLang="ko-KR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P-value 0.1 </a:t>
            </a:r>
            <a:r>
              <a:rPr lang="ko-KR" altLang="en-US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이하</a:t>
            </a:r>
            <a:r>
              <a:rPr lang="en-US" altLang="ko-KR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)     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90C2FD8-03CC-4D19-9F45-9B2EB9E68E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57DA9-D061-434C-A620-33FE0A54C448}" type="slidenum">
              <a:rPr lang="ko-KR" altLang="en-US" smtClean="0"/>
              <a:t>22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387531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14C11B8D-7DEF-4E80-9F5B-099012D67FEE}"/>
              </a:ext>
            </a:extLst>
          </p:cNvPr>
          <p:cNvSpPr/>
          <p:nvPr/>
        </p:nvSpPr>
        <p:spPr>
          <a:xfrm>
            <a:off x="533401" y="1608163"/>
            <a:ext cx="8839200" cy="4693246"/>
          </a:xfrm>
          <a:prstGeom prst="rect">
            <a:avLst/>
          </a:prstGeom>
          <a:solidFill>
            <a:schemeClr val="bg1">
              <a:lumMod val="65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309B8109-98C8-45ED-98AE-19144C2509CC}"/>
              </a:ext>
            </a:extLst>
          </p:cNvPr>
          <p:cNvGrpSpPr/>
          <p:nvPr/>
        </p:nvGrpSpPr>
        <p:grpSpPr>
          <a:xfrm>
            <a:off x="0" y="-558194"/>
            <a:ext cx="1354649" cy="1416192"/>
            <a:chOff x="1090298" y="2985327"/>
            <a:chExt cx="1636294" cy="1748589"/>
          </a:xfrm>
        </p:grpSpPr>
        <p:sp>
          <p:nvSpPr>
            <p:cNvPr id="7" name="사각형: 둥근 모서리 13">
              <a:extLst>
                <a:ext uri="{FF2B5EF4-FFF2-40B4-BE49-F238E27FC236}">
                  <a16:creationId xmlns:a16="http://schemas.microsoft.com/office/drawing/2014/main" id="{64429016-CDC7-49C1-A367-298631C2D99E}"/>
                </a:ext>
              </a:extLst>
            </p:cNvPr>
            <p:cNvSpPr/>
            <p:nvPr/>
          </p:nvSpPr>
          <p:spPr>
            <a:xfrm rot="18479529">
              <a:off x="1034150" y="3041475"/>
              <a:ext cx="1748589" cy="1636294"/>
            </a:xfrm>
            <a:prstGeom prst="round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사각형: 둥근 모서리 14">
              <a:extLst>
                <a:ext uri="{FF2B5EF4-FFF2-40B4-BE49-F238E27FC236}">
                  <a16:creationId xmlns:a16="http://schemas.microsoft.com/office/drawing/2014/main" id="{95B5533A-04FC-4281-958F-2EA4DD23FFD0}"/>
                </a:ext>
              </a:extLst>
            </p:cNvPr>
            <p:cNvSpPr/>
            <p:nvPr/>
          </p:nvSpPr>
          <p:spPr>
            <a:xfrm rot="17778217">
              <a:off x="1338908" y="3345080"/>
              <a:ext cx="1355078" cy="1409844"/>
            </a:xfrm>
            <a:prstGeom prst="round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4C3FFEF-B461-4F71-BB53-7DFD2D17D947}"/>
                </a:ext>
              </a:extLst>
            </p:cNvPr>
            <p:cNvSpPr txBox="1"/>
            <p:nvPr/>
          </p:nvSpPr>
          <p:spPr>
            <a:xfrm>
              <a:off x="1409017" y="3688523"/>
              <a:ext cx="1276540" cy="7980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dirty="0">
                  <a:solidFill>
                    <a:schemeClr val="bg1">
                      <a:lumMod val="95000"/>
                    </a:schemeClr>
                  </a:solidFill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첨부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1D48BC80-712C-4C12-B335-6F8B2726469D}"/>
              </a:ext>
            </a:extLst>
          </p:cNvPr>
          <p:cNvSpPr txBox="1"/>
          <p:nvPr/>
        </p:nvSpPr>
        <p:spPr>
          <a:xfrm>
            <a:off x="1584126" y="158461"/>
            <a:ext cx="6465218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>
              <a:defRPr/>
            </a:pPr>
            <a:r>
              <a:rPr kumimoji="1" lang="ko-KR" altLang="en-US" sz="2400" kern="0" spc="-100" dirty="0">
                <a:solidFill>
                  <a:srgbClr val="00206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세부 내용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F1640E67-CA10-41DA-85AA-B6616694AAFD}"/>
              </a:ext>
            </a:extLst>
          </p:cNvPr>
          <p:cNvGrpSpPr/>
          <p:nvPr/>
        </p:nvGrpSpPr>
        <p:grpSpPr>
          <a:xfrm>
            <a:off x="8442672" y="30751"/>
            <a:ext cx="1477269" cy="307777"/>
            <a:chOff x="8485802" y="4873"/>
            <a:chExt cx="1477269" cy="307777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C5118D0-C239-4E43-B03A-6CB31B1CBB13}"/>
                </a:ext>
              </a:extLst>
            </p:cNvPr>
            <p:cNvSpPr txBox="1"/>
            <p:nvPr/>
          </p:nvSpPr>
          <p:spPr>
            <a:xfrm>
              <a:off x="8675539" y="4873"/>
              <a:ext cx="12875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dist"/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(</a:t>
              </a:r>
              <a:r>
                <a:rPr lang="ko-KR" altLang="en-US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주</a:t>
              </a:r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) PDP-One</a:t>
              </a:r>
              <a:endParaRPr lang="ko-KR" altLang="en-US" sz="14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87D2D921-73AC-45EA-96B4-1D1E8B7592EE}"/>
                </a:ext>
              </a:extLst>
            </p:cNvPr>
            <p:cNvGrpSpPr/>
            <p:nvPr/>
          </p:nvGrpSpPr>
          <p:grpSpPr>
            <a:xfrm>
              <a:off x="8485802" y="79737"/>
              <a:ext cx="252766" cy="154383"/>
              <a:chOff x="5943600" y="517585"/>
              <a:chExt cx="364310" cy="222511"/>
            </a:xfrm>
          </p:grpSpPr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0AA0E04B-2226-4D80-B9C2-4ED06D49FF98}"/>
                  </a:ext>
                </a:extLst>
              </p:cNvPr>
              <p:cNvSpPr/>
              <p:nvPr/>
            </p:nvSpPr>
            <p:spPr>
              <a:xfrm>
                <a:off x="5943600" y="517585"/>
                <a:ext cx="222511" cy="222511"/>
              </a:xfrm>
              <a:prstGeom prst="ellipse">
                <a:avLst/>
              </a:prstGeom>
              <a:solidFill>
                <a:srgbClr val="00206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F08712B1-066C-4C83-A615-EC0B654B7B06}"/>
                  </a:ext>
                </a:extLst>
              </p:cNvPr>
              <p:cNvSpPr/>
              <p:nvPr/>
            </p:nvSpPr>
            <p:spPr>
              <a:xfrm>
                <a:off x="6085399" y="517585"/>
                <a:ext cx="222511" cy="222511"/>
              </a:xfrm>
              <a:prstGeom prst="ellipse">
                <a:avLst/>
              </a:prstGeom>
              <a:solidFill>
                <a:srgbClr val="7030A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C4411B92-A8AD-48A5-A936-8434BB7F08F3}"/>
              </a:ext>
            </a:extLst>
          </p:cNvPr>
          <p:cNvSpPr txBox="1"/>
          <p:nvPr/>
        </p:nvSpPr>
        <p:spPr>
          <a:xfrm>
            <a:off x="4664581" y="3040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1D489D1-951A-4C0F-8838-F6BD652E964D}"/>
              </a:ext>
            </a:extLst>
          </p:cNvPr>
          <p:cNvSpPr txBox="1"/>
          <p:nvPr/>
        </p:nvSpPr>
        <p:spPr>
          <a:xfrm>
            <a:off x="2819792" y="216281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분석 과정</a:t>
            </a:r>
          </a:p>
        </p:txBody>
      </p:sp>
      <p:sp>
        <p:nvSpPr>
          <p:cNvPr id="18" name="제목 1">
            <a:extLst>
              <a:ext uri="{FF2B5EF4-FFF2-40B4-BE49-F238E27FC236}">
                <a16:creationId xmlns:a16="http://schemas.microsoft.com/office/drawing/2014/main" id="{0552EAE2-A963-4021-B9B8-26D4A674122B}"/>
              </a:ext>
            </a:extLst>
          </p:cNvPr>
          <p:cNvSpPr txBox="1">
            <a:spLocks/>
          </p:cNvSpPr>
          <p:nvPr/>
        </p:nvSpPr>
        <p:spPr>
          <a:xfrm>
            <a:off x="667385" y="1192182"/>
            <a:ext cx="3308267" cy="436108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8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공정의 설비에 의한 차이 </a:t>
            </a:r>
            <a:r>
              <a:rPr lang="en-US" altLang="ko-KR" sz="18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(2)</a:t>
            </a:r>
            <a:endParaRPr lang="ko-KR" altLang="en-US" sz="18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8739A87-AD1C-4E0C-94DF-D0483D4D8C71}"/>
              </a:ext>
            </a:extLst>
          </p:cNvPr>
          <p:cNvSpPr/>
          <p:nvPr/>
        </p:nvSpPr>
        <p:spPr>
          <a:xfrm>
            <a:off x="549658" y="1241215"/>
            <a:ext cx="92135" cy="27117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 anchor="ctr">
            <a:noAutofit/>
          </a:bodyPr>
          <a:lstStyle/>
          <a:p>
            <a:pPr marL="0" algn="ctr">
              <a:defRPr/>
            </a:pPr>
            <a:endParaRPr lang="ko-KR" altLang="en-US" sz="1600">
              <a:solidFill>
                <a:srgbClr val="1789B4"/>
              </a:solidFill>
              <a:latin typeface="나눔스퀘어"/>
              <a:ea typeface="나눔스퀘어"/>
            </a:endParaRPr>
          </a:p>
        </p:txBody>
      </p:sp>
      <p:sp>
        <p:nvSpPr>
          <p:cNvPr id="22" name="내용 개체 틀 5">
            <a:extLst>
              <a:ext uri="{FF2B5EF4-FFF2-40B4-BE49-F238E27FC236}">
                <a16:creationId xmlns:a16="http://schemas.microsoft.com/office/drawing/2014/main" id="{18A173D2-1F51-470E-828D-5515CE5C6A3F}"/>
              </a:ext>
            </a:extLst>
          </p:cNvPr>
          <p:cNvSpPr txBox="1">
            <a:spLocks/>
          </p:cNvSpPr>
          <p:nvPr/>
        </p:nvSpPr>
        <p:spPr>
          <a:xfrm>
            <a:off x="681038" y="1851688"/>
            <a:ext cx="3688831" cy="39192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ANOVA</a:t>
            </a:r>
            <a:r>
              <a:rPr lang="ko-KR" altLang="en-US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검정 결과 </a:t>
            </a:r>
            <a:endParaRPr lang="en-US" altLang="ko-KR" sz="14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0" indent="0">
              <a:buNone/>
            </a:pPr>
            <a:endParaRPr lang="ko-KR" altLang="en-US" sz="14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23" name="제목 1">
            <a:extLst>
              <a:ext uri="{FF2B5EF4-FFF2-40B4-BE49-F238E27FC236}">
                <a16:creationId xmlns:a16="http://schemas.microsoft.com/office/drawing/2014/main" id="{2DB73814-46D6-475C-BEE5-BBB2663A11F1}"/>
              </a:ext>
            </a:extLst>
          </p:cNvPr>
          <p:cNvSpPr>
            <a:spLocks noGrp="1"/>
          </p:cNvSpPr>
          <p:nvPr/>
        </p:nvSpPr>
        <p:spPr>
          <a:xfrm>
            <a:off x="818735" y="2051261"/>
            <a:ext cx="7778319" cy="776109"/>
          </a:xfrm>
          <a:prstGeom prst="rect">
            <a:avLst/>
          </a:prstGeom>
        </p:spPr>
        <p:txBody>
          <a:bodyPr vert="horz" lIns="84406" tIns="42203" rIns="84406" bIns="42203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- </a:t>
            </a:r>
            <a:r>
              <a:rPr lang="ko-KR" altLang="en-US" sz="1200" dirty="0" err="1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설비별</a:t>
            </a:r>
            <a:r>
              <a:rPr lang="ko-KR" altLang="en-US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불량률 차이 유의성 비교 </a:t>
            </a:r>
            <a:r>
              <a:rPr lang="en-US" altLang="ko-KR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: 5</a:t>
            </a:r>
            <a:r>
              <a:rPr lang="ko-KR" altLang="en-US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개 관심 설비 선정 </a:t>
            </a:r>
            <a:r>
              <a:rPr lang="en-US" altLang="ko-KR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(</a:t>
            </a:r>
            <a:r>
              <a:rPr lang="ko-KR" altLang="en-US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관심설비 선정 기준 </a:t>
            </a:r>
            <a:r>
              <a:rPr lang="en-US" altLang="ko-KR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: </a:t>
            </a:r>
            <a:r>
              <a:rPr lang="ko-KR" altLang="en-US" sz="1200" dirty="0" err="1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카이제곱</a:t>
            </a:r>
            <a:r>
              <a:rPr lang="ko-KR" altLang="en-US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</a:t>
            </a:r>
            <a:r>
              <a:rPr lang="ko-KR" altLang="en-US" sz="1200" dirty="0" err="1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검정통계량</a:t>
            </a:r>
            <a:r>
              <a:rPr lang="ko-KR" altLang="en-US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</a:t>
            </a:r>
            <a:r>
              <a:rPr lang="en-US" altLang="ko-KR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P-value 0.05 </a:t>
            </a:r>
            <a:r>
              <a:rPr lang="ko-KR" altLang="en-US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이하</a:t>
            </a:r>
            <a:r>
              <a:rPr lang="en-US" altLang="ko-KR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)     </a:t>
            </a: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B9DD64E9-8E55-45A6-A381-ACD235E6DE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6727" y="4425638"/>
            <a:ext cx="2721150" cy="1806232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7362DCEA-9ACC-4F75-B7EB-E46A08066F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673" y="2725410"/>
            <a:ext cx="2721151" cy="1683301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56AE04BB-4947-43E3-9F94-EEF10094D7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6727" y="2725410"/>
            <a:ext cx="2721151" cy="1663931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6BA98160-D762-42DF-830B-32ECAF19EC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5925" y="2725410"/>
            <a:ext cx="2706242" cy="1663930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D46418C7-55DD-46E5-9C2B-07B81D3ABB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0673" y="4425637"/>
            <a:ext cx="2721151" cy="1806232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5A183CA-B372-4BD0-9BBB-CD4D03EFC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57DA9-D061-434C-A620-33FE0A54C448}" type="slidenum">
              <a:rPr lang="ko-KR" altLang="en-US" smtClean="0"/>
              <a:t>23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374601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>
            <a:extLst>
              <a:ext uri="{FF2B5EF4-FFF2-40B4-BE49-F238E27FC236}">
                <a16:creationId xmlns:a16="http://schemas.microsoft.com/office/drawing/2014/main" id="{6CCFF5A3-97C1-4D7F-A6F3-16AB4EE26C4D}"/>
              </a:ext>
            </a:extLst>
          </p:cNvPr>
          <p:cNvSpPr/>
          <p:nvPr/>
        </p:nvSpPr>
        <p:spPr>
          <a:xfrm>
            <a:off x="533401" y="1608163"/>
            <a:ext cx="8839200" cy="4693246"/>
          </a:xfrm>
          <a:prstGeom prst="rect">
            <a:avLst/>
          </a:prstGeom>
          <a:solidFill>
            <a:schemeClr val="bg1">
              <a:lumMod val="65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309B8109-98C8-45ED-98AE-19144C2509CC}"/>
              </a:ext>
            </a:extLst>
          </p:cNvPr>
          <p:cNvGrpSpPr/>
          <p:nvPr/>
        </p:nvGrpSpPr>
        <p:grpSpPr>
          <a:xfrm>
            <a:off x="0" y="-558194"/>
            <a:ext cx="1354649" cy="1416192"/>
            <a:chOff x="1090298" y="2985327"/>
            <a:chExt cx="1636294" cy="1748589"/>
          </a:xfrm>
        </p:grpSpPr>
        <p:sp>
          <p:nvSpPr>
            <p:cNvPr id="7" name="사각형: 둥근 모서리 13">
              <a:extLst>
                <a:ext uri="{FF2B5EF4-FFF2-40B4-BE49-F238E27FC236}">
                  <a16:creationId xmlns:a16="http://schemas.microsoft.com/office/drawing/2014/main" id="{64429016-CDC7-49C1-A367-298631C2D99E}"/>
                </a:ext>
              </a:extLst>
            </p:cNvPr>
            <p:cNvSpPr/>
            <p:nvPr/>
          </p:nvSpPr>
          <p:spPr>
            <a:xfrm rot="18479529">
              <a:off x="1034150" y="3041475"/>
              <a:ext cx="1748589" cy="1636294"/>
            </a:xfrm>
            <a:prstGeom prst="round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사각형: 둥근 모서리 14">
              <a:extLst>
                <a:ext uri="{FF2B5EF4-FFF2-40B4-BE49-F238E27FC236}">
                  <a16:creationId xmlns:a16="http://schemas.microsoft.com/office/drawing/2014/main" id="{95B5533A-04FC-4281-958F-2EA4DD23FFD0}"/>
                </a:ext>
              </a:extLst>
            </p:cNvPr>
            <p:cNvSpPr/>
            <p:nvPr/>
          </p:nvSpPr>
          <p:spPr>
            <a:xfrm rot="17778217">
              <a:off x="1338908" y="3345080"/>
              <a:ext cx="1355078" cy="1409844"/>
            </a:xfrm>
            <a:prstGeom prst="round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4C3FFEF-B461-4F71-BB53-7DFD2D17D947}"/>
                </a:ext>
              </a:extLst>
            </p:cNvPr>
            <p:cNvSpPr txBox="1"/>
            <p:nvPr/>
          </p:nvSpPr>
          <p:spPr>
            <a:xfrm>
              <a:off x="1409017" y="3688523"/>
              <a:ext cx="1276540" cy="7980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dirty="0">
                  <a:solidFill>
                    <a:schemeClr val="bg1">
                      <a:lumMod val="95000"/>
                    </a:schemeClr>
                  </a:solidFill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첨부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1D48BC80-712C-4C12-B335-6F8B2726469D}"/>
              </a:ext>
            </a:extLst>
          </p:cNvPr>
          <p:cNvSpPr txBox="1"/>
          <p:nvPr/>
        </p:nvSpPr>
        <p:spPr>
          <a:xfrm>
            <a:off x="1584126" y="158461"/>
            <a:ext cx="6465218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>
              <a:defRPr/>
            </a:pPr>
            <a:r>
              <a:rPr kumimoji="1" lang="ko-KR" altLang="en-US" sz="2400" kern="0" spc="-100" dirty="0">
                <a:solidFill>
                  <a:srgbClr val="00206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세부 내용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F1640E67-CA10-41DA-85AA-B6616694AAFD}"/>
              </a:ext>
            </a:extLst>
          </p:cNvPr>
          <p:cNvGrpSpPr/>
          <p:nvPr/>
        </p:nvGrpSpPr>
        <p:grpSpPr>
          <a:xfrm>
            <a:off x="8442672" y="30751"/>
            <a:ext cx="1477269" cy="307777"/>
            <a:chOff x="8485802" y="4873"/>
            <a:chExt cx="1477269" cy="307777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C5118D0-C239-4E43-B03A-6CB31B1CBB13}"/>
                </a:ext>
              </a:extLst>
            </p:cNvPr>
            <p:cNvSpPr txBox="1"/>
            <p:nvPr/>
          </p:nvSpPr>
          <p:spPr>
            <a:xfrm>
              <a:off x="8675539" y="4873"/>
              <a:ext cx="12875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dist"/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(</a:t>
              </a:r>
              <a:r>
                <a:rPr lang="ko-KR" altLang="en-US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주</a:t>
              </a:r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) PDP-One</a:t>
              </a:r>
              <a:endParaRPr lang="ko-KR" altLang="en-US" sz="14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87D2D921-73AC-45EA-96B4-1D1E8B7592EE}"/>
                </a:ext>
              </a:extLst>
            </p:cNvPr>
            <p:cNvGrpSpPr/>
            <p:nvPr/>
          </p:nvGrpSpPr>
          <p:grpSpPr>
            <a:xfrm>
              <a:off x="8485802" y="79737"/>
              <a:ext cx="252766" cy="154383"/>
              <a:chOff x="5943600" y="517585"/>
              <a:chExt cx="364310" cy="222511"/>
            </a:xfrm>
          </p:grpSpPr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0AA0E04B-2226-4D80-B9C2-4ED06D49FF98}"/>
                  </a:ext>
                </a:extLst>
              </p:cNvPr>
              <p:cNvSpPr/>
              <p:nvPr/>
            </p:nvSpPr>
            <p:spPr>
              <a:xfrm>
                <a:off x="5943600" y="517585"/>
                <a:ext cx="222511" cy="222511"/>
              </a:xfrm>
              <a:prstGeom prst="ellipse">
                <a:avLst/>
              </a:prstGeom>
              <a:solidFill>
                <a:srgbClr val="00206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F08712B1-066C-4C83-A615-EC0B654B7B06}"/>
                  </a:ext>
                </a:extLst>
              </p:cNvPr>
              <p:cNvSpPr/>
              <p:nvPr/>
            </p:nvSpPr>
            <p:spPr>
              <a:xfrm>
                <a:off x="6085399" y="517585"/>
                <a:ext cx="222511" cy="222511"/>
              </a:xfrm>
              <a:prstGeom prst="ellipse">
                <a:avLst/>
              </a:prstGeom>
              <a:solidFill>
                <a:srgbClr val="7030A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C4411B92-A8AD-48A5-A936-8434BB7F08F3}"/>
              </a:ext>
            </a:extLst>
          </p:cNvPr>
          <p:cNvSpPr txBox="1"/>
          <p:nvPr/>
        </p:nvSpPr>
        <p:spPr>
          <a:xfrm>
            <a:off x="4664581" y="3040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1D489D1-951A-4C0F-8838-F6BD652E964D}"/>
              </a:ext>
            </a:extLst>
          </p:cNvPr>
          <p:cNvSpPr txBox="1"/>
          <p:nvPr/>
        </p:nvSpPr>
        <p:spPr>
          <a:xfrm>
            <a:off x="2819792" y="216281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분석 과정</a:t>
            </a:r>
          </a:p>
        </p:txBody>
      </p:sp>
      <p:sp>
        <p:nvSpPr>
          <p:cNvPr id="18" name="제목 1">
            <a:extLst>
              <a:ext uri="{FF2B5EF4-FFF2-40B4-BE49-F238E27FC236}">
                <a16:creationId xmlns:a16="http://schemas.microsoft.com/office/drawing/2014/main" id="{0552EAE2-A963-4021-B9B8-26D4A674122B}"/>
              </a:ext>
            </a:extLst>
          </p:cNvPr>
          <p:cNvSpPr txBox="1">
            <a:spLocks/>
          </p:cNvSpPr>
          <p:nvPr/>
        </p:nvSpPr>
        <p:spPr>
          <a:xfrm>
            <a:off x="667385" y="1192182"/>
            <a:ext cx="3308267" cy="436108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8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공정의 설비에 의한 차이 </a:t>
            </a:r>
            <a:r>
              <a:rPr lang="en-US" altLang="ko-KR" sz="18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(3)</a:t>
            </a:r>
            <a:endParaRPr lang="ko-KR" altLang="en-US" sz="18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8739A87-AD1C-4E0C-94DF-D0483D4D8C71}"/>
              </a:ext>
            </a:extLst>
          </p:cNvPr>
          <p:cNvSpPr/>
          <p:nvPr/>
        </p:nvSpPr>
        <p:spPr>
          <a:xfrm>
            <a:off x="549658" y="1241215"/>
            <a:ext cx="92135" cy="27117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 anchor="ctr">
            <a:noAutofit/>
          </a:bodyPr>
          <a:lstStyle/>
          <a:p>
            <a:pPr marL="0" algn="ctr">
              <a:defRPr/>
            </a:pPr>
            <a:endParaRPr lang="ko-KR" altLang="en-US" sz="1600">
              <a:solidFill>
                <a:srgbClr val="1789B4"/>
              </a:solidFill>
              <a:latin typeface="나눔스퀘어"/>
              <a:ea typeface="나눔스퀘어"/>
            </a:endParaRPr>
          </a:p>
        </p:txBody>
      </p:sp>
      <p:sp>
        <p:nvSpPr>
          <p:cNvPr id="24" name="내용 개체 틀 5">
            <a:extLst>
              <a:ext uri="{FF2B5EF4-FFF2-40B4-BE49-F238E27FC236}">
                <a16:creationId xmlns:a16="http://schemas.microsoft.com/office/drawing/2014/main" id="{5403CF05-4C33-4AA6-A5B3-8EFB64A14E50}"/>
              </a:ext>
            </a:extLst>
          </p:cNvPr>
          <p:cNvSpPr txBox="1">
            <a:spLocks/>
          </p:cNvSpPr>
          <p:nvPr/>
        </p:nvSpPr>
        <p:spPr>
          <a:xfrm>
            <a:off x="681038" y="1851688"/>
            <a:ext cx="3688831" cy="39192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로지스틱 회귀분석</a:t>
            </a:r>
            <a:r>
              <a:rPr lang="en-US" altLang="ko-KR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(</a:t>
            </a:r>
            <a:r>
              <a:rPr lang="ko-KR" altLang="en-US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스케일 적용</a:t>
            </a:r>
            <a:r>
              <a:rPr lang="en-US" altLang="ko-KR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)</a:t>
            </a:r>
            <a:r>
              <a:rPr lang="ko-KR" altLang="en-US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검정 결과</a:t>
            </a: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CC8D7E2D-9133-4FEB-8358-DA5FE6568CD4}"/>
              </a:ext>
            </a:extLst>
          </p:cNvPr>
          <p:cNvGrpSpPr/>
          <p:nvPr/>
        </p:nvGrpSpPr>
        <p:grpSpPr>
          <a:xfrm>
            <a:off x="4892222" y="2056284"/>
            <a:ext cx="4388214" cy="1899660"/>
            <a:chOff x="3539374" y="2649745"/>
            <a:chExt cx="5400879" cy="2338043"/>
          </a:xfrm>
        </p:grpSpPr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E0DB839F-8BFD-4CD2-8F83-B3DB938AC09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39374" y="2649745"/>
              <a:ext cx="5400879" cy="2338043"/>
            </a:xfrm>
            <a:prstGeom prst="rect">
              <a:avLst/>
            </a:prstGeom>
          </p:spPr>
        </p:pic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58302F10-054B-4B44-ACB5-52BCDA31837B}"/>
                </a:ext>
              </a:extLst>
            </p:cNvPr>
            <p:cNvSpPr/>
            <p:nvPr/>
          </p:nvSpPr>
          <p:spPr>
            <a:xfrm>
              <a:off x="3886833" y="3675423"/>
              <a:ext cx="3666905" cy="230655"/>
            </a:xfrm>
            <a:prstGeom prst="round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63"/>
            </a:p>
          </p:txBody>
        </p:sp>
      </p:grpSp>
      <p:sp>
        <p:nvSpPr>
          <p:cNvPr id="34" name="제목 1">
            <a:extLst>
              <a:ext uri="{FF2B5EF4-FFF2-40B4-BE49-F238E27FC236}">
                <a16:creationId xmlns:a16="http://schemas.microsoft.com/office/drawing/2014/main" id="{B1D63211-D4CC-4D05-BDBF-28D62642FFF0}"/>
              </a:ext>
            </a:extLst>
          </p:cNvPr>
          <p:cNvSpPr>
            <a:spLocks noGrp="1"/>
          </p:cNvSpPr>
          <p:nvPr/>
        </p:nvSpPr>
        <p:spPr>
          <a:xfrm>
            <a:off x="818736" y="2200346"/>
            <a:ext cx="4073486" cy="1365011"/>
          </a:xfrm>
          <a:prstGeom prst="rect">
            <a:avLst/>
          </a:prstGeom>
        </p:spPr>
        <p:txBody>
          <a:bodyPr vert="horz" lIns="84406" tIns="42203" rIns="84406" bIns="42203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71450" indent="-171450">
              <a:lnSpc>
                <a:spcPct val="100000"/>
              </a:lnSpc>
              <a:buFontTx/>
              <a:buChar char="-"/>
            </a:pPr>
            <a:r>
              <a:rPr lang="ko-KR" altLang="en-US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불량에 영향을 미치는 영향력이 유전체 소성 </a:t>
            </a:r>
            <a:r>
              <a:rPr lang="en-US" altLang="ko-KR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3</a:t>
            </a:r>
            <a:r>
              <a:rPr lang="ko-KR" altLang="en-US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호기가 가장 큼</a:t>
            </a:r>
            <a:r>
              <a:rPr lang="en-US" altLang="ko-KR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  </a:t>
            </a:r>
          </a:p>
        </p:txBody>
      </p:sp>
      <p:graphicFrame>
        <p:nvGraphicFramePr>
          <p:cNvPr id="43" name="표 7">
            <a:extLst>
              <a:ext uri="{FF2B5EF4-FFF2-40B4-BE49-F238E27FC236}">
                <a16:creationId xmlns:a16="http://schemas.microsoft.com/office/drawing/2014/main" id="{B2AA3C37-8DCE-4E7D-8E10-27865DD3D7C3}"/>
              </a:ext>
            </a:extLst>
          </p:cNvPr>
          <p:cNvGraphicFramePr>
            <a:graphicFrameLocks noGrp="1"/>
          </p:cNvGraphicFramePr>
          <p:nvPr/>
        </p:nvGraphicFramePr>
        <p:xfrm>
          <a:off x="4892222" y="4141729"/>
          <a:ext cx="4371984" cy="18848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7328">
                  <a:extLst>
                    <a:ext uri="{9D8B030D-6E8A-4147-A177-3AD203B41FA5}">
                      <a16:colId xmlns:a16="http://schemas.microsoft.com/office/drawing/2014/main" val="879808542"/>
                    </a:ext>
                  </a:extLst>
                </a:gridCol>
                <a:gridCol w="1457328">
                  <a:extLst>
                    <a:ext uri="{9D8B030D-6E8A-4147-A177-3AD203B41FA5}">
                      <a16:colId xmlns:a16="http://schemas.microsoft.com/office/drawing/2014/main" val="1847072093"/>
                    </a:ext>
                  </a:extLst>
                </a:gridCol>
                <a:gridCol w="1457328">
                  <a:extLst>
                    <a:ext uri="{9D8B030D-6E8A-4147-A177-3AD203B41FA5}">
                      <a16:colId xmlns:a16="http://schemas.microsoft.com/office/drawing/2014/main" val="1517246309"/>
                    </a:ext>
                  </a:extLst>
                </a:gridCol>
              </a:tblGrid>
              <a:tr h="2945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</a:rPr>
                        <a:t>DT</a:t>
                      </a:r>
                      <a:endParaRPr lang="ko-KR" altLang="en-US" sz="1000" dirty="0">
                        <a:latin typeface="나눔스퀘어OTF_ac Bold" panose="020B0600000101010101" pitchFamily="34" charset="-127"/>
                        <a:ea typeface="나눔스퀘어OTF_ac Bold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B212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</a:rPr>
                        <a:t>RF</a:t>
                      </a:r>
                      <a:endParaRPr lang="ko-KR" altLang="en-US" sz="1000" dirty="0">
                        <a:latin typeface="나눔스퀘어OTF_ac Bold" panose="020B0600000101010101" pitchFamily="34" charset="-127"/>
                        <a:ea typeface="나눔스퀘어OTF_ac Bold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B212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</a:rPr>
                        <a:t>GB</a:t>
                      </a:r>
                      <a:endParaRPr lang="ko-KR" altLang="en-US" sz="1000" dirty="0">
                        <a:latin typeface="나눔스퀘어OTF_ac Bold" panose="020B0600000101010101" pitchFamily="34" charset="-127"/>
                        <a:ea typeface="나눔스퀘어OTF_ac Bold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B212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1918657"/>
                  </a:ext>
                </a:extLst>
              </a:tr>
              <a:tr h="53012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14000"/>
                        </a:lnSpc>
                      </a:pPr>
                      <a:r>
                        <a:rPr lang="ko-KR" altLang="en-US" sz="11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형광체 소성</a:t>
                      </a:r>
                      <a:r>
                        <a:rPr lang="en-US" altLang="ko-KR" sz="11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 1</a:t>
                      </a:r>
                      <a:r>
                        <a:rPr lang="ko-KR" altLang="en-US" sz="11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DAD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4000"/>
                        </a:lnSpc>
                      </a:pPr>
                      <a:r>
                        <a:rPr lang="en-US" altLang="ko-KR" sz="11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AG </a:t>
                      </a:r>
                      <a:r>
                        <a:rPr lang="ko-KR" altLang="en-US" sz="1100" dirty="0" err="1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노광</a:t>
                      </a:r>
                      <a:r>
                        <a:rPr lang="ko-KR" altLang="en-US" sz="11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 </a:t>
                      </a:r>
                      <a:r>
                        <a:rPr lang="en-US" altLang="ko-KR" sz="11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</a:t>
                      </a:r>
                      <a:r>
                        <a:rPr lang="ko-KR" altLang="en-US" sz="11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4000"/>
                        </a:lnSpc>
                      </a:pPr>
                      <a:r>
                        <a:rPr lang="ko-KR" altLang="en-US" sz="11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유전체 소성 </a:t>
                      </a:r>
                      <a:r>
                        <a:rPr lang="en-US" altLang="ko-KR" sz="11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</a:t>
                      </a:r>
                      <a:r>
                        <a:rPr lang="ko-KR" altLang="en-US" sz="11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63647"/>
                  </a:ext>
                </a:extLst>
              </a:tr>
              <a:tr h="53012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14000"/>
                        </a:lnSpc>
                      </a:pPr>
                      <a:r>
                        <a:rPr lang="ko-KR" altLang="en-US" sz="11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유전체 소성 </a:t>
                      </a:r>
                      <a:r>
                        <a:rPr lang="en-US" altLang="ko-KR" sz="11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</a:t>
                      </a:r>
                      <a:r>
                        <a:rPr lang="ko-KR" altLang="en-US" sz="11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4000"/>
                        </a:lnSpc>
                      </a:pPr>
                      <a:r>
                        <a:rPr lang="en-US" altLang="ko-KR" sz="11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BLACK </a:t>
                      </a:r>
                      <a:r>
                        <a:rPr lang="ko-KR" altLang="en-US" sz="11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인쇄 </a:t>
                      </a:r>
                      <a:r>
                        <a:rPr lang="en-US" altLang="ko-KR" sz="11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</a:t>
                      </a:r>
                      <a:r>
                        <a:rPr lang="ko-KR" altLang="en-US" sz="11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4000"/>
                        </a:lnSpc>
                      </a:pPr>
                      <a:r>
                        <a:rPr lang="ko-KR" altLang="en-US" sz="11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유전체 소성 </a:t>
                      </a:r>
                      <a:r>
                        <a:rPr lang="en-US" altLang="ko-KR" sz="11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3</a:t>
                      </a:r>
                      <a:r>
                        <a:rPr lang="ko-KR" altLang="en-US" sz="11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1231551"/>
                  </a:ext>
                </a:extLst>
              </a:tr>
              <a:tr h="53012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14000"/>
                        </a:lnSpc>
                      </a:pPr>
                      <a:r>
                        <a:rPr lang="ko-KR" altLang="en-US" sz="11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형광체 </a:t>
                      </a:r>
                      <a:r>
                        <a:rPr lang="en-US" altLang="ko-KR" sz="11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G</a:t>
                      </a:r>
                      <a:r>
                        <a:rPr lang="ko-KR" altLang="en-US" sz="11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도포</a:t>
                      </a:r>
                      <a:r>
                        <a:rPr lang="en-US" altLang="ko-KR" sz="11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 1</a:t>
                      </a:r>
                      <a:r>
                        <a:rPr lang="ko-KR" altLang="en-US" sz="11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4000"/>
                        </a:lnSpc>
                      </a:pPr>
                      <a:r>
                        <a:rPr lang="ko-KR" altLang="en-US" sz="11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유전체 소성 </a:t>
                      </a:r>
                      <a:r>
                        <a:rPr lang="en-US" altLang="ko-KR" sz="11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</a:t>
                      </a:r>
                      <a:r>
                        <a:rPr lang="ko-KR" altLang="en-US" sz="11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4000"/>
                        </a:lnSpc>
                      </a:pPr>
                      <a:r>
                        <a:rPr lang="en-US" altLang="ko-KR" sz="11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MGO 1</a:t>
                      </a:r>
                      <a:r>
                        <a:rPr lang="ko-KR" altLang="en-US" sz="11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3769553"/>
                  </a:ext>
                </a:extLst>
              </a:tr>
            </a:tbl>
          </a:graphicData>
        </a:graphic>
      </p:graphicFrame>
      <p:sp>
        <p:nvSpPr>
          <p:cNvPr id="44" name="내용 개체 틀 5">
            <a:extLst>
              <a:ext uri="{FF2B5EF4-FFF2-40B4-BE49-F238E27FC236}">
                <a16:creationId xmlns:a16="http://schemas.microsoft.com/office/drawing/2014/main" id="{64D9E06E-F01C-404C-BC92-0F875247918F}"/>
              </a:ext>
            </a:extLst>
          </p:cNvPr>
          <p:cNvSpPr txBox="1">
            <a:spLocks/>
          </p:cNvSpPr>
          <p:nvPr/>
        </p:nvSpPr>
        <p:spPr>
          <a:xfrm>
            <a:off x="641793" y="4011700"/>
            <a:ext cx="3688831" cy="39192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트리 </a:t>
            </a:r>
            <a:r>
              <a:rPr lang="en-US" altLang="ko-KR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3</a:t>
            </a:r>
            <a:r>
              <a:rPr lang="ko-KR" altLang="en-US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종 검정 결과</a:t>
            </a:r>
          </a:p>
        </p:txBody>
      </p:sp>
      <p:sp>
        <p:nvSpPr>
          <p:cNvPr id="45" name="제목 1">
            <a:extLst>
              <a:ext uri="{FF2B5EF4-FFF2-40B4-BE49-F238E27FC236}">
                <a16:creationId xmlns:a16="http://schemas.microsoft.com/office/drawing/2014/main" id="{42EE41F1-F2BA-4F9B-BFBE-8C870F11D63D}"/>
              </a:ext>
            </a:extLst>
          </p:cNvPr>
          <p:cNvSpPr>
            <a:spLocks noGrp="1"/>
          </p:cNvSpPr>
          <p:nvPr/>
        </p:nvSpPr>
        <p:spPr>
          <a:xfrm>
            <a:off x="766736" y="4346785"/>
            <a:ext cx="4073486" cy="1365011"/>
          </a:xfrm>
          <a:prstGeom prst="rect">
            <a:avLst/>
          </a:prstGeom>
        </p:spPr>
        <p:txBody>
          <a:bodyPr vert="horz" lIns="84406" tIns="42203" rIns="84406" bIns="42203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71450" indent="-171450">
              <a:lnSpc>
                <a:spcPct val="100000"/>
              </a:lnSpc>
              <a:buFontTx/>
              <a:buChar char="-"/>
            </a:pPr>
            <a:r>
              <a:rPr lang="ko-KR" altLang="en-US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유전체 소성이 공통적으로 주요변수로 도출됨</a:t>
            </a:r>
            <a:r>
              <a:rPr lang="en-US" altLang="ko-KR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. 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5804588-D370-49D6-815C-89CD05770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57DA9-D061-434C-A620-33FE0A54C448}" type="slidenum">
              <a:rPr lang="ko-KR" altLang="en-US" smtClean="0"/>
              <a:t>24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599910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>
            <a:extLst>
              <a:ext uri="{FF2B5EF4-FFF2-40B4-BE49-F238E27FC236}">
                <a16:creationId xmlns:a16="http://schemas.microsoft.com/office/drawing/2014/main" id="{7A4C560A-23A5-4B74-BCBB-9A57A02A57DA}"/>
              </a:ext>
            </a:extLst>
          </p:cNvPr>
          <p:cNvSpPr/>
          <p:nvPr/>
        </p:nvSpPr>
        <p:spPr>
          <a:xfrm>
            <a:off x="533401" y="1608163"/>
            <a:ext cx="8839200" cy="4693246"/>
          </a:xfrm>
          <a:prstGeom prst="rect">
            <a:avLst/>
          </a:prstGeom>
          <a:solidFill>
            <a:schemeClr val="bg1">
              <a:lumMod val="65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309B8109-98C8-45ED-98AE-19144C2509CC}"/>
              </a:ext>
            </a:extLst>
          </p:cNvPr>
          <p:cNvGrpSpPr/>
          <p:nvPr/>
        </p:nvGrpSpPr>
        <p:grpSpPr>
          <a:xfrm>
            <a:off x="0" y="-558194"/>
            <a:ext cx="1354649" cy="1416192"/>
            <a:chOff x="1090298" y="2985327"/>
            <a:chExt cx="1636294" cy="1748589"/>
          </a:xfrm>
        </p:grpSpPr>
        <p:sp>
          <p:nvSpPr>
            <p:cNvPr id="7" name="사각형: 둥근 모서리 13">
              <a:extLst>
                <a:ext uri="{FF2B5EF4-FFF2-40B4-BE49-F238E27FC236}">
                  <a16:creationId xmlns:a16="http://schemas.microsoft.com/office/drawing/2014/main" id="{64429016-CDC7-49C1-A367-298631C2D99E}"/>
                </a:ext>
              </a:extLst>
            </p:cNvPr>
            <p:cNvSpPr/>
            <p:nvPr/>
          </p:nvSpPr>
          <p:spPr>
            <a:xfrm rot="18479529">
              <a:off x="1034150" y="3041475"/>
              <a:ext cx="1748589" cy="1636294"/>
            </a:xfrm>
            <a:prstGeom prst="round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사각형: 둥근 모서리 14">
              <a:extLst>
                <a:ext uri="{FF2B5EF4-FFF2-40B4-BE49-F238E27FC236}">
                  <a16:creationId xmlns:a16="http://schemas.microsoft.com/office/drawing/2014/main" id="{95B5533A-04FC-4281-958F-2EA4DD23FFD0}"/>
                </a:ext>
              </a:extLst>
            </p:cNvPr>
            <p:cNvSpPr/>
            <p:nvPr/>
          </p:nvSpPr>
          <p:spPr>
            <a:xfrm rot="17778217">
              <a:off x="1338908" y="3345080"/>
              <a:ext cx="1355078" cy="1409844"/>
            </a:xfrm>
            <a:prstGeom prst="round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4C3FFEF-B461-4F71-BB53-7DFD2D17D947}"/>
                </a:ext>
              </a:extLst>
            </p:cNvPr>
            <p:cNvSpPr txBox="1"/>
            <p:nvPr/>
          </p:nvSpPr>
          <p:spPr>
            <a:xfrm>
              <a:off x="1409017" y="3688523"/>
              <a:ext cx="1276540" cy="7980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dirty="0">
                  <a:solidFill>
                    <a:schemeClr val="bg1">
                      <a:lumMod val="95000"/>
                    </a:schemeClr>
                  </a:solidFill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첨부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1D48BC80-712C-4C12-B335-6F8B2726469D}"/>
              </a:ext>
            </a:extLst>
          </p:cNvPr>
          <p:cNvSpPr txBox="1"/>
          <p:nvPr/>
        </p:nvSpPr>
        <p:spPr>
          <a:xfrm>
            <a:off x="1584126" y="158461"/>
            <a:ext cx="6465218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>
              <a:defRPr/>
            </a:pPr>
            <a:r>
              <a:rPr kumimoji="1" lang="ko-KR" altLang="en-US" sz="2400" kern="0" spc="-100" dirty="0">
                <a:solidFill>
                  <a:srgbClr val="00206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세부 내용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F1640E67-CA10-41DA-85AA-B6616694AAFD}"/>
              </a:ext>
            </a:extLst>
          </p:cNvPr>
          <p:cNvGrpSpPr/>
          <p:nvPr/>
        </p:nvGrpSpPr>
        <p:grpSpPr>
          <a:xfrm>
            <a:off x="8442672" y="30751"/>
            <a:ext cx="1477269" cy="307777"/>
            <a:chOff x="8485802" y="4873"/>
            <a:chExt cx="1477269" cy="307777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C5118D0-C239-4E43-B03A-6CB31B1CBB13}"/>
                </a:ext>
              </a:extLst>
            </p:cNvPr>
            <p:cNvSpPr txBox="1"/>
            <p:nvPr/>
          </p:nvSpPr>
          <p:spPr>
            <a:xfrm>
              <a:off x="8675539" y="4873"/>
              <a:ext cx="12875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dist"/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(</a:t>
              </a:r>
              <a:r>
                <a:rPr lang="ko-KR" altLang="en-US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주</a:t>
              </a:r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) PDP-One</a:t>
              </a:r>
              <a:endParaRPr lang="ko-KR" altLang="en-US" sz="14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87D2D921-73AC-45EA-96B4-1D1E8B7592EE}"/>
                </a:ext>
              </a:extLst>
            </p:cNvPr>
            <p:cNvGrpSpPr/>
            <p:nvPr/>
          </p:nvGrpSpPr>
          <p:grpSpPr>
            <a:xfrm>
              <a:off x="8485802" y="79737"/>
              <a:ext cx="252766" cy="154383"/>
              <a:chOff x="5943600" y="517585"/>
              <a:chExt cx="364310" cy="222511"/>
            </a:xfrm>
          </p:grpSpPr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0AA0E04B-2226-4D80-B9C2-4ED06D49FF98}"/>
                  </a:ext>
                </a:extLst>
              </p:cNvPr>
              <p:cNvSpPr/>
              <p:nvPr/>
            </p:nvSpPr>
            <p:spPr>
              <a:xfrm>
                <a:off x="5943600" y="517585"/>
                <a:ext cx="222511" cy="222511"/>
              </a:xfrm>
              <a:prstGeom prst="ellipse">
                <a:avLst/>
              </a:prstGeom>
              <a:solidFill>
                <a:srgbClr val="00206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F08712B1-066C-4C83-A615-EC0B654B7B06}"/>
                  </a:ext>
                </a:extLst>
              </p:cNvPr>
              <p:cNvSpPr/>
              <p:nvPr/>
            </p:nvSpPr>
            <p:spPr>
              <a:xfrm>
                <a:off x="6085399" y="517585"/>
                <a:ext cx="222511" cy="222511"/>
              </a:xfrm>
              <a:prstGeom prst="ellipse">
                <a:avLst/>
              </a:prstGeom>
              <a:solidFill>
                <a:srgbClr val="7030A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C4411B92-A8AD-48A5-A936-8434BB7F08F3}"/>
              </a:ext>
            </a:extLst>
          </p:cNvPr>
          <p:cNvSpPr txBox="1"/>
          <p:nvPr/>
        </p:nvSpPr>
        <p:spPr>
          <a:xfrm>
            <a:off x="4664581" y="3040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1D489D1-951A-4C0F-8838-F6BD652E964D}"/>
              </a:ext>
            </a:extLst>
          </p:cNvPr>
          <p:cNvSpPr txBox="1"/>
          <p:nvPr/>
        </p:nvSpPr>
        <p:spPr>
          <a:xfrm>
            <a:off x="2819792" y="216281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분석 과정</a:t>
            </a:r>
          </a:p>
        </p:txBody>
      </p:sp>
      <p:sp>
        <p:nvSpPr>
          <p:cNvPr id="18" name="제목 1">
            <a:extLst>
              <a:ext uri="{FF2B5EF4-FFF2-40B4-BE49-F238E27FC236}">
                <a16:creationId xmlns:a16="http://schemas.microsoft.com/office/drawing/2014/main" id="{0552EAE2-A963-4021-B9B8-26D4A674122B}"/>
              </a:ext>
            </a:extLst>
          </p:cNvPr>
          <p:cNvSpPr txBox="1">
            <a:spLocks/>
          </p:cNvSpPr>
          <p:nvPr/>
        </p:nvSpPr>
        <p:spPr>
          <a:xfrm>
            <a:off x="667385" y="1192182"/>
            <a:ext cx="3308267" cy="436108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8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공정의 작업시간에 의한 차이 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8739A87-AD1C-4E0C-94DF-D0483D4D8C71}"/>
              </a:ext>
            </a:extLst>
          </p:cNvPr>
          <p:cNvSpPr/>
          <p:nvPr/>
        </p:nvSpPr>
        <p:spPr>
          <a:xfrm>
            <a:off x="549658" y="1241215"/>
            <a:ext cx="92135" cy="27117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 anchor="ctr">
            <a:noAutofit/>
          </a:bodyPr>
          <a:lstStyle/>
          <a:p>
            <a:pPr marL="0" algn="ctr">
              <a:defRPr/>
            </a:pPr>
            <a:endParaRPr lang="ko-KR" altLang="en-US" sz="1600">
              <a:solidFill>
                <a:srgbClr val="1789B4"/>
              </a:solidFill>
              <a:latin typeface="나눔스퀘어"/>
              <a:ea typeface="나눔스퀘어"/>
            </a:endParaRPr>
          </a:p>
        </p:txBody>
      </p:sp>
      <p:sp>
        <p:nvSpPr>
          <p:cNvPr id="23" name="내용 개체 틀 5">
            <a:extLst>
              <a:ext uri="{FF2B5EF4-FFF2-40B4-BE49-F238E27FC236}">
                <a16:creationId xmlns:a16="http://schemas.microsoft.com/office/drawing/2014/main" id="{0DD551FA-9C4C-4FD0-8159-EACF0F3E1426}"/>
              </a:ext>
            </a:extLst>
          </p:cNvPr>
          <p:cNvSpPr txBox="1">
            <a:spLocks/>
          </p:cNvSpPr>
          <p:nvPr/>
        </p:nvSpPr>
        <p:spPr>
          <a:xfrm>
            <a:off x="681038" y="1851688"/>
            <a:ext cx="3688831" cy="39192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파생변수 생성하여 작업시간의 편차와 불량 비교</a:t>
            </a:r>
          </a:p>
        </p:txBody>
      </p:sp>
      <p:sp>
        <p:nvSpPr>
          <p:cNvPr id="24" name="제목 1">
            <a:extLst>
              <a:ext uri="{FF2B5EF4-FFF2-40B4-BE49-F238E27FC236}">
                <a16:creationId xmlns:a16="http://schemas.microsoft.com/office/drawing/2014/main" id="{3B09C6A6-334D-4B67-9641-44E775A927B0}"/>
              </a:ext>
            </a:extLst>
          </p:cNvPr>
          <p:cNvSpPr>
            <a:spLocks noGrp="1"/>
          </p:cNvSpPr>
          <p:nvPr/>
        </p:nvSpPr>
        <p:spPr>
          <a:xfrm>
            <a:off x="766736" y="2467012"/>
            <a:ext cx="4186263" cy="13589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- ‘</a:t>
            </a:r>
            <a:r>
              <a:rPr lang="ko-KR" altLang="en-US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편차</a:t>
            </a:r>
            <a:r>
              <a:rPr lang="en-US" altLang="ko-KR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’</a:t>
            </a:r>
            <a:r>
              <a:rPr lang="ko-KR" altLang="en-US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를 나타내는 파생변수 생성</a:t>
            </a:r>
            <a:endParaRPr lang="en-US" altLang="ko-KR" sz="12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  Gap = (</a:t>
            </a:r>
            <a:r>
              <a:rPr lang="ko-KR" altLang="en-US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변량 </a:t>
            </a:r>
            <a:r>
              <a:rPr lang="en-US" altLang="ko-KR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– LOT</a:t>
            </a:r>
            <a:r>
              <a:rPr lang="ko-KR" altLang="en-US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별 평균</a:t>
            </a:r>
            <a:r>
              <a:rPr lang="en-US" altLang="ko-KR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  EX. </a:t>
            </a:r>
            <a:r>
              <a:rPr lang="ko-KR" altLang="en-US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</a:t>
            </a:r>
            <a:r>
              <a:rPr lang="en-US" altLang="ko-KR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Gap = LOT 101</a:t>
            </a:r>
            <a:r>
              <a:rPr lang="ko-KR" altLang="en-US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의 변량 </a:t>
            </a:r>
            <a:r>
              <a:rPr lang="en-US" altLang="ko-KR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– LOT 101</a:t>
            </a:r>
            <a:r>
              <a:rPr lang="ko-KR" altLang="en-US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의 평균</a:t>
            </a:r>
            <a:endParaRPr lang="en-US" altLang="ko-KR" sz="12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유전체 소성 작업시간 편차의 경우</a:t>
            </a:r>
            <a:r>
              <a:rPr lang="en-US" altLang="ko-KR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, 0 </a:t>
            </a:r>
            <a:r>
              <a:rPr lang="ko-KR" altLang="en-US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이상일 때 불량률이 높음</a:t>
            </a:r>
            <a:endParaRPr lang="en-US" altLang="ko-KR" sz="12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0AC3A88C-CDA4-43CC-BED8-0467935A7A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515"/>
          <a:stretch/>
        </p:blipFill>
        <p:spPr>
          <a:xfrm>
            <a:off x="4892221" y="2047650"/>
            <a:ext cx="2768602" cy="1709167"/>
          </a:xfrm>
          <a:prstGeom prst="rect">
            <a:avLst/>
          </a:prstGeom>
        </p:spPr>
      </p:pic>
      <p:graphicFrame>
        <p:nvGraphicFramePr>
          <p:cNvPr id="27" name="표 7">
            <a:extLst>
              <a:ext uri="{FF2B5EF4-FFF2-40B4-BE49-F238E27FC236}">
                <a16:creationId xmlns:a16="http://schemas.microsoft.com/office/drawing/2014/main" id="{A89BE040-843E-43E8-8D9E-233BAEBB1A5D}"/>
              </a:ext>
            </a:extLst>
          </p:cNvPr>
          <p:cNvGraphicFramePr>
            <a:graphicFrameLocks noGrp="1"/>
          </p:cNvGraphicFramePr>
          <p:nvPr/>
        </p:nvGraphicFramePr>
        <p:xfrm>
          <a:off x="7744525" y="2351091"/>
          <a:ext cx="1466850" cy="8265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425">
                  <a:extLst>
                    <a:ext uri="{9D8B030D-6E8A-4147-A177-3AD203B41FA5}">
                      <a16:colId xmlns:a16="http://schemas.microsoft.com/office/drawing/2014/main" val="879808542"/>
                    </a:ext>
                  </a:extLst>
                </a:gridCol>
                <a:gridCol w="733425">
                  <a:extLst>
                    <a:ext uri="{9D8B030D-6E8A-4147-A177-3AD203B41FA5}">
                      <a16:colId xmlns:a16="http://schemas.microsoft.com/office/drawing/2014/main" val="1847072093"/>
                    </a:ext>
                  </a:extLst>
                </a:gridCol>
              </a:tblGrid>
              <a:tr h="2392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편차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B212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불량률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B212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1918657"/>
                  </a:ext>
                </a:extLst>
              </a:tr>
              <a:tr h="2761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 </a:t>
                      </a:r>
                      <a:r>
                        <a:rPr lang="ko-KR" altLang="en-US" sz="1200" dirty="0"/>
                        <a:t>이상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DAD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16.7%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DA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63647"/>
                  </a:ext>
                </a:extLst>
              </a:tr>
              <a:tr h="2761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 </a:t>
                      </a:r>
                      <a:r>
                        <a:rPr lang="ko-KR" altLang="en-US" sz="1200" dirty="0"/>
                        <a:t>미만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DAD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7.3 %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DA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1231551"/>
                  </a:ext>
                </a:extLst>
              </a:tr>
            </a:tbl>
          </a:graphicData>
        </a:graphic>
      </p:graphicFrame>
      <p:sp>
        <p:nvSpPr>
          <p:cNvPr id="29" name="내용 개체 틀 5">
            <a:extLst>
              <a:ext uri="{FF2B5EF4-FFF2-40B4-BE49-F238E27FC236}">
                <a16:creationId xmlns:a16="http://schemas.microsoft.com/office/drawing/2014/main" id="{CFA11EA2-9CD7-4D5B-80E8-4DAE1F4D4306}"/>
              </a:ext>
            </a:extLst>
          </p:cNvPr>
          <p:cNvSpPr txBox="1">
            <a:spLocks/>
          </p:cNvSpPr>
          <p:nvPr/>
        </p:nvSpPr>
        <p:spPr>
          <a:xfrm>
            <a:off x="641793" y="4011700"/>
            <a:ext cx="3688831" cy="39192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로지스틱 회귀분석 및 트리 </a:t>
            </a:r>
            <a:r>
              <a:rPr lang="en-US" altLang="ko-KR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3</a:t>
            </a:r>
            <a:r>
              <a:rPr lang="ko-KR" altLang="en-US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종 검정 결과</a:t>
            </a:r>
          </a:p>
        </p:txBody>
      </p:sp>
      <p:graphicFrame>
        <p:nvGraphicFramePr>
          <p:cNvPr id="31" name="표 7">
            <a:extLst>
              <a:ext uri="{FF2B5EF4-FFF2-40B4-BE49-F238E27FC236}">
                <a16:creationId xmlns:a16="http://schemas.microsoft.com/office/drawing/2014/main" id="{3694FDF4-751C-428A-A020-268FFF3910A1}"/>
              </a:ext>
            </a:extLst>
          </p:cNvPr>
          <p:cNvGraphicFramePr>
            <a:graphicFrameLocks noGrp="1"/>
          </p:cNvGraphicFramePr>
          <p:nvPr/>
        </p:nvGraphicFramePr>
        <p:xfrm>
          <a:off x="4892221" y="4141729"/>
          <a:ext cx="4319152" cy="18848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788">
                  <a:extLst>
                    <a:ext uri="{9D8B030D-6E8A-4147-A177-3AD203B41FA5}">
                      <a16:colId xmlns:a16="http://schemas.microsoft.com/office/drawing/2014/main" val="879808542"/>
                    </a:ext>
                  </a:extLst>
                </a:gridCol>
                <a:gridCol w="1079788">
                  <a:extLst>
                    <a:ext uri="{9D8B030D-6E8A-4147-A177-3AD203B41FA5}">
                      <a16:colId xmlns:a16="http://schemas.microsoft.com/office/drawing/2014/main" val="1847072093"/>
                    </a:ext>
                  </a:extLst>
                </a:gridCol>
                <a:gridCol w="1079788">
                  <a:extLst>
                    <a:ext uri="{9D8B030D-6E8A-4147-A177-3AD203B41FA5}">
                      <a16:colId xmlns:a16="http://schemas.microsoft.com/office/drawing/2014/main" val="1517246309"/>
                    </a:ext>
                  </a:extLst>
                </a:gridCol>
                <a:gridCol w="1079788">
                  <a:extLst>
                    <a:ext uri="{9D8B030D-6E8A-4147-A177-3AD203B41FA5}">
                      <a16:colId xmlns:a16="http://schemas.microsoft.com/office/drawing/2014/main" val="3909178033"/>
                    </a:ext>
                  </a:extLst>
                </a:gridCol>
              </a:tblGrid>
              <a:tr h="2945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</a:rPr>
                        <a:t>DT</a:t>
                      </a:r>
                      <a:endParaRPr lang="ko-KR" altLang="en-US" sz="1000" dirty="0">
                        <a:latin typeface="나눔스퀘어OTF_ac Bold" panose="020B0600000101010101" pitchFamily="34" charset="-127"/>
                        <a:ea typeface="나눔스퀘어OTF_ac Bold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B212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</a:rPr>
                        <a:t>RF</a:t>
                      </a:r>
                      <a:endParaRPr lang="ko-KR" altLang="en-US" sz="1000" dirty="0">
                        <a:latin typeface="나눔스퀘어OTF_ac Bold" panose="020B0600000101010101" pitchFamily="34" charset="-127"/>
                        <a:ea typeface="나눔스퀘어OTF_ac Bold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B212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</a:rPr>
                        <a:t>GB</a:t>
                      </a:r>
                      <a:endParaRPr lang="ko-KR" altLang="en-US" sz="1000" dirty="0">
                        <a:latin typeface="나눔스퀘어OTF_ac Bold" panose="020B0600000101010101" pitchFamily="34" charset="-127"/>
                        <a:ea typeface="나눔스퀘어OTF_ac Bold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B212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</a:rPr>
                        <a:t>LR</a:t>
                      </a:r>
                      <a:endParaRPr lang="ko-KR" altLang="en-US" sz="1000" dirty="0">
                        <a:latin typeface="나눔스퀘어OTF_ac Bold" panose="020B0600000101010101" pitchFamily="34" charset="-127"/>
                        <a:ea typeface="나눔스퀘어OTF_ac Bold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B212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1918657"/>
                  </a:ext>
                </a:extLst>
              </a:tr>
              <a:tr h="53012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14000"/>
                        </a:lnSpc>
                      </a:pPr>
                      <a:r>
                        <a:rPr lang="ko-KR" altLang="en-US" sz="11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유전체 소성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DAD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4000"/>
                        </a:lnSpc>
                      </a:pPr>
                      <a:r>
                        <a:rPr lang="ko-KR" altLang="en-US" sz="11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유전체 소성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DAD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4000"/>
                        </a:lnSpc>
                      </a:pPr>
                      <a:r>
                        <a:rPr lang="ko-KR" altLang="en-US" sz="11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유전체 소성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DAD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4000"/>
                        </a:lnSpc>
                      </a:pPr>
                      <a:r>
                        <a:rPr lang="en-US" altLang="ko-KR" sz="11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BLACK </a:t>
                      </a:r>
                      <a:r>
                        <a:rPr lang="ko-KR" altLang="en-US" sz="11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인쇄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DA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63647"/>
                  </a:ext>
                </a:extLst>
              </a:tr>
              <a:tr h="53012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14000"/>
                        </a:lnSpc>
                      </a:pPr>
                      <a:r>
                        <a:rPr lang="en-US" altLang="ko-KR" sz="11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BUS</a:t>
                      </a:r>
                      <a:r>
                        <a:rPr lang="ko-KR" altLang="en-US" sz="11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 소성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DAD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4000"/>
                        </a:lnSpc>
                      </a:pPr>
                      <a:r>
                        <a:rPr lang="en-US" altLang="ko-KR" sz="11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BUS</a:t>
                      </a:r>
                      <a:r>
                        <a:rPr lang="ko-KR" altLang="en-US" sz="11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 소성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DAD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4000"/>
                        </a:lnSpc>
                      </a:pPr>
                      <a:r>
                        <a:rPr lang="en-US" altLang="ko-KR" sz="11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BUS</a:t>
                      </a:r>
                      <a:r>
                        <a:rPr lang="ko-KR" altLang="en-US" sz="11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 소성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DAD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4000"/>
                        </a:lnSpc>
                      </a:pPr>
                      <a:r>
                        <a:rPr lang="en-US" altLang="ko-KR" sz="11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AG RTD</a:t>
                      </a:r>
                      <a:endParaRPr lang="ko-KR" altLang="en-US" sz="1100" dirty="0"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DA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1231551"/>
                  </a:ext>
                </a:extLst>
              </a:tr>
              <a:tr h="53012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14000"/>
                        </a:lnSpc>
                      </a:pPr>
                      <a:r>
                        <a:rPr lang="en-US" altLang="ko-KR" sz="11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AGING</a:t>
                      </a:r>
                      <a:endParaRPr lang="ko-KR" altLang="en-US" sz="1100" dirty="0"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DAD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4000"/>
                        </a:lnSpc>
                      </a:pPr>
                      <a:r>
                        <a:rPr lang="en-US" altLang="ko-KR" sz="11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AGING</a:t>
                      </a:r>
                      <a:endParaRPr lang="ko-KR" altLang="en-US" sz="1100" dirty="0"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DAD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4000"/>
                        </a:lnSpc>
                      </a:pPr>
                      <a:r>
                        <a:rPr lang="ko-KR" altLang="en-US" sz="11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형광체 </a:t>
                      </a:r>
                      <a:r>
                        <a:rPr lang="en-US" altLang="ko-KR" sz="11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B </a:t>
                      </a:r>
                      <a:r>
                        <a:rPr lang="ko-KR" altLang="en-US" sz="11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도포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DAD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4000"/>
                        </a:lnSpc>
                      </a:pPr>
                      <a:r>
                        <a:rPr lang="en-US" altLang="ko-KR" sz="11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BUS </a:t>
                      </a:r>
                      <a:r>
                        <a:rPr lang="ko-KR" altLang="en-US" sz="11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현상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DA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3769553"/>
                  </a:ext>
                </a:extLst>
              </a:tr>
            </a:tbl>
          </a:graphicData>
        </a:graphic>
      </p:graphicFrame>
      <p:sp>
        <p:nvSpPr>
          <p:cNvPr id="32" name="제목 1">
            <a:extLst>
              <a:ext uri="{FF2B5EF4-FFF2-40B4-BE49-F238E27FC236}">
                <a16:creationId xmlns:a16="http://schemas.microsoft.com/office/drawing/2014/main" id="{1C0E6A10-998A-40E3-8ADF-D29FA665BBDB}"/>
              </a:ext>
            </a:extLst>
          </p:cNvPr>
          <p:cNvSpPr>
            <a:spLocks noGrp="1"/>
          </p:cNvSpPr>
          <p:nvPr/>
        </p:nvSpPr>
        <p:spPr>
          <a:xfrm>
            <a:off x="766736" y="4346785"/>
            <a:ext cx="4073486" cy="1365011"/>
          </a:xfrm>
          <a:prstGeom prst="rect">
            <a:avLst/>
          </a:prstGeom>
        </p:spPr>
        <p:txBody>
          <a:bodyPr vert="horz" lIns="84406" tIns="42203" rIns="84406" bIns="42203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- </a:t>
            </a:r>
            <a:r>
              <a:rPr lang="ko-KR" altLang="en-US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트리 </a:t>
            </a:r>
            <a:r>
              <a:rPr lang="en-US" altLang="ko-KR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3</a:t>
            </a:r>
            <a:r>
              <a:rPr lang="ko-KR" altLang="en-US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종 결과</a:t>
            </a:r>
            <a:r>
              <a:rPr lang="en-US" altLang="ko-KR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: </a:t>
            </a:r>
            <a:r>
              <a:rPr lang="ko-KR" altLang="en-US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유전체 소성</a:t>
            </a:r>
            <a:r>
              <a:rPr lang="en-US" altLang="ko-KR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, BUS</a:t>
            </a:r>
            <a:r>
              <a:rPr lang="ko-KR" altLang="en-US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소성 주요변수로 도출</a:t>
            </a:r>
            <a:endParaRPr lang="en-US" altLang="ko-KR" sz="12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10C1540-AD0B-4DFA-9082-AE1DFDCB93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57DA9-D061-434C-A620-33FE0A54C448}" type="slidenum">
              <a:rPr lang="ko-KR" altLang="en-US" smtClean="0"/>
              <a:t>25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332487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309B8109-98C8-45ED-98AE-19144C2509CC}"/>
              </a:ext>
            </a:extLst>
          </p:cNvPr>
          <p:cNvGrpSpPr/>
          <p:nvPr/>
        </p:nvGrpSpPr>
        <p:grpSpPr>
          <a:xfrm>
            <a:off x="0" y="-558194"/>
            <a:ext cx="1354649" cy="1416192"/>
            <a:chOff x="1090298" y="2985327"/>
            <a:chExt cx="1636294" cy="1748589"/>
          </a:xfrm>
        </p:grpSpPr>
        <p:sp>
          <p:nvSpPr>
            <p:cNvPr id="7" name="사각형: 둥근 모서리 13">
              <a:extLst>
                <a:ext uri="{FF2B5EF4-FFF2-40B4-BE49-F238E27FC236}">
                  <a16:creationId xmlns:a16="http://schemas.microsoft.com/office/drawing/2014/main" id="{64429016-CDC7-49C1-A367-298631C2D99E}"/>
                </a:ext>
              </a:extLst>
            </p:cNvPr>
            <p:cNvSpPr/>
            <p:nvPr/>
          </p:nvSpPr>
          <p:spPr>
            <a:xfrm rot="18479529">
              <a:off x="1034150" y="3041475"/>
              <a:ext cx="1748589" cy="1636294"/>
            </a:xfrm>
            <a:prstGeom prst="round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사각형: 둥근 모서리 14">
              <a:extLst>
                <a:ext uri="{FF2B5EF4-FFF2-40B4-BE49-F238E27FC236}">
                  <a16:creationId xmlns:a16="http://schemas.microsoft.com/office/drawing/2014/main" id="{95B5533A-04FC-4281-958F-2EA4DD23FFD0}"/>
                </a:ext>
              </a:extLst>
            </p:cNvPr>
            <p:cNvSpPr/>
            <p:nvPr/>
          </p:nvSpPr>
          <p:spPr>
            <a:xfrm rot="17778217">
              <a:off x="1338908" y="3345080"/>
              <a:ext cx="1355078" cy="1409844"/>
            </a:xfrm>
            <a:prstGeom prst="round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4C3FFEF-B461-4F71-BB53-7DFD2D17D947}"/>
                </a:ext>
              </a:extLst>
            </p:cNvPr>
            <p:cNvSpPr txBox="1"/>
            <p:nvPr/>
          </p:nvSpPr>
          <p:spPr>
            <a:xfrm>
              <a:off x="1409017" y="3688523"/>
              <a:ext cx="1276540" cy="7980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dirty="0">
                  <a:solidFill>
                    <a:schemeClr val="bg1">
                      <a:lumMod val="95000"/>
                    </a:schemeClr>
                  </a:solidFill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첨부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1D48BC80-712C-4C12-B335-6F8B2726469D}"/>
              </a:ext>
            </a:extLst>
          </p:cNvPr>
          <p:cNvSpPr txBox="1"/>
          <p:nvPr/>
        </p:nvSpPr>
        <p:spPr>
          <a:xfrm>
            <a:off x="1584126" y="158461"/>
            <a:ext cx="6465218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>
              <a:defRPr/>
            </a:pPr>
            <a:r>
              <a:rPr kumimoji="1" lang="ko-KR" altLang="en-US" sz="2400" kern="0" spc="-100" dirty="0">
                <a:solidFill>
                  <a:srgbClr val="00206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세부 내용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F1640E67-CA10-41DA-85AA-B6616694AAFD}"/>
              </a:ext>
            </a:extLst>
          </p:cNvPr>
          <p:cNvGrpSpPr/>
          <p:nvPr/>
        </p:nvGrpSpPr>
        <p:grpSpPr>
          <a:xfrm>
            <a:off x="8442672" y="30751"/>
            <a:ext cx="1477269" cy="307777"/>
            <a:chOff x="8485802" y="4873"/>
            <a:chExt cx="1477269" cy="307777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C5118D0-C239-4E43-B03A-6CB31B1CBB13}"/>
                </a:ext>
              </a:extLst>
            </p:cNvPr>
            <p:cNvSpPr txBox="1"/>
            <p:nvPr/>
          </p:nvSpPr>
          <p:spPr>
            <a:xfrm>
              <a:off x="8675539" y="4873"/>
              <a:ext cx="12875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dist"/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(</a:t>
              </a:r>
              <a:r>
                <a:rPr lang="ko-KR" altLang="en-US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주</a:t>
              </a:r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) PDP-One</a:t>
              </a:r>
              <a:endParaRPr lang="ko-KR" altLang="en-US" sz="14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87D2D921-73AC-45EA-96B4-1D1E8B7592EE}"/>
                </a:ext>
              </a:extLst>
            </p:cNvPr>
            <p:cNvGrpSpPr/>
            <p:nvPr/>
          </p:nvGrpSpPr>
          <p:grpSpPr>
            <a:xfrm>
              <a:off x="8485802" y="79737"/>
              <a:ext cx="252766" cy="154383"/>
              <a:chOff x="5943600" y="517585"/>
              <a:chExt cx="364310" cy="222511"/>
            </a:xfrm>
          </p:grpSpPr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0AA0E04B-2226-4D80-B9C2-4ED06D49FF98}"/>
                  </a:ext>
                </a:extLst>
              </p:cNvPr>
              <p:cNvSpPr/>
              <p:nvPr/>
            </p:nvSpPr>
            <p:spPr>
              <a:xfrm>
                <a:off x="5943600" y="517585"/>
                <a:ext cx="222511" cy="222511"/>
              </a:xfrm>
              <a:prstGeom prst="ellipse">
                <a:avLst/>
              </a:prstGeom>
              <a:solidFill>
                <a:srgbClr val="00206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F08712B1-066C-4C83-A615-EC0B654B7B06}"/>
                  </a:ext>
                </a:extLst>
              </p:cNvPr>
              <p:cNvSpPr/>
              <p:nvPr/>
            </p:nvSpPr>
            <p:spPr>
              <a:xfrm>
                <a:off x="6085399" y="517585"/>
                <a:ext cx="222511" cy="222511"/>
              </a:xfrm>
              <a:prstGeom prst="ellipse">
                <a:avLst/>
              </a:prstGeom>
              <a:solidFill>
                <a:srgbClr val="7030A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C4411B92-A8AD-48A5-A936-8434BB7F08F3}"/>
              </a:ext>
            </a:extLst>
          </p:cNvPr>
          <p:cNvSpPr txBox="1"/>
          <p:nvPr/>
        </p:nvSpPr>
        <p:spPr>
          <a:xfrm>
            <a:off x="4664581" y="3040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1D489D1-951A-4C0F-8838-F6BD652E964D}"/>
              </a:ext>
            </a:extLst>
          </p:cNvPr>
          <p:cNvSpPr txBox="1"/>
          <p:nvPr/>
        </p:nvSpPr>
        <p:spPr>
          <a:xfrm>
            <a:off x="2819792" y="216281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분석 과정</a:t>
            </a:r>
          </a:p>
        </p:txBody>
      </p:sp>
      <p:sp>
        <p:nvSpPr>
          <p:cNvPr id="18" name="제목 1">
            <a:extLst>
              <a:ext uri="{FF2B5EF4-FFF2-40B4-BE49-F238E27FC236}">
                <a16:creationId xmlns:a16="http://schemas.microsoft.com/office/drawing/2014/main" id="{0552EAE2-A963-4021-B9B8-26D4A674122B}"/>
              </a:ext>
            </a:extLst>
          </p:cNvPr>
          <p:cNvSpPr txBox="1">
            <a:spLocks/>
          </p:cNvSpPr>
          <p:nvPr/>
        </p:nvSpPr>
        <p:spPr>
          <a:xfrm>
            <a:off x="667385" y="1192182"/>
            <a:ext cx="3308267" cy="436108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8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공정의 작업조건의 </a:t>
            </a:r>
            <a:r>
              <a:rPr lang="en-US" altLang="ko-KR" sz="18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Vital Few</a:t>
            </a:r>
            <a:r>
              <a:rPr lang="ko-KR" altLang="en-US" sz="18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</a:t>
            </a:r>
            <a:r>
              <a:rPr lang="en-US" altLang="ko-KR" sz="18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(1)</a:t>
            </a:r>
            <a:endParaRPr lang="ko-KR" altLang="en-US" sz="18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8739A87-AD1C-4E0C-94DF-D0483D4D8C71}"/>
              </a:ext>
            </a:extLst>
          </p:cNvPr>
          <p:cNvSpPr/>
          <p:nvPr/>
        </p:nvSpPr>
        <p:spPr>
          <a:xfrm>
            <a:off x="549658" y="1241215"/>
            <a:ext cx="92135" cy="27117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 anchor="ctr">
            <a:noAutofit/>
          </a:bodyPr>
          <a:lstStyle/>
          <a:p>
            <a:pPr marL="0" algn="ctr">
              <a:defRPr/>
            </a:pPr>
            <a:endParaRPr lang="ko-KR" altLang="en-US" sz="1600">
              <a:solidFill>
                <a:srgbClr val="1789B4"/>
              </a:solidFill>
              <a:latin typeface="나눔스퀘어"/>
              <a:ea typeface="나눔스퀘어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63DCDCC-95D3-4FA9-8DF3-77A0350A189D}"/>
              </a:ext>
            </a:extLst>
          </p:cNvPr>
          <p:cNvSpPr/>
          <p:nvPr/>
        </p:nvSpPr>
        <p:spPr>
          <a:xfrm>
            <a:off x="533401" y="1608163"/>
            <a:ext cx="8839200" cy="4693246"/>
          </a:xfrm>
          <a:prstGeom prst="rect">
            <a:avLst/>
          </a:prstGeom>
          <a:solidFill>
            <a:schemeClr val="bg1">
              <a:lumMod val="65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내용 개체 틀 5">
            <a:extLst>
              <a:ext uri="{FF2B5EF4-FFF2-40B4-BE49-F238E27FC236}">
                <a16:creationId xmlns:a16="http://schemas.microsoft.com/office/drawing/2014/main" id="{E72551DE-7DE2-4DF5-A3F8-0B2938A41819}"/>
              </a:ext>
            </a:extLst>
          </p:cNvPr>
          <p:cNvSpPr txBox="1">
            <a:spLocks/>
          </p:cNvSpPr>
          <p:nvPr/>
        </p:nvSpPr>
        <p:spPr>
          <a:xfrm>
            <a:off x="681038" y="1851688"/>
            <a:ext cx="3688831" cy="39192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BLACK RTD </a:t>
            </a:r>
            <a:r>
              <a:rPr lang="ko-KR" altLang="en-US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공정</a:t>
            </a:r>
          </a:p>
        </p:txBody>
      </p:sp>
      <p:pic>
        <p:nvPicPr>
          <p:cNvPr id="26" name="내용 개체 틀 4">
            <a:extLst>
              <a:ext uri="{FF2B5EF4-FFF2-40B4-BE49-F238E27FC236}">
                <a16:creationId xmlns:a16="http://schemas.microsoft.com/office/drawing/2014/main" id="{8C0A52DC-B00D-4B96-8A74-8A396E6FFF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9209" y="2858169"/>
            <a:ext cx="7785483" cy="3125253"/>
          </a:xfrm>
          <a:prstGeom prst="rect">
            <a:avLst/>
          </a:prstGeom>
        </p:spPr>
      </p:pic>
      <p:sp>
        <p:nvSpPr>
          <p:cNvPr id="29" name="제목 1">
            <a:extLst>
              <a:ext uri="{FF2B5EF4-FFF2-40B4-BE49-F238E27FC236}">
                <a16:creationId xmlns:a16="http://schemas.microsoft.com/office/drawing/2014/main" id="{40600079-2F0C-4EED-8F2C-25D3293865C8}"/>
              </a:ext>
            </a:extLst>
          </p:cNvPr>
          <p:cNvSpPr>
            <a:spLocks noGrp="1"/>
          </p:cNvSpPr>
          <p:nvPr/>
        </p:nvSpPr>
        <p:spPr>
          <a:xfrm>
            <a:off x="766736" y="1643348"/>
            <a:ext cx="4073486" cy="1365011"/>
          </a:xfrm>
          <a:prstGeom prst="rect">
            <a:avLst/>
          </a:prstGeom>
        </p:spPr>
        <p:txBody>
          <a:bodyPr vert="horz" lIns="84406" tIns="42203" rIns="84406" bIns="42203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71450" indent="-171450">
              <a:lnSpc>
                <a:spcPct val="100000"/>
              </a:lnSpc>
              <a:buFontTx/>
              <a:buChar char="-"/>
            </a:pPr>
            <a:r>
              <a:rPr lang="ko-KR" altLang="en-US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눈에 띄는 변수 없음</a:t>
            </a:r>
            <a:endParaRPr lang="en-US" altLang="ko-KR" sz="12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1D1255C-103D-43A6-ADA5-2BE317CCA5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57DA9-D061-434C-A620-33FE0A54C448}" type="slidenum">
              <a:rPr lang="ko-KR" altLang="en-US" smtClean="0"/>
              <a:t>26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484142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309B8109-98C8-45ED-98AE-19144C2509CC}"/>
              </a:ext>
            </a:extLst>
          </p:cNvPr>
          <p:cNvGrpSpPr/>
          <p:nvPr/>
        </p:nvGrpSpPr>
        <p:grpSpPr>
          <a:xfrm>
            <a:off x="0" y="-558194"/>
            <a:ext cx="1354649" cy="1416192"/>
            <a:chOff x="1090298" y="2985327"/>
            <a:chExt cx="1636294" cy="1748589"/>
          </a:xfrm>
        </p:grpSpPr>
        <p:sp>
          <p:nvSpPr>
            <p:cNvPr id="7" name="사각형: 둥근 모서리 13">
              <a:extLst>
                <a:ext uri="{FF2B5EF4-FFF2-40B4-BE49-F238E27FC236}">
                  <a16:creationId xmlns:a16="http://schemas.microsoft.com/office/drawing/2014/main" id="{64429016-CDC7-49C1-A367-298631C2D99E}"/>
                </a:ext>
              </a:extLst>
            </p:cNvPr>
            <p:cNvSpPr/>
            <p:nvPr/>
          </p:nvSpPr>
          <p:spPr>
            <a:xfrm rot="18479529">
              <a:off x="1034150" y="3041475"/>
              <a:ext cx="1748589" cy="1636294"/>
            </a:xfrm>
            <a:prstGeom prst="round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사각형: 둥근 모서리 14">
              <a:extLst>
                <a:ext uri="{FF2B5EF4-FFF2-40B4-BE49-F238E27FC236}">
                  <a16:creationId xmlns:a16="http://schemas.microsoft.com/office/drawing/2014/main" id="{95B5533A-04FC-4281-958F-2EA4DD23FFD0}"/>
                </a:ext>
              </a:extLst>
            </p:cNvPr>
            <p:cNvSpPr/>
            <p:nvPr/>
          </p:nvSpPr>
          <p:spPr>
            <a:xfrm rot="17778217">
              <a:off x="1338908" y="3345080"/>
              <a:ext cx="1355078" cy="1409844"/>
            </a:xfrm>
            <a:prstGeom prst="round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4C3FFEF-B461-4F71-BB53-7DFD2D17D947}"/>
                </a:ext>
              </a:extLst>
            </p:cNvPr>
            <p:cNvSpPr txBox="1"/>
            <p:nvPr/>
          </p:nvSpPr>
          <p:spPr>
            <a:xfrm>
              <a:off x="1409017" y="3688523"/>
              <a:ext cx="1276540" cy="7980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dirty="0">
                  <a:solidFill>
                    <a:schemeClr val="bg1">
                      <a:lumMod val="95000"/>
                    </a:schemeClr>
                  </a:solidFill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첨부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1D48BC80-712C-4C12-B335-6F8B2726469D}"/>
              </a:ext>
            </a:extLst>
          </p:cNvPr>
          <p:cNvSpPr txBox="1"/>
          <p:nvPr/>
        </p:nvSpPr>
        <p:spPr>
          <a:xfrm>
            <a:off x="1584126" y="158461"/>
            <a:ext cx="6465218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>
              <a:defRPr/>
            </a:pPr>
            <a:r>
              <a:rPr kumimoji="1" lang="ko-KR" altLang="en-US" sz="2400" kern="0" spc="-100" dirty="0">
                <a:solidFill>
                  <a:srgbClr val="00206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세부 내용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F1640E67-CA10-41DA-85AA-B6616694AAFD}"/>
              </a:ext>
            </a:extLst>
          </p:cNvPr>
          <p:cNvGrpSpPr/>
          <p:nvPr/>
        </p:nvGrpSpPr>
        <p:grpSpPr>
          <a:xfrm>
            <a:off x="8442672" y="30751"/>
            <a:ext cx="1477269" cy="307777"/>
            <a:chOff x="8485802" y="4873"/>
            <a:chExt cx="1477269" cy="307777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C5118D0-C239-4E43-B03A-6CB31B1CBB13}"/>
                </a:ext>
              </a:extLst>
            </p:cNvPr>
            <p:cNvSpPr txBox="1"/>
            <p:nvPr/>
          </p:nvSpPr>
          <p:spPr>
            <a:xfrm>
              <a:off x="8675539" y="4873"/>
              <a:ext cx="12875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dist"/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(</a:t>
              </a:r>
              <a:r>
                <a:rPr lang="ko-KR" altLang="en-US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주</a:t>
              </a:r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) PDP-One</a:t>
              </a:r>
              <a:endParaRPr lang="ko-KR" altLang="en-US" sz="14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87D2D921-73AC-45EA-96B4-1D1E8B7592EE}"/>
                </a:ext>
              </a:extLst>
            </p:cNvPr>
            <p:cNvGrpSpPr/>
            <p:nvPr/>
          </p:nvGrpSpPr>
          <p:grpSpPr>
            <a:xfrm>
              <a:off x="8485802" y="79737"/>
              <a:ext cx="252766" cy="154383"/>
              <a:chOff x="5943600" y="517585"/>
              <a:chExt cx="364310" cy="222511"/>
            </a:xfrm>
          </p:grpSpPr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0AA0E04B-2226-4D80-B9C2-4ED06D49FF98}"/>
                  </a:ext>
                </a:extLst>
              </p:cNvPr>
              <p:cNvSpPr/>
              <p:nvPr/>
            </p:nvSpPr>
            <p:spPr>
              <a:xfrm>
                <a:off x="5943600" y="517585"/>
                <a:ext cx="222511" cy="222511"/>
              </a:xfrm>
              <a:prstGeom prst="ellipse">
                <a:avLst/>
              </a:prstGeom>
              <a:solidFill>
                <a:srgbClr val="00206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F08712B1-066C-4C83-A615-EC0B654B7B06}"/>
                  </a:ext>
                </a:extLst>
              </p:cNvPr>
              <p:cNvSpPr/>
              <p:nvPr/>
            </p:nvSpPr>
            <p:spPr>
              <a:xfrm>
                <a:off x="6085399" y="517585"/>
                <a:ext cx="222511" cy="222511"/>
              </a:xfrm>
              <a:prstGeom prst="ellipse">
                <a:avLst/>
              </a:prstGeom>
              <a:solidFill>
                <a:srgbClr val="7030A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C4411B92-A8AD-48A5-A936-8434BB7F08F3}"/>
              </a:ext>
            </a:extLst>
          </p:cNvPr>
          <p:cNvSpPr txBox="1"/>
          <p:nvPr/>
        </p:nvSpPr>
        <p:spPr>
          <a:xfrm>
            <a:off x="4664581" y="3040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1D489D1-951A-4C0F-8838-F6BD652E964D}"/>
              </a:ext>
            </a:extLst>
          </p:cNvPr>
          <p:cNvSpPr txBox="1"/>
          <p:nvPr/>
        </p:nvSpPr>
        <p:spPr>
          <a:xfrm>
            <a:off x="2819792" y="216281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분석 과정</a:t>
            </a:r>
          </a:p>
        </p:txBody>
      </p:sp>
      <p:sp>
        <p:nvSpPr>
          <p:cNvPr id="18" name="제목 1">
            <a:extLst>
              <a:ext uri="{FF2B5EF4-FFF2-40B4-BE49-F238E27FC236}">
                <a16:creationId xmlns:a16="http://schemas.microsoft.com/office/drawing/2014/main" id="{0552EAE2-A963-4021-B9B8-26D4A674122B}"/>
              </a:ext>
            </a:extLst>
          </p:cNvPr>
          <p:cNvSpPr txBox="1">
            <a:spLocks/>
          </p:cNvSpPr>
          <p:nvPr/>
        </p:nvSpPr>
        <p:spPr>
          <a:xfrm>
            <a:off x="667385" y="1192182"/>
            <a:ext cx="3308267" cy="436108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8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공정의 작업조건의 </a:t>
            </a:r>
            <a:r>
              <a:rPr lang="en-US" altLang="ko-KR" sz="18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Vital Few</a:t>
            </a:r>
            <a:r>
              <a:rPr lang="ko-KR" altLang="en-US" sz="18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</a:t>
            </a:r>
            <a:r>
              <a:rPr lang="en-US" altLang="ko-KR" sz="18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(2)</a:t>
            </a:r>
            <a:endParaRPr lang="ko-KR" altLang="en-US" sz="18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8739A87-AD1C-4E0C-94DF-D0483D4D8C71}"/>
              </a:ext>
            </a:extLst>
          </p:cNvPr>
          <p:cNvSpPr/>
          <p:nvPr/>
        </p:nvSpPr>
        <p:spPr>
          <a:xfrm>
            <a:off x="549658" y="1241215"/>
            <a:ext cx="92135" cy="27117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 anchor="ctr">
            <a:noAutofit/>
          </a:bodyPr>
          <a:lstStyle/>
          <a:p>
            <a:pPr marL="0" algn="ctr">
              <a:defRPr/>
            </a:pPr>
            <a:endParaRPr lang="ko-KR" altLang="en-US" sz="1600">
              <a:solidFill>
                <a:srgbClr val="1789B4"/>
              </a:solidFill>
              <a:latin typeface="나눔스퀘어"/>
              <a:ea typeface="나눔스퀘어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63DCDCC-95D3-4FA9-8DF3-77A0350A189D}"/>
              </a:ext>
            </a:extLst>
          </p:cNvPr>
          <p:cNvSpPr/>
          <p:nvPr/>
        </p:nvSpPr>
        <p:spPr>
          <a:xfrm>
            <a:off x="533401" y="1608163"/>
            <a:ext cx="8839200" cy="4693246"/>
          </a:xfrm>
          <a:prstGeom prst="rect">
            <a:avLst/>
          </a:prstGeom>
          <a:solidFill>
            <a:schemeClr val="bg1">
              <a:lumMod val="65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내용 개체 틀 5">
            <a:extLst>
              <a:ext uri="{FF2B5EF4-FFF2-40B4-BE49-F238E27FC236}">
                <a16:creationId xmlns:a16="http://schemas.microsoft.com/office/drawing/2014/main" id="{E72551DE-7DE2-4DF5-A3F8-0B2938A41819}"/>
              </a:ext>
            </a:extLst>
          </p:cNvPr>
          <p:cNvSpPr txBox="1">
            <a:spLocks/>
          </p:cNvSpPr>
          <p:nvPr/>
        </p:nvSpPr>
        <p:spPr>
          <a:xfrm>
            <a:off x="681038" y="1851688"/>
            <a:ext cx="3688831" cy="39192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AG RTD </a:t>
            </a:r>
            <a:r>
              <a:rPr lang="ko-KR" altLang="en-US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공정</a:t>
            </a:r>
          </a:p>
        </p:txBody>
      </p:sp>
      <p:sp>
        <p:nvSpPr>
          <p:cNvPr id="29" name="제목 1">
            <a:extLst>
              <a:ext uri="{FF2B5EF4-FFF2-40B4-BE49-F238E27FC236}">
                <a16:creationId xmlns:a16="http://schemas.microsoft.com/office/drawing/2014/main" id="{40600079-2F0C-4EED-8F2C-25D3293865C8}"/>
              </a:ext>
            </a:extLst>
          </p:cNvPr>
          <p:cNvSpPr>
            <a:spLocks noGrp="1"/>
          </p:cNvSpPr>
          <p:nvPr/>
        </p:nvSpPr>
        <p:spPr>
          <a:xfrm>
            <a:off x="766735" y="1871946"/>
            <a:ext cx="7774319" cy="1365011"/>
          </a:xfrm>
          <a:prstGeom prst="rect">
            <a:avLst/>
          </a:prstGeom>
        </p:spPr>
        <p:txBody>
          <a:bodyPr vert="horz" lIns="84406" tIns="42203" rIns="84406" bIns="42203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71450" indent="-171450">
              <a:buFontTx/>
              <a:buChar char="-"/>
            </a:pPr>
            <a:r>
              <a:rPr lang="en-US" altLang="ko-KR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AG_RTD_TEMP_GLASS_OUT(AG_RTD </a:t>
            </a:r>
            <a:r>
              <a:rPr lang="ko-KR" altLang="en-US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출구 </a:t>
            </a:r>
            <a:r>
              <a:rPr lang="en-US" altLang="ko-KR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GLASS </a:t>
            </a:r>
            <a:r>
              <a:rPr lang="ko-KR" altLang="en-US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온도</a:t>
            </a:r>
            <a:r>
              <a:rPr lang="en-US" altLang="ko-KR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)</a:t>
            </a:r>
            <a:r>
              <a:rPr lang="ko-KR" altLang="en-US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가 </a:t>
            </a:r>
            <a:r>
              <a:rPr lang="en-US" altLang="ko-KR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48.05</a:t>
            </a:r>
            <a:r>
              <a:rPr lang="ko-KR" altLang="en-US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보다 높으면 </a:t>
            </a:r>
            <a:r>
              <a:rPr lang="ko-KR" altLang="en-US" sz="1200" dirty="0" err="1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명점</a:t>
            </a:r>
            <a:r>
              <a:rPr lang="ko-KR" altLang="en-US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발생 가능성 높음</a:t>
            </a:r>
            <a:endParaRPr lang="en-US" altLang="ko-KR" sz="12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285750" indent="-285750">
              <a:buFontTx/>
              <a:buChar char="-"/>
            </a:pPr>
            <a:endParaRPr lang="en-US" altLang="ko-KR" sz="12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171450" indent="-171450">
              <a:buFontTx/>
              <a:buChar char="-"/>
            </a:pPr>
            <a:r>
              <a:rPr lang="en-US" altLang="ko-KR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AG_RTD_PRESS_END(AG RTD </a:t>
            </a:r>
            <a:r>
              <a:rPr lang="ko-KR" altLang="en-US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종료 배기압력</a:t>
            </a:r>
            <a:r>
              <a:rPr lang="en-US" altLang="ko-KR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)</a:t>
            </a:r>
            <a:r>
              <a:rPr lang="ko-KR" altLang="en-US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이 </a:t>
            </a:r>
            <a:r>
              <a:rPr lang="en-US" altLang="ko-KR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325.95</a:t>
            </a:r>
            <a:r>
              <a:rPr lang="ko-KR" altLang="en-US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보다 낮으면 </a:t>
            </a:r>
            <a:r>
              <a:rPr lang="ko-KR" altLang="en-US" sz="1200" dirty="0" err="1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명점</a:t>
            </a:r>
            <a:r>
              <a:rPr lang="ko-KR" altLang="en-US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발생 가능성 있음</a:t>
            </a:r>
            <a:endParaRPr lang="en-US" altLang="ko-KR" sz="12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endParaRPr lang="en-US" altLang="ko-KR" sz="12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pic>
        <p:nvPicPr>
          <p:cNvPr id="22" name="내용 개체 틀 8">
            <a:extLst>
              <a:ext uri="{FF2B5EF4-FFF2-40B4-BE49-F238E27FC236}">
                <a16:creationId xmlns:a16="http://schemas.microsoft.com/office/drawing/2014/main" id="{F3E5E271-586F-40D8-95DC-0409F647CD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99209" y="2852925"/>
            <a:ext cx="7785483" cy="3115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7CFA35D-4AFF-493A-93AF-CFF9CCE912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57DA9-D061-434C-A620-33FE0A54C448}" type="slidenum">
              <a:rPr lang="ko-KR" altLang="en-US" smtClean="0"/>
              <a:t>27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314628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309B8109-98C8-45ED-98AE-19144C2509CC}"/>
              </a:ext>
            </a:extLst>
          </p:cNvPr>
          <p:cNvGrpSpPr/>
          <p:nvPr/>
        </p:nvGrpSpPr>
        <p:grpSpPr>
          <a:xfrm>
            <a:off x="0" y="-558194"/>
            <a:ext cx="1354649" cy="1416192"/>
            <a:chOff x="1090298" y="2985327"/>
            <a:chExt cx="1636294" cy="1748589"/>
          </a:xfrm>
        </p:grpSpPr>
        <p:sp>
          <p:nvSpPr>
            <p:cNvPr id="7" name="사각형: 둥근 모서리 13">
              <a:extLst>
                <a:ext uri="{FF2B5EF4-FFF2-40B4-BE49-F238E27FC236}">
                  <a16:creationId xmlns:a16="http://schemas.microsoft.com/office/drawing/2014/main" id="{64429016-CDC7-49C1-A367-298631C2D99E}"/>
                </a:ext>
              </a:extLst>
            </p:cNvPr>
            <p:cNvSpPr/>
            <p:nvPr/>
          </p:nvSpPr>
          <p:spPr>
            <a:xfrm rot="18479529">
              <a:off x="1034150" y="3041475"/>
              <a:ext cx="1748589" cy="1636294"/>
            </a:xfrm>
            <a:prstGeom prst="round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사각형: 둥근 모서리 14">
              <a:extLst>
                <a:ext uri="{FF2B5EF4-FFF2-40B4-BE49-F238E27FC236}">
                  <a16:creationId xmlns:a16="http://schemas.microsoft.com/office/drawing/2014/main" id="{95B5533A-04FC-4281-958F-2EA4DD23FFD0}"/>
                </a:ext>
              </a:extLst>
            </p:cNvPr>
            <p:cNvSpPr/>
            <p:nvPr/>
          </p:nvSpPr>
          <p:spPr>
            <a:xfrm rot="17778217">
              <a:off x="1338908" y="3345080"/>
              <a:ext cx="1355078" cy="1409844"/>
            </a:xfrm>
            <a:prstGeom prst="round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4C3FFEF-B461-4F71-BB53-7DFD2D17D947}"/>
                </a:ext>
              </a:extLst>
            </p:cNvPr>
            <p:cNvSpPr txBox="1"/>
            <p:nvPr/>
          </p:nvSpPr>
          <p:spPr>
            <a:xfrm>
              <a:off x="1409017" y="3688523"/>
              <a:ext cx="1276540" cy="7980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dirty="0">
                  <a:solidFill>
                    <a:schemeClr val="bg1">
                      <a:lumMod val="95000"/>
                    </a:schemeClr>
                  </a:solidFill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첨부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1D48BC80-712C-4C12-B335-6F8B2726469D}"/>
              </a:ext>
            </a:extLst>
          </p:cNvPr>
          <p:cNvSpPr txBox="1"/>
          <p:nvPr/>
        </p:nvSpPr>
        <p:spPr>
          <a:xfrm>
            <a:off x="1584126" y="158461"/>
            <a:ext cx="6465218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>
              <a:defRPr/>
            </a:pPr>
            <a:r>
              <a:rPr kumimoji="1" lang="ko-KR" altLang="en-US" sz="2400" kern="0" spc="-100" dirty="0">
                <a:solidFill>
                  <a:srgbClr val="00206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세부 내용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F1640E67-CA10-41DA-85AA-B6616694AAFD}"/>
              </a:ext>
            </a:extLst>
          </p:cNvPr>
          <p:cNvGrpSpPr/>
          <p:nvPr/>
        </p:nvGrpSpPr>
        <p:grpSpPr>
          <a:xfrm>
            <a:off x="8442672" y="30751"/>
            <a:ext cx="1477269" cy="307777"/>
            <a:chOff x="8485802" y="4873"/>
            <a:chExt cx="1477269" cy="307777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C5118D0-C239-4E43-B03A-6CB31B1CBB13}"/>
                </a:ext>
              </a:extLst>
            </p:cNvPr>
            <p:cNvSpPr txBox="1"/>
            <p:nvPr/>
          </p:nvSpPr>
          <p:spPr>
            <a:xfrm>
              <a:off x="8675539" y="4873"/>
              <a:ext cx="12875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dist"/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(</a:t>
              </a:r>
              <a:r>
                <a:rPr lang="ko-KR" altLang="en-US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주</a:t>
              </a:r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) PDP-One</a:t>
              </a:r>
              <a:endParaRPr lang="ko-KR" altLang="en-US" sz="14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87D2D921-73AC-45EA-96B4-1D1E8B7592EE}"/>
                </a:ext>
              </a:extLst>
            </p:cNvPr>
            <p:cNvGrpSpPr/>
            <p:nvPr/>
          </p:nvGrpSpPr>
          <p:grpSpPr>
            <a:xfrm>
              <a:off x="8485802" y="79737"/>
              <a:ext cx="252766" cy="154383"/>
              <a:chOff x="5943600" y="517585"/>
              <a:chExt cx="364310" cy="222511"/>
            </a:xfrm>
          </p:grpSpPr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0AA0E04B-2226-4D80-B9C2-4ED06D49FF98}"/>
                  </a:ext>
                </a:extLst>
              </p:cNvPr>
              <p:cNvSpPr/>
              <p:nvPr/>
            </p:nvSpPr>
            <p:spPr>
              <a:xfrm>
                <a:off x="5943600" y="517585"/>
                <a:ext cx="222511" cy="222511"/>
              </a:xfrm>
              <a:prstGeom prst="ellipse">
                <a:avLst/>
              </a:prstGeom>
              <a:solidFill>
                <a:srgbClr val="00206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F08712B1-066C-4C83-A615-EC0B654B7B06}"/>
                  </a:ext>
                </a:extLst>
              </p:cNvPr>
              <p:cNvSpPr/>
              <p:nvPr/>
            </p:nvSpPr>
            <p:spPr>
              <a:xfrm>
                <a:off x="6085399" y="517585"/>
                <a:ext cx="222511" cy="222511"/>
              </a:xfrm>
              <a:prstGeom prst="ellipse">
                <a:avLst/>
              </a:prstGeom>
              <a:solidFill>
                <a:srgbClr val="7030A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C4411B92-A8AD-48A5-A936-8434BB7F08F3}"/>
              </a:ext>
            </a:extLst>
          </p:cNvPr>
          <p:cNvSpPr txBox="1"/>
          <p:nvPr/>
        </p:nvSpPr>
        <p:spPr>
          <a:xfrm>
            <a:off x="4664581" y="3040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1D489D1-951A-4C0F-8838-F6BD652E964D}"/>
              </a:ext>
            </a:extLst>
          </p:cNvPr>
          <p:cNvSpPr txBox="1"/>
          <p:nvPr/>
        </p:nvSpPr>
        <p:spPr>
          <a:xfrm>
            <a:off x="2819792" y="216281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분석 과정</a:t>
            </a:r>
          </a:p>
        </p:txBody>
      </p:sp>
      <p:sp>
        <p:nvSpPr>
          <p:cNvPr id="18" name="제목 1">
            <a:extLst>
              <a:ext uri="{FF2B5EF4-FFF2-40B4-BE49-F238E27FC236}">
                <a16:creationId xmlns:a16="http://schemas.microsoft.com/office/drawing/2014/main" id="{0552EAE2-A963-4021-B9B8-26D4A674122B}"/>
              </a:ext>
            </a:extLst>
          </p:cNvPr>
          <p:cNvSpPr txBox="1">
            <a:spLocks/>
          </p:cNvSpPr>
          <p:nvPr/>
        </p:nvSpPr>
        <p:spPr>
          <a:xfrm>
            <a:off x="667385" y="1192182"/>
            <a:ext cx="3308267" cy="436108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8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공정의 작업조건의 </a:t>
            </a:r>
            <a:r>
              <a:rPr lang="en-US" altLang="ko-KR" sz="18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Vital Few</a:t>
            </a:r>
            <a:r>
              <a:rPr lang="ko-KR" altLang="en-US" sz="18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</a:t>
            </a:r>
            <a:r>
              <a:rPr lang="en-US" altLang="ko-KR" sz="18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(3)</a:t>
            </a:r>
            <a:endParaRPr lang="ko-KR" altLang="en-US" sz="18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8739A87-AD1C-4E0C-94DF-D0483D4D8C71}"/>
              </a:ext>
            </a:extLst>
          </p:cNvPr>
          <p:cNvSpPr/>
          <p:nvPr/>
        </p:nvSpPr>
        <p:spPr>
          <a:xfrm>
            <a:off x="549658" y="1241215"/>
            <a:ext cx="92135" cy="27117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 anchor="ctr">
            <a:noAutofit/>
          </a:bodyPr>
          <a:lstStyle/>
          <a:p>
            <a:pPr marL="0" algn="ctr">
              <a:defRPr/>
            </a:pPr>
            <a:endParaRPr lang="ko-KR" altLang="en-US" sz="1600">
              <a:solidFill>
                <a:srgbClr val="1789B4"/>
              </a:solidFill>
              <a:latin typeface="나눔스퀘어"/>
              <a:ea typeface="나눔스퀘어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63DCDCC-95D3-4FA9-8DF3-77A0350A189D}"/>
              </a:ext>
            </a:extLst>
          </p:cNvPr>
          <p:cNvSpPr/>
          <p:nvPr/>
        </p:nvSpPr>
        <p:spPr>
          <a:xfrm>
            <a:off x="533401" y="1608163"/>
            <a:ext cx="8839200" cy="4693246"/>
          </a:xfrm>
          <a:prstGeom prst="rect">
            <a:avLst/>
          </a:prstGeom>
          <a:solidFill>
            <a:schemeClr val="bg1">
              <a:lumMod val="65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내용 개체 틀 5">
            <a:extLst>
              <a:ext uri="{FF2B5EF4-FFF2-40B4-BE49-F238E27FC236}">
                <a16:creationId xmlns:a16="http://schemas.microsoft.com/office/drawing/2014/main" id="{E72551DE-7DE2-4DF5-A3F8-0B2938A41819}"/>
              </a:ext>
            </a:extLst>
          </p:cNvPr>
          <p:cNvSpPr txBox="1">
            <a:spLocks/>
          </p:cNvSpPr>
          <p:nvPr/>
        </p:nvSpPr>
        <p:spPr>
          <a:xfrm>
            <a:off x="681038" y="1851688"/>
            <a:ext cx="3688831" cy="39192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BUS </a:t>
            </a:r>
            <a:r>
              <a:rPr lang="ko-KR" altLang="en-US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현상</a:t>
            </a:r>
            <a:r>
              <a:rPr lang="en-US" altLang="ko-KR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</a:t>
            </a:r>
            <a:r>
              <a:rPr lang="ko-KR" altLang="en-US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공정</a:t>
            </a:r>
          </a:p>
        </p:txBody>
      </p:sp>
      <p:sp>
        <p:nvSpPr>
          <p:cNvPr id="29" name="제목 1">
            <a:extLst>
              <a:ext uri="{FF2B5EF4-FFF2-40B4-BE49-F238E27FC236}">
                <a16:creationId xmlns:a16="http://schemas.microsoft.com/office/drawing/2014/main" id="{40600079-2F0C-4EED-8F2C-25D3293865C8}"/>
              </a:ext>
            </a:extLst>
          </p:cNvPr>
          <p:cNvSpPr>
            <a:spLocks noGrp="1"/>
          </p:cNvSpPr>
          <p:nvPr/>
        </p:nvSpPr>
        <p:spPr>
          <a:xfrm>
            <a:off x="766735" y="1871946"/>
            <a:ext cx="7774319" cy="1365011"/>
          </a:xfrm>
          <a:prstGeom prst="rect">
            <a:avLst/>
          </a:prstGeom>
        </p:spPr>
        <p:txBody>
          <a:bodyPr vert="horz" lIns="84406" tIns="42203" rIns="84406" bIns="42203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71450" indent="-171450">
              <a:buFontTx/>
              <a:buChar char="-"/>
            </a:pPr>
            <a:r>
              <a:rPr lang="en-US" altLang="ko-KR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BUS_DEVELOP_TEMP_TANK2 (BUS </a:t>
            </a:r>
            <a:r>
              <a:rPr lang="ko-KR" altLang="en-US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현상</a:t>
            </a:r>
            <a:r>
              <a:rPr lang="en-US" altLang="ko-KR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TANK2 </a:t>
            </a:r>
            <a:r>
              <a:rPr lang="ko-KR" altLang="en-US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온도</a:t>
            </a:r>
            <a:r>
              <a:rPr lang="en-US" altLang="ko-KR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)</a:t>
            </a:r>
            <a:r>
              <a:rPr lang="ko-KR" altLang="en-US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가 </a:t>
            </a:r>
            <a:r>
              <a:rPr lang="en-US" altLang="ko-KR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31.402</a:t>
            </a:r>
            <a:r>
              <a:rPr lang="ko-KR" altLang="en-US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보다 높으면 </a:t>
            </a:r>
            <a:r>
              <a:rPr lang="ko-KR" altLang="en-US" sz="1200" dirty="0" err="1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명점</a:t>
            </a:r>
            <a:r>
              <a:rPr lang="ko-KR" altLang="en-US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발생가능성 높음</a:t>
            </a:r>
            <a:endParaRPr lang="en-US" altLang="ko-KR" sz="12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endParaRPr lang="en-US" altLang="ko-KR" sz="12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pic>
        <p:nvPicPr>
          <p:cNvPr id="23" name="내용 개체 틀 5">
            <a:extLst>
              <a:ext uri="{FF2B5EF4-FFF2-40B4-BE49-F238E27FC236}">
                <a16:creationId xmlns:a16="http://schemas.microsoft.com/office/drawing/2014/main" id="{7715DD68-A529-4441-BD05-C45B4DC9E6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9210" y="2852924"/>
            <a:ext cx="7785484" cy="3115398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24472A8-10AD-4FFD-8C0E-8F3FC1BF29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57DA9-D061-434C-A620-33FE0A54C448}" type="slidenum">
              <a:rPr lang="ko-KR" altLang="en-US" smtClean="0"/>
              <a:t>28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539947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309B8109-98C8-45ED-98AE-19144C2509CC}"/>
              </a:ext>
            </a:extLst>
          </p:cNvPr>
          <p:cNvGrpSpPr/>
          <p:nvPr/>
        </p:nvGrpSpPr>
        <p:grpSpPr>
          <a:xfrm>
            <a:off x="0" y="-558194"/>
            <a:ext cx="1354649" cy="1416192"/>
            <a:chOff x="1090298" y="2985327"/>
            <a:chExt cx="1636294" cy="1748589"/>
          </a:xfrm>
        </p:grpSpPr>
        <p:sp>
          <p:nvSpPr>
            <p:cNvPr id="7" name="사각형: 둥근 모서리 13">
              <a:extLst>
                <a:ext uri="{FF2B5EF4-FFF2-40B4-BE49-F238E27FC236}">
                  <a16:creationId xmlns:a16="http://schemas.microsoft.com/office/drawing/2014/main" id="{64429016-CDC7-49C1-A367-298631C2D99E}"/>
                </a:ext>
              </a:extLst>
            </p:cNvPr>
            <p:cNvSpPr/>
            <p:nvPr/>
          </p:nvSpPr>
          <p:spPr>
            <a:xfrm rot="18479529">
              <a:off x="1034150" y="3041475"/>
              <a:ext cx="1748589" cy="1636294"/>
            </a:xfrm>
            <a:prstGeom prst="round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사각형: 둥근 모서리 14">
              <a:extLst>
                <a:ext uri="{FF2B5EF4-FFF2-40B4-BE49-F238E27FC236}">
                  <a16:creationId xmlns:a16="http://schemas.microsoft.com/office/drawing/2014/main" id="{95B5533A-04FC-4281-958F-2EA4DD23FFD0}"/>
                </a:ext>
              </a:extLst>
            </p:cNvPr>
            <p:cNvSpPr/>
            <p:nvPr/>
          </p:nvSpPr>
          <p:spPr>
            <a:xfrm rot="17778217">
              <a:off x="1338908" y="3345080"/>
              <a:ext cx="1355078" cy="1409844"/>
            </a:xfrm>
            <a:prstGeom prst="round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4C3FFEF-B461-4F71-BB53-7DFD2D17D947}"/>
                </a:ext>
              </a:extLst>
            </p:cNvPr>
            <p:cNvSpPr txBox="1"/>
            <p:nvPr/>
          </p:nvSpPr>
          <p:spPr>
            <a:xfrm>
              <a:off x="1409017" y="3688523"/>
              <a:ext cx="1276540" cy="7980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dirty="0">
                  <a:solidFill>
                    <a:schemeClr val="bg1">
                      <a:lumMod val="95000"/>
                    </a:schemeClr>
                  </a:solidFill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첨부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1D48BC80-712C-4C12-B335-6F8B2726469D}"/>
              </a:ext>
            </a:extLst>
          </p:cNvPr>
          <p:cNvSpPr txBox="1"/>
          <p:nvPr/>
        </p:nvSpPr>
        <p:spPr>
          <a:xfrm>
            <a:off x="1584126" y="158461"/>
            <a:ext cx="6465218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>
              <a:defRPr/>
            </a:pPr>
            <a:r>
              <a:rPr kumimoji="1" lang="ko-KR" altLang="en-US" sz="2400" kern="0" spc="-100" dirty="0">
                <a:solidFill>
                  <a:srgbClr val="00206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세부 내용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F1640E67-CA10-41DA-85AA-B6616694AAFD}"/>
              </a:ext>
            </a:extLst>
          </p:cNvPr>
          <p:cNvGrpSpPr/>
          <p:nvPr/>
        </p:nvGrpSpPr>
        <p:grpSpPr>
          <a:xfrm>
            <a:off x="8442672" y="30751"/>
            <a:ext cx="1477269" cy="307777"/>
            <a:chOff x="8485802" y="4873"/>
            <a:chExt cx="1477269" cy="307777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C5118D0-C239-4E43-B03A-6CB31B1CBB13}"/>
                </a:ext>
              </a:extLst>
            </p:cNvPr>
            <p:cNvSpPr txBox="1"/>
            <p:nvPr/>
          </p:nvSpPr>
          <p:spPr>
            <a:xfrm>
              <a:off x="8675539" y="4873"/>
              <a:ext cx="12875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dist"/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(</a:t>
              </a:r>
              <a:r>
                <a:rPr lang="ko-KR" altLang="en-US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주</a:t>
              </a:r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) PDP-One</a:t>
              </a:r>
              <a:endParaRPr lang="ko-KR" altLang="en-US" sz="14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87D2D921-73AC-45EA-96B4-1D1E8B7592EE}"/>
                </a:ext>
              </a:extLst>
            </p:cNvPr>
            <p:cNvGrpSpPr/>
            <p:nvPr/>
          </p:nvGrpSpPr>
          <p:grpSpPr>
            <a:xfrm>
              <a:off x="8485802" y="79737"/>
              <a:ext cx="252766" cy="154383"/>
              <a:chOff x="5943600" y="517585"/>
              <a:chExt cx="364310" cy="222511"/>
            </a:xfrm>
          </p:grpSpPr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0AA0E04B-2226-4D80-B9C2-4ED06D49FF98}"/>
                  </a:ext>
                </a:extLst>
              </p:cNvPr>
              <p:cNvSpPr/>
              <p:nvPr/>
            </p:nvSpPr>
            <p:spPr>
              <a:xfrm>
                <a:off x="5943600" y="517585"/>
                <a:ext cx="222511" cy="222511"/>
              </a:xfrm>
              <a:prstGeom prst="ellipse">
                <a:avLst/>
              </a:prstGeom>
              <a:solidFill>
                <a:srgbClr val="00206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F08712B1-066C-4C83-A615-EC0B654B7B06}"/>
                  </a:ext>
                </a:extLst>
              </p:cNvPr>
              <p:cNvSpPr/>
              <p:nvPr/>
            </p:nvSpPr>
            <p:spPr>
              <a:xfrm>
                <a:off x="6085399" y="517585"/>
                <a:ext cx="222511" cy="222511"/>
              </a:xfrm>
              <a:prstGeom prst="ellipse">
                <a:avLst/>
              </a:prstGeom>
              <a:solidFill>
                <a:srgbClr val="7030A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C4411B92-A8AD-48A5-A936-8434BB7F08F3}"/>
              </a:ext>
            </a:extLst>
          </p:cNvPr>
          <p:cNvSpPr txBox="1"/>
          <p:nvPr/>
        </p:nvSpPr>
        <p:spPr>
          <a:xfrm>
            <a:off x="4664581" y="3040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1D489D1-951A-4C0F-8838-F6BD652E964D}"/>
              </a:ext>
            </a:extLst>
          </p:cNvPr>
          <p:cNvSpPr txBox="1"/>
          <p:nvPr/>
        </p:nvSpPr>
        <p:spPr>
          <a:xfrm>
            <a:off x="2819792" y="216281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분석 과정</a:t>
            </a:r>
          </a:p>
        </p:txBody>
      </p:sp>
      <p:sp>
        <p:nvSpPr>
          <p:cNvPr id="18" name="제목 1">
            <a:extLst>
              <a:ext uri="{FF2B5EF4-FFF2-40B4-BE49-F238E27FC236}">
                <a16:creationId xmlns:a16="http://schemas.microsoft.com/office/drawing/2014/main" id="{0552EAE2-A963-4021-B9B8-26D4A674122B}"/>
              </a:ext>
            </a:extLst>
          </p:cNvPr>
          <p:cNvSpPr txBox="1">
            <a:spLocks/>
          </p:cNvSpPr>
          <p:nvPr/>
        </p:nvSpPr>
        <p:spPr>
          <a:xfrm>
            <a:off x="667385" y="1192182"/>
            <a:ext cx="3308267" cy="436108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8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공정의 작업조건의 </a:t>
            </a:r>
            <a:r>
              <a:rPr lang="en-US" altLang="ko-KR" sz="18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Vital Few</a:t>
            </a:r>
            <a:r>
              <a:rPr lang="ko-KR" altLang="en-US" sz="18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</a:t>
            </a:r>
            <a:r>
              <a:rPr lang="en-US" altLang="ko-KR" sz="18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(4)</a:t>
            </a:r>
            <a:endParaRPr lang="ko-KR" altLang="en-US" sz="18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8739A87-AD1C-4E0C-94DF-D0483D4D8C71}"/>
              </a:ext>
            </a:extLst>
          </p:cNvPr>
          <p:cNvSpPr/>
          <p:nvPr/>
        </p:nvSpPr>
        <p:spPr>
          <a:xfrm>
            <a:off x="549658" y="1241215"/>
            <a:ext cx="92135" cy="27117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 anchor="ctr">
            <a:noAutofit/>
          </a:bodyPr>
          <a:lstStyle/>
          <a:p>
            <a:pPr marL="0" algn="ctr">
              <a:defRPr/>
            </a:pPr>
            <a:endParaRPr lang="ko-KR" altLang="en-US" sz="1600">
              <a:solidFill>
                <a:srgbClr val="1789B4"/>
              </a:solidFill>
              <a:latin typeface="나눔스퀘어"/>
              <a:ea typeface="나눔스퀘어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63DCDCC-95D3-4FA9-8DF3-77A0350A189D}"/>
              </a:ext>
            </a:extLst>
          </p:cNvPr>
          <p:cNvSpPr/>
          <p:nvPr/>
        </p:nvSpPr>
        <p:spPr>
          <a:xfrm>
            <a:off x="533401" y="1608163"/>
            <a:ext cx="8839200" cy="4693246"/>
          </a:xfrm>
          <a:prstGeom prst="rect">
            <a:avLst/>
          </a:prstGeom>
          <a:solidFill>
            <a:schemeClr val="bg1">
              <a:lumMod val="65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내용 개체 틀 5">
            <a:extLst>
              <a:ext uri="{FF2B5EF4-FFF2-40B4-BE49-F238E27FC236}">
                <a16:creationId xmlns:a16="http://schemas.microsoft.com/office/drawing/2014/main" id="{E72551DE-7DE2-4DF5-A3F8-0B2938A41819}"/>
              </a:ext>
            </a:extLst>
          </p:cNvPr>
          <p:cNvSpPr txBox="1">
            <a:spLocks/>
          </p:cNvSpPr>
          <p:nvPr/>
        </p:nvSpPr>
        <p:spPr>
          <a:xfrm>
            <a:off x="681038" y="1851688"/>
            <a:ext cx="3688831" cy="39192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BUS </a:t>
            </a:r>
            <a:r>
              <a:rPr lang="ko-KR" altLang="en-US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소성</a:t>
            </a:r>
            <a:r>
              <a:rPr lang="en-US" altLang="ko-KR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</a:t>
            </a:r>
            <a:r>
              <a:rPr lang="ko-KR" altLang="en-US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공정</a:t>
            </a:r>
          </a:p>
        </p:txBody>
      </p:sp>
      <p:sp>
        <p:nvSpPr>
          <p:cNvPr id="29" name="제목 1">
            <a:extLst>
              <a:ext uri="{FF2B5EF4-FFF2-40B4-BE49-F238E27FC236}">
                <a16:creationId xmlns:a16="http://schemas.microsoft.com/office/drawing/2014/main" id="{40600079-2F0C-4EED-8F2C-25D3293865C8}"/>
              </a:ext>
            </a:extLst>
          </p:cNvPr>
          <p:cNvSpPr>
            <a:spLocks noGrp="1"/>
          </p:cNvSpPr>
          <p:nvPr/>
        </p:nvSpPr>
        <p:spPr>
          <a:xfrm>
            <a:off x="766735" y="1871946"/>
            <a:ext cx="7774319" cy="1365011"/>
          </a:xfrm>
          <a:prstGeom prst="rect">
            <a:avLst/>
          </a:prstGeom>
        </p:spPr>
        <p:txBody>
          <a:bodyPr vert="horz" lIns="84406" tIns="42203" rIns="84406" bIns="42203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71450" indent="-171450">
              <a:buFontTx/>
              <a:buChar char="-"/>
            </a:pPr>
            <a:r>
              <a:rPr lang="en-US" altLang="ko-KR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BUS_FIRE_TEMP_KEEP_CH03(BUS </a:t>
            </a:r>
            <a:r>
              <a:rPr lang="ko-KR" altLang="en-US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소성 </a:t>
            </a:r>
            <a:r>
              <a:rPr lang="en-US" altLang="ko-KR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Keeping Chamber03 </a:t>
            </a:r>
            <a:r>
              <a:rPr lang="ko-KR" altLang="en-US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온도</a:t>
            </a:r>
            <a:r>
              <a:rPr lang="en-US" altLang="ko-KR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)</a:t>
            </a:r>
            <a:r>
              <a:rPr lang="ko-KR" altLang="en-US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가 </a:t>
            </a:r>
            <a:r>
              <a:rPr lang="en-US" altLang="ko-KR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604.5</a:t>
            </a:r>
            <a:r>
              <a:rPr lang="ko-KR" altLang="en-US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보다 높으면 </a:t>
            </a:r>
            <a:r>
              <a:rPr lang="ko-KR" altLang="en-US" sz="1200" dirty="0" err="1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명점</a:t>
            </a:r>
            <a:r>
              <a:rPr lang="ko-KR" altLang="en-US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발생 가능성 있음</a:t>
            </a:r>
            <a:endParaRPr lang="en-US" altLang="ko-KR" sz="12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endParaRPr lang="en-US" altLang="ko-KR" sz="12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pic>
        <p:nvPicPr>
          <p:cNvPr id="22" name="내용 개체 틀 4">
            <a:extLst>
              <a:ext uri="{FF2B5EF4-FFF2-40B4-BE49-F238E27FC236}">
                <a16:creationId xmlns:a16="http://schemas.microsoft.com/office/drawing/2014/main" id="{44F3C5CD-4031-4D87-8457-CB90C6D2EA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9210" y="2852923"/>
            <a:ext cx="7774319" cy="3115397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E0A7973-BD21-4A02-A442-716008904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57DA9-D061-434C-A620-33FE0A54C448}" type="slidenum">
              <a:rPr lang="ko-KR" altLang="en-US" smtClean="0"/>
              <a:t>29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170522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BDB412F8-7ADB-428B-8F57-FB3C0ACB9BEE}"/>
              </a:ext>
            </a:extLst>
          </p:cNvPr>
          <p:cNvSpPr/>
          <p:nvPr/>
        </p:nvSpPr>
        <p:spPr>
          <a:xfrm>
            <a:off x="5130319" y="4260348"/>
            <a:ext cx="4410495" cy="2235868"/>
          </a:xfrm>
          <a:prstGeom prst="rect">
            <a:avLst/>
          </a:prstGeom>
          <a:solidFill>
            <a:schemeClr val="bg1">
              <a:lumMod val="65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03E1339A-D2D5-4437-ADC1-BA410970394E}"/>
              </a:ext>
            </a:extLst>
          </p:cNvPr>
          <p:cNvSpPr/>
          <p:nvPr/>
        </p:nvSpPr>
        <p:spPr>
          <a:xfrm>
            <a:off x="379562" y="4260348"/>
            <a:ext cx="4437172" cy="2235868"/>
          </a:xfrm>
          <a:prstGeom prst="rect">
            <a:avLst/>
          </a:prstGeom>
          <a:solidFill>
            <a:schemeClr val="bg1">
              <a:lumMod val="65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B09E2A5-6062-4112-9149-A01E4D1B73E3}"/>
              </a:ext>
            </a:extLst>
          </p:cNvPr>
          <p:cNvSpPr/>
          <p:nvPr/>
        </p:nvSpPr>
        <p:spPr>
          <a:xfrm>
            <a:off x="379562" y="1644702"/>
            <a:ext cx="9161252" cy="2461011"/>
          </a:xfrm>
          <a:prstGeom prst="rect">
            <a:avLst/>
          </a:prstGeom>
          <a:solidFill>
            <a:schemeClr val="bg1">
              <a:lumMod val="65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사각형: 잘린 한쪽 모서리 3">
            <a:extLst>
              <a:ext uri="{FF2B5EF4-FFF2-40B4-BE49-F238E27FC236}">
                <a16:creationId xmlns:a16="http://schemas.microsoft.com/office/drawing/2014/main" id="{4C84A35E-4D82-4845-8958-09E6DC81D3A4}"/>
              </a:ext>
            </a:extLst>
          </p:cNvPr>
          <p:cNvSpPr/>
          <p:nvPr/>
        </p:nvSpPr>
        <p:spPr>
          <a:xfrm rot="10800000" flipH="1">
            <a:off x="7062005" y="1799713"/>
            <a:ext cx="1589124" cy="2173683"/>
          </a:xfrm>
          <a:prstGeom prst="snip1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5161D7A-94CF-4826-B879-F112F404C7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1065" y="1769412"/>
            <a:ext cx="2251191" cy="2243686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309B8109-98C8-45ED-98AE-19144C2509CC}"/>
              </a:ext>
            </a:extLst>
          </p:cNvPr>
          <p:cNvGrpSpPr/>
          <p:nvPr/>
        </p:nvGrpSpPr>
        <p:grpSpPr>
          <a:xfrm>
            <a:off x="0" y="-558195"/>
            <a:ext cx="1354649" cy="1416192"/>
            <a:chOff x="1090298" y="2985327"/>
            <a:chExt cx="1636294" cy="1748589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64429016-CDC7-49C1-A367-298631C2D99E}"/>
                </a:ext>
              </a:extLst>
            </p:cNvPr>
            <p:cNvSpPr/>
            <p:nvPr/>
          </p:nvSpPr>
          <p:spPr>
            <a:xfrm rot="18479529">
              <a:off x="1034150" y="3041475"/>
              <a:ext cx="1748589" cy="1636294"/>
            </a:xfrm>
            <a:prstGeom prst="round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95B5533A-04FC-4281-958F-2EA4DD23FFD0}"/>
                </a:ext>
              </a:extLst>
            </p:cNvPr>
            <p:cNvSpPr/>
            <p:nvPr/>
          </p:nvSpPr>
          <p:spPr>
            <a:xfrm rot="17778217">
              <a:off x="1338908" y="3345080"/>
              <a:ext cx="1355078" cy="1409844"/>
            </a:xfrm>
            <a:prstGeom prst="round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4C3FFEF-B461-4F71-BB53-7DFD2D17D947}"/>
                </a:ext>
              </a:extLst>
            </p:cNvPr>
            <p:cNvSpPr txBox="1"/>
            <p:nvPr/>
          </p:nvSpPr>
          <p:spPr>
            <a:xfrm>
              <a:off x="1409017" y="3645920"/>
              <a:ext cx="1276540" cy="10260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dirty="0">
                  <a:solidFill>
                    <a:schemeClr val="bg1">
                      <a:lumMod val="95000"/>
                    </a:schemeClr>
                  </a:solidFill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01</a:t>
              </a:r>
              <a:endParaRPr lang="ko-KR" altLang="en-US" sz="4800" dirty="0">
                <a:solidFill>
                  <a:schemeClr val="bg1">
                    <a:lumMod val="9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D48BC80-712C-4C12-B335-6F8B2726469D}"/>
              </a:ext>
            </a:extLst>
          </p:cNvPr>
          <p:cNvSpPr txBox="1"/>
          <p:nvPr/>
        </p:nvSpPr>
        <p:spPr>
          <a:xfrm>
            <a:off x="1584126" y="158461"/>
            <a:ext cx="6465218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>
              <a:defRPr/>
            </a:pPr>
            <a:r>
              <a:rPr kumimoji="1" lang="ko-KR" altLang="en-US" sz="2400" kern="0" spc="-100" dirty="0">
                <a:solidFill>
                  <a:srgbClr val="00206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추진 배경</a:t>
            </a: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D0F50BF5-47F4-4262-9424-3EBF722018B4}"/>
              </a:ext>
            </a:extLst>
          </p:cNvPr>
          <p:cNvGrpSpPr/>
          <p:nvPr/>
        </p:nvGrpSpPr>
        <p:grpSpPr>
          <a:xfrm>
            <a:off x="8442672" y="30751"/>
            <a:ext cx="1477269" cy="307777"/>
            <a:chOff x="8485802" y="4873"/>
            <a:chExt cx="1477269" cy="307777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7084073-CAE4-465F-904A-4083A52E51AB}"/>
                </a:ext>
              </a:extLst>
            </p:cNvPr>
            <p:cNvSpPr txBox="1"/>
            <p:nvPr/>
          </p:nvSpPr>
          <p:spPr>
            <a:xfrm>
              <a:off x="8675539" y="4873"/>
              <a:ext cx="12875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dist"/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(</a:t>
              </a:r>
              <a:r>
                <a:rPr lang="ko-KR" altLang="en-US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주</a:t>
              </a:r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) PDP-One</a:t>
              </a:r>
              <a:endParaRPr lang="ko-KR" altLang="en-US" sz="14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96B3356C-C08D-47B2-AE27-4D664F27A3E4}"/>
                </a:ext>
              </a:extLst>
            </p:cNvPr>
            <p:cNvGrpSpPr/>
            <p:nvPr/>
          </p:nvGrpSpPr>
          <p:grpSpPr>
            <a:xfrm>
              <a:off x="8485802" y="79737"/>
              <a:ext cx="252766" cy="154383"/>
              <a:chOff x="5943600" y="517585"/>
              <a:chExt cx="364310" cy="222511"/>
            </a:xfrm>
          </p:grpSpPr>
          <p:sp>
            <p:nvSpPr>
              <p:cNvPr id="34" name="타원 33">
                <a:extLst>
                  <a:ext uri="{FF2B5EF4-FFF2-40B4-BE49-F238E27FC236}">
                    <a16:creationId xmlns:a16="http://schemas.microsoft.com/office/drawing/2014/main" id="{DD781C73-CCE7-4AFE-BE7C-8E61E75D838A}"/>
                  </a:ext>
                </a:extLst>
              </p:cNvPr>
              <p:cNvSpPr/>
              <p:nvPr/>
            </p:nvSpPr>
            <p:spPr>
              <a:xfrm>
                <a:off x="5943600" y="517585"/>
                <a:ext cx="222511" cy="222511"/>
              </a:xfrm>
              <a:prstGeom prst="ellipse">
                <a:avLst/>
              </a:prstGeom>
              <a:solidFill>
                <a:srgbClr val="00206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타원 34">
                <a:extLst>
                  <a:ext uri="{FF2B5EF4-FFF2-40B4-BE49-F238E27FC236}">
                    <a16:creationId xmlns:a16="http://schemas.microsoft.com/office/drawing/2014/main" id="{6BB92361-1EEE-4CC6-96C1-EBFAC4E76F6B}"/>
                  </a:ext>
                </a:extLst>
              </p:cNvPr>
              <p:cNvSpPr/>
              <p:nvPr/>
            </p:nvSpPr>
            <p:spPr>
              <a:xfrm>
                <a:off x="6085399" y="517585"/>
                <a:ext cx="222511" cy="222511"/>
              </a:xfrm>
              <a:prstGeom prst="ellipse">
                <a:avLst/>
              </a:prstGeom>
              <a:solidFill>
                <a:srgbClr val="7030A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aphicFrame>
        <p:nvGraphicFramePr>
          <p:cNvPr id="18" name="차트 17">
            <a:extLst>
              <a:ext uri="{FF2B5EF4-FFF2-40B4-BE49-F238E27FC236}">
                <a16:creationId xmlns:a16="http://schemas.microsoft.com/office/drawing/2014/main" id="{531B5A38-1E9A-48A7-A7E2-60221CB702D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50624092"/>
              </p:ext>
            </p:extLst>
          </p:nvPr>
        </p:nvGraphicFramePr>
        <p:xfrm>
          <a:off x="857074" y="1706179"/>
          <a:ext cx="2440773" cy="21775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D026D751-1EE1-442A-8CB1-42B2D0888F9A}"/>
              </a:ext>
            </a:extLst>
          </p:cNvPr>
          <p:cNvSpPr/>
          <p:nvPr/>
        </p:nvSpPr>
        <p:spPr>
          <a:xfrm>
            <a:off x="896735" y="3831948"/>
            <a:ext cx="2726962" cy="2383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7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자료 </a:t>
            </a:r>
            <a:r>
              <a:rPr lang="en-US" altLang="ko-KR" sz="7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NIPA </a:t>
            </a:r>
            <a:r>
              <a:rPr lang="ko-KR" altLang="en-US" sz="7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통계분석팀</a:t>
            </a:r>
            <a:r>
              <a:rPr lang="en-US" altLang="ko-KR" sz="7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, 2009.12 (</a:t>
            </a:r>
            <a:r>
              <a:rPr lang="en-US" altLang="ko-KR" sz="700" dirty="0" err="1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DisplaySearch</a:t>
            </a:r>
            <a:r>
              <a:rPr lang="en-US" altLang="ko-KR" sz="7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</a:t>
            </a:r>
            <a:r>
              <a:rPr lang="ko-KR" altLang="en-US" sz="7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자료 재구성</a:t>
            </a:r>
            <a:r>
              <a:rPr lang="en-US" altLang="ko-KR" sz="7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)</a:t>
            </a:r>
            <a:endParaRPr lang="ko-KR" altLang="en-US" sz="7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BFAC38DC-FEFF-41D3-8124-72521EF06A4E}"/>
              </a:ext>
            </a:extLst>
          </p:cNvPr>
          <p:cNvSpPr/>
          <p:nvPr/>
        </p:nvSpPr>
        <p:spPr>
          <a:xfrm rot="5400000">
            <a:off x="8374398" y="3696668"/>
            <a:ext cx="280050" cy="273412"/>
          </a:xfrm>
          <a:prstGeom prst="rtTriangle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1992307-BADD-481D-963B-278D16711263}"/>
              </a:ext>
            </a:extLst>
          </p:cNvPr>
          <p:cNvSpPr/>
          <p:nvPr/>
        </p:nvSpPr>
        <p:spPr>
          <a:xfrm>
            <a:off x="7195983" y="1902261"/>
            <a:ext cx="1303562" cy="307777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pPr algn="ctr" latinLnBrk="1"/>
            <a:r>
              <a:rPr lang="en-US" altLang="ko-KR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PDP TV</a:t>
            </a:r>
            <a:r>
              <a:rPr lang="ko-KR" altLang="en-US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의 장점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F234B46-7115-4354-9E64-468EFC176532}"/>
              </a:ext>
            </a:extLst>
          </p:cNvPr>
          <p:cNvSpPr txBox="1"/>
          <p:nvPr/>
        </p:nvSpPr>
        <p:spPr>
          <a:xfrm>
            <a:off x="7317811" y="2268848"/>
            <a:ext cx="1059906" cy="151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저렴한 가격</a:t>
            </a:r>
            <a:endParaRPr lang="en-US" altLang="ko-KR" sz="12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algn="ctr">
              <a:lnSpc>
                <a:spcPct val="200000"/>
              </a:lnSpc>
            </a:pPr>
            <a:r>
              <a:rPr lang="ko-KR" altLang="en-US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뛰어난 화질</a:t>
            </a:r>
            <a:endParaRPr lang="en-US" altLang="ko-KR" sz="12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algn="ctr">
              <a:lnSpc>
                <a:spcPct val="200000"/>
              </a:lnSpc>
            </a:pPr>
            <a:r>
              <a:rPr lang="ko-KR" altLang="en-US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빠른 응답 속도</a:t>
            </a:r>
            <a:endParaRPr lang="en-US" altLang="ko-KR" sz="12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algn="ctr">
              <a:lnSpc>
                <a:spcPct val="200000"/>
              </a:lnSpc>
            </a:pPr>
            <a:r>
              <a:rPr lang="ko-KR" altLang="en-US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대형화 용이</a:t>
            </a: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51C32846-4B83-4D91-B319-2550746756F6}"/>
              </a:ext>
            </a:extLst>
          </p:cNvPr>
          <p:cNvCxnSpPr/>
          <p:nvPr/>
        </p:nvCxnSpPr>
        <p:spPr>
          <a:xfrm>
            <a:off x="7079257" y="2215660"/>
            <a:ext cx="1521570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54360366-2143-47A7-802C-180B60660729}"/>
              </a:ext>
            </a:extLst>
          </p:cNvPr>
          <p:cNvSpPr/>
          <p:nvPr/>
        </p:nvSpPr>
        <p:spPr>
          <a:xfrm>
            <a:off x="-5315" y="1152738"/>
            <a:ext cx="9906000" cy="352279"/>
          </a:xfrm>
          <a:prstGeom prst="rect">
            <a:avLst/>
          </a:prstGeom>
          <a:solidFill>
            <a:srgbClr val="00206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브라질 등 중남미 </a:t>
            </a:r>
            <a:r>
              <a:rPr lang="en-US" altLang="ko-KR" dirty="0">
                <a:solidFill>
                  <a:schemeClr val="bg1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PDP </a:t>
            </a:r>
            <a:r>
              <a:rPr lang="ko-KR" altLang="en-US" dirty="0">
                <a:solidFill>
                  <a:schemeClr val="bg1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시장이 커진 가운데 </a:t>
            </a:r>
            <a:r>
              <a:rPr lang="ko-KR" altLang="en-US" dirty="0" err="1">
                <a:solidFill>
                  <a:schemeClr val="bg1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명점</a:t>
            </a:r>
            <a:r>
              <a:rPr lang="ko-KR" altLang="en-US" dirty="0">
                <a:solidFill>
                  <a:schemeClr val="bg1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 불량률 최근 급증</a:t>
            </a:r>
          </a:p>
        </p:txBody>
      </p:sp>
      <p:pic>
        <p:nvPicPr>
          <p:cNvPr id="56" name="Picture 6">
            <a:extLst>
              <a:ext uri="{FF2B5EF4-FFF2-40B4-BE49-F238E27FC236}">
                <a16:creationId xmlns:a16="http://schemas.microsoft.com/office/drawing/2014/main" id="{641CE746-D20A-41AD-9545-A1A7D51335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4043" b="90213" l="8430" r="66715">
                        <a14:foregroundMark x1="21366" y1="71064" x2="21366" y2="71064"/>
                        <a14:foregroundMark x1="53052" y1="76170" x2="53052" y2="76170"/>
                        <a14:foregroundMark x1="66860" y1="67234" x2="66860" y2="67234"/>
                        <a14:foregroundMark x1="8430" y1="62553" x2="8430" y2="625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83" t="49847" r="30334" b="4652"/>
          <a:stretch/>
        </p:blipFill>
        <p:spPr bwMode="auto">
          <a:xfrm>
            <a:off x="510286" y="5279300"/>
            <a:ext cx="4223748" cy="1016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7" name="차트 56">
            <a:extLst>
              <a:ext uri="{FF2B5EF4-FFF2-40B4-BE49-F238E27FC236}">
                <a16:creationId xmlns:a16="http://schemas.microsoft.com/office/drawing/2014/main" id="{43D85167-F0C3-4784-B6FD-44D1B06EFC9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26554812"/>
              </p:ext>
            </p:extLst>
          </p:nvPr>
        </p:nvGraphicFramePr>
        <p:xfrm>
          <a:off x="5546781" y="4604353"/>
          <a:ext cx="3262433" cy="15320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60" name="직사각형 59">
            <a:extLst>
              <a:ext uri="{FF2B5EF4-FFF2-40B4-BE49-F238E27FC236}">
                <a16:creationId xmlns:a16="http://schemas.microsoft.com/office/drawing/2014/main" id="{A48454D0-5C4C-4812-BC7A-A2B437C0BC59}"/>
              </a:ext>
            </a:extLst>
          </p:cNvPr>
          <p:cNvSpPr/>
          <p:nvPr/>
        </p:nvSpPr>
        <p:spPr>
          <a:xfrm>
            <a:off x="5704350" y="6087729"/>
            <a:ext cx="326243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6</a:t>
            </a:r>
            <a:r>
              <a:rPr lang="ko-KR" altLang="en-US" sz="16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월 불량률 급증 후 지속적인 증가 추세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C083EFAE-ADB6-483B-8316-1A9F848777AA}"/>
              </a:ext>
            </a:extLst>
          </p:cNvPr>
          <p:cNvSpPr/>
          <p:nvPr/>
        </p:nvSpPr>
        <p:spPr>
          <a:xfrm>
            <a:off x="391863" y="4705760"/>
            <a:ext cx="4412569" cy="3844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흑색패턴에서 </a:t>
            </a:r>
            <a:r>
              <a:rPr lang="en-US" altLang="ko-KR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R/G/B </a:t>
            </a:r>
            <a:r>
              <a:rPr lang="ko-KR" altLang="en-US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색으로 발광하는 현상</a:t>
            </a:r>
            <a:endParaRPr lang="en-US" altLang="ko-KR" sz="14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E596BBD-8794-4C16-AB79-A8E64A86973B}"/>
              </a:ext>
            </a:extLst>
          </p:cNvPr>
          <p:cNvSpPr txBox="1"/>
          <p:nvPr/>
        </p:nvSpPr>
        <p:spPr>
          <a:xfrm>
            <a:off x="2819792" y="216281"/>
            <a:ext cx="2544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비즈니스 기회와 품질문제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28BE173-519B-4673-A22F-8FA4772556C7}"/>
              </a:ext>
            </a:extLst>
          </p:cNvPr>
          <p:cNvSpPr txBox="1"/>
          <p:nvPr/>
        </p:nvSpPr>
        <p:spPr>
          <a:xfrm>
            <a:off x="391863" y="4260348"/>
            <a:ext cx="4412569" cy="344005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ko-KR" altLang="en-US" sz="1400" dirty="0" err="1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명점</a:t>
            </a:r>
            <a:r>
              <a:rPr lang="en-US" altLang="ko-KR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(Bright Dot) </a:t>
            </a:r>
            <a:r>
              <a:rPr lang="ko-KR" altLang="en-US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불량이란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0E09638-0400-44D2-826E-6BA02FC49AE0}"/>
              </a:ext>
            </a:extLst>
          </p:cNvPr>
          <p:cNvSpPr txBox="1"/>
          <p:nvPr/>
        </p:nvSpPr>
        <p:spPr>
          <a:xfrm>
            <a:off x="5130319" y="4260348"/>
            <a:ext cx="4412569" cy="344005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ko-KR" altLang="en-US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월별 </a:t>
            </a:r>
            <a:r>
              <a:rPr lang="ko-KR" altLang="en-US" sz="1400" dirty="0" err="1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명점</a:t>
            </a:r>
            <a:r>
              <a:rPr lang="ko-KR" altLang="en-US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 불량률 추이</a:t>
            </a:r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F7F73F45-A7ED-44E9-A6F3-7CAA2FAF1A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57DA9-D061-434C-A620-33FE0A54C448}" type="slidenum">
              <a:rPr lang="ko-KR" altLang="en-US" smtClean="0"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267356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309B8109-98C8-45ED-98AE-19144C2509CC}"/>
              </a:ext>
            </a:extLst>
          </p:cNvPr>
          <p:cNvGrpSpPr/>
          <p:nvPr/>
        </p:nvGrpSpPr>
        <p:grpSpPr>
          <a:xfrm>
            <a:off x="0" y="-558194"/>
            <a:ext cx="1354649" cy="1416192"/>
            <a:chOff x="1090298" y="2985327"/>
            <a:chExt cx="1636294" cy="1748589"/>
          </a:xfrm>
        </p:grpSpPr>
        <p:sp>
          <p:nvSpPr>
            <p:cNvPr id="7" name="사각형: 둥근 모서리 13">
              <a:extLst>
                <a:ext uri="{FF2B5EF4-FFF2-40B4-BE49-F238E27FC236}">
                  <a16:creationId xmlns:a16="http://schemas.microsoft.com/office/drawing/2014/main" id="{64429016-CDC7-49C1-A367-298631C2D99E}"/>
                </a:ext>
              </a:extLst>
            </p:cNvPr>
            <p:cNvSpPr/>
            <p:nvPr/>
          </p:nvSpPr>
          <p:spPr>
            <a:xfrm rot="18479529">
              <a:off x="1034150" y="3041475"/>
              <a:ext cx="1748589" cy="1636294"/>
            </a:xfrm>
            <a:prstGeom prst="round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사각형: 둥근 모서리 14">
              <a:extLst>
                <a:ext uri="{FF2B5EF4-FFF2-40B4-BE49-F238E27FC236}">
                  <a16:creationId xmlns:a16="http://schemas.microsoft.com/office/drawing/2014/main" id="{95B5533A-04FC-4281-958F-2EA4DD23FFD0}"/>
                </a:ext>
              </a:extLst>
            </p:cNvPr>
            <p:cNvSpPr/>
            <p:nvPr/>
          </p:nvSpPr>
          <p:spPr>
            <a:xfrm rot="17778217">
              <a:off x="1338908" y="3345080"/>
              <a:ext cx="1355078" cy="1409844"/>
            </a:xfrm>
            <a:prstGeom prst="round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4C3FFEF-B461-4F71-BB53-7DFD2D17D947}"/>
                </a:ext>
              </a:extLst>
            </p:cNvPr>
            <p:cNvSpPr txBox="1"/>
            <p:nvPr/>
          </p:nvSpPr>
          <p:spPr>
            <a:xfrm>
              <a:off x="1409017" y="3688523"/>
              <a:ext cx="1276540" cy="7980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dirty="0">
                  <a:solidFill>
                    <a:schemeClr val="bg1">
                      <a:lumMod val="95000"/>
                    </a:schemeClr>
                  </a:solidFill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첨부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1D48BC80-712C-4C12-B335-6F8B2726469D}"/>
              </a:ext>
            </a:extLst>
          </p:cNvPr>
          <p:cNvSpPr txBox="1"/>
          <p:nvPr/>
        </p:nvSpPr>
        <p:spPr>
          <a:xfrm>
            <a:off x="1584126" y="158461"/>
            <a:ext cx="6465218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>
              <a:defRPr/>
            </a:pPr>
            <a:r>
              <a:rPr kumimoji="1" lang="ko-KR" altLang="en-US" sz="2400" kern="0" spc="-100" dirty="0">
                <a:solidFill>
                  <a:srgbClr val="00206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세부 내용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F1640E67-CA10-41DA-85AA-B6616694AAFD}"/>
              </a:ext>
            </a:extLst>
          </p:cNvPr>
          <p:cNvGrpSpPr/>
          <p:nvPr/>
        </p:nvGrpSpPr>
        <p:grpSpPr>
          <a:xfrm>
            <a:off x="8442672" y="30751"/>
            <a:ext cx="1477269" cy="307777"/>
            <a:chOff x="8485802" y="4873"/>
            <a:chExt cx="1477269" cy="307777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C5118D0-C239-4E43-B03A-6CB31B1CBB13}"/>
                </a:ext>
              </a:extLst>
            </p:cNvPr>
            <p:cNvSpPr txBox="1"/>
            <p:nvPr/>
          </p:nvSpPr>
          <p:spPr>
            <a:xfrm>
              <a:off x="8675539" y="4873"/>
              <a:ext cx="12875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dist"/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(</a:t>
              </a:r>
              <a:r>
                <a:rPr lang="ko-KR" altLang="en-US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주</a:t>
              </a:r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) PDP-One</a:t>
              </a:r>
              <a:endParaRPr lang="ko-KR" altLang="en-US" sz="14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87D2D921-73AC-45EA-96B4-1D1E8B7592EE}"/>
                </a:ext>
              </a:extLst>
            </p:cNvPr>
            <p:cNvGrpSpPr/>
            <p:nvPr/>
          </p:nvGrpSpPr>
          <p:grpSpPr>
            <a:xfrm>
              <a:off x="8485802" y="79737"/>
              <a:ext cx="252766" cy="154383"/>
              <a:chOff x="5943600" y="517585"/>
              <a:chExt cx="364310" cy="222511"/>
            </a:xfrm>
          </p:grpSpPr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0AA0E04B-2226-4D80-B9C2-4ED06D49FF98}"/>
                  </a:ext>
                </a:extLst>
              </p:cNvPr>
              <p:cNvSpPr/>
              <p:nvPr/>
            </p:nvSpPr>
            <p:spPr>
              <a:xfrm>
                <a:off x="5943600" y="517585"/>
                <a:ext cx="222511" cy="222511"/>
              </a:xfrm>
              <a:prstGeom prst="ellipse">
                <a:avLst/>
              </a:prstGeom>
              <a:solidFill>
                <a:srgbClr val="00206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F08712B1-066C-4C83-A615-EC0B654B7B06}"/>
                  </a:ext>
                </a:extLst>
              </p:cNvPr>
              <p:cNvSpPr/>
              <p:nvPr/>
            </p:nvSpPr>
            <p:spPr>
              <a:xfrm>
                <a:off x="6085399" y="517585"/>
                <a:ext cx="222511" cy="222511"/>
              </a:xfrm>
              <a:prstGeom prst="ellipse">
                <a:avLst/>
              </a:prstGeom>
              <a:solidFill>
                <a:srgbClr val="7030A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C4411B92-A8AD-48A5-A936-8434BB7F08F3}"/>
              </a:ext>
            </a:extLst>
          </p:cNvPr>
          <p:cNvSpPr txBox="1"/>
          <p:nvPr/>
        </p:nvSpPr>
        <p:spPr>
          <a:xfrm>
            <a:off x="4664581" y="3040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1D489D1-951A-4C0F-8838-F6BD652E964D}"/>
              </a:ext>
            </a:extLst>
          </p:cNvPr>
          <p:cNvSpPr txBox="1"/>
          <p:nvPr/>
        </p:nvSpPr>
        <p:spPr>
          <a:xfrm>
            <a:off x="2819792" y="216281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분석 과정</a:t>
            </a:r>
          </a:p>
        </p:txBody>
      </p:sp>
      <p:sp>
        <p:nvSpPr>
          <p:cNvPr id="18" name="제목 1">
            <a:extLst>
              <a:ext uri="{FF2B5EF4-FFF2-40B4-BE49-F238E27FC236}">
                <a16:creationId xmlns:a16="http://schemas.microsoft.com/office/drawing/2014/main" id="{0552EAE2-A963-4021-B9B8-26D4A674122B}"/>
              </a:ext>
            </a:extLst>
          </p:cNvPr>
          <p:cNvSpPr txBox="1">
            <a:spLocks/>
          </p:cNvSpPr>
          <p:nvPr/>
        </p:nvSpPr>
        <p:spPr>
          <a:xfrm>
            <a:off x="667385" y="1192182"/>
            <a:ext cx="3308267" cy="436108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8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공정의 작업조건의 </a:t>
            </a:r>
            <a:r>
              <a:rPr lang="en-US" altLang="ko-KR" sz="18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Vital Few</a:t>
            </a:r>
            <a:r>
              <a:rPr lang="ko-KR" altLang="en-US" sz="18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</a:t>
            </a:r>
            <a:r>
              <a:rPr lang="en-US" altLang="ko-KR" sz="18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(5)</a:t>
            </a:r>
            <a:endParaRPr lang="ko-KR" altLang="en-US" sz="18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8739A87-AD1C-4E0C-94DF-D0483D4D8C71}"/>
              </a:ext>
            </a:extLst>
          </p:cNvPr>
          <p:cNvSpPr/>
          <p:nvPr/>
        </p:nvSpPr>
        <p:spPr>
          <a:xfrm>
            <a:off x="549658" y="1241215"/>
            <a:ext cx="92135" cy="27117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 anchor="ctr">
            <a:noAutofit/>
          </a:bodyPr>
          <a:lstStyle/>
          <a:p>
            <a:pPr marL="0" algn="ctr">
              <a:defRPr/>
            </a:pPr>
            <a:endParaRPr lang="ko-KR" altLang="en-US" sz="1600">
              <a:solidFill>
                <a:srgbClr val="1789B4"/>
              </a:solidFill>
              <a:latin typeface="나눔스퀘어"/>
              <a:ea typeface="나눔스퀘어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63DCDCC-95D3-4FA9-8DF3-77A0350A189D}"/>
              </a:ext>
            </a:extLst>
          </p:cNvPr>
          <p:cNvSpPr/>
          <p:nvPr/>
        </p:nvSpPr>
        <p:spPr>
          <a:xfrm>
            <a:off x="533401" y="1608163"/>
            <a:ext cx="8839200" cy="4693246"/>
          </a:xfrm>
          <a:prstGeom prst="rect">
            <a:avLst/>
          </a:prstGeom>
          <a:solidFill>
            <a:schemeClr val="bg1">
              <a:lumMod val="65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내용 개체 틀 5">
            <a:extLst>
              <a:ext uri="{FF2B5EF4-FFF2-40B4-BE49-F238E27FC236}">
                <a16:creationId xmlns:a16="http://schemas.microsoft.com/office/drawing/2014/main" id="{E72551DE-7DE2-4DF5-A3F8-0B2938A41819}"/>
              </a:ext>
            </a:extLst>
          </p:cNvPr>
          <p:cNvSpPr txBox="1">
            <a:spLocks/>
          </p:cNvSpPr>
          <p:nvPr/>
        </p:nvSpPr>
        <p:spPr>
          <a:xfrm>
            <a:off x="681038" y="1851688"/>
            <a:ext cx="3688831" cy="39192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유전체</a:t>
            </a:r>
            <a:r>
              <a:rPr lang="en-US" altLang="ko-KR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</a:t>
            </a:r>
            <a:r>
              <a:rPr lang="ko-KR" altLang="en-US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소성</a:t>
            </a:r>
            <a:r>
              <a:rPr lang="en-US" altLang="ko-KR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</a:t>
            </a:r>
            <a:r>
              <a:rPr lang="ko-KR" altLang="en-US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공정</a:t>
            </a:r>
          </a:p>
        </p:txBody>
      </p:sp>
      <p:sp>
        <p:nvSpPr>
          <p:cNvPr id="29" name="제목 1">
            <a:extLst>
              <a:ext uri="{FF2B5EF4-FFF2-40B4-BE49-F238E27FC236}">
                <a16:creationId xmlns:a16="http://schemas.microsoft.com/office/drawing/2014/main" id="{40600079-2F0C-4EED-8F2C-25D3293865C8}"/>
              </a:ext>
            </a:extLst>
          </p:cNvPr>
          <p:cNvSpPr>
            <a:spLocks noGrp="1"/>
          </p:cNvSpPr>
          <p:nvPr/>
        </p:nvSpPr>
        <p:spPr>
          <a:xfrm>
            <a:off x="766735" y="1871946"/>
            <a:ext cx="7774319" cy="1365011"/>
          </a:xfrm>
          <a:prstGeom prst="rect">
            <a:avLst/>
          </a:prstGeom>
        </p:spPr>
        <p:txBody>
          <a:bodyPr vert="horz" lIns="84406" tIns="42203" rIns="84406" bIns="42203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71450" indent="-171450">
              <a:buFontTx/>
              <a:buChar char="-"/>
            </a:pPr>
            <a:r>
              <a:rPr lang="en-US" altLang="ko-KR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DIELEC_FIRE_EXHAUST_HEAT5(</a:t>
            </a:r>
            <a:r>
              <a:rPr lang="ko-KR" altLang="en-US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유전체 소성 </a:t>
            </a:r>
            <a:r>
              <a:rPr lang="ko-KR" altLang="en-US" sz="1200" dirty="0" err="1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소성로</a:t>
            </a:r>
            <a:r>
              <a:rPr lang="en-US" altLang="ko-KR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[H5] </a:t>
            </a:r>
            <a:r>
              <a:rPr lang="ko-KR" altLang="en-US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배기량</a:t>
            </a:r>
            <a:r>
              <a:rPr lang="en-US" altLang="ko-KR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(㎥/min))</a:t>
            </a:r>
            <a:r>
              <a:rPr lang="ko-KR" altLang="en-US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이 </a:t>
            </a:r>
            <a:r>
              <a:rPr lang="en-US" altLang="ko-KR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3243</a:t>
            </a:r>
            <a:r>
              <a:rPr lang="ko-KR" altLang="en-US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보다 낮으면 </a:t>
            </a:r>
            <a:r>
              <a:rPr lang="ko-KR" altLang="en-US" sz="1200" dirty="0" err="1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명점</a:t>
            </a:r>
            <a:r>
              <a:rPr lang="ko-KR" altLang="en-US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발생 가능성 높음</a:t>
            </a:r>
            <a:endParaRPr lang="en-US" altLang="ko-KR" sz="12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endParaRPr lang="en-US" altLang="ko-KR" sz="12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171450" indent="-171450">
              <a:buFontTx/>
              <a:buChar char="-"/>
            </a:pPr>
            <a:r>
              <a:rPr lang="en-US" altLang="ko-KR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HEAT5</a:t>
            </a:r>
            <a:r>
              <a:rPr lang="ko-KR" altLang="en-US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</a:t>
            </a:r>
            <a:r>
              <a:rPr lang="en-US" altLang="ko-KR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-&gt;</a:t>
            </a:r>
            <a:r>
              <a:rPr lang="ko-KR" altLang="en-US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</a:t>
            </a:r>
            <a:r>
              <a:rPr lang="en-US" altLang="ko-KR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HEAT4 -&gt; HEAT7 </a:t>
            </a:r>
            <a:r>
              <a:rPr lang="ko-KR" altLang="en-US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로 가면서 </a:t>
            </a:r>
            <a:r>
              <a:rPr lang="ko-KR" altLang="en-US" sz="1200" dirty="0" err="1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명점</a:t>
            </a:r>
            <a:r>
              <a:rPr lang="ko-KR" altLang="en-US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발생 가능성이 높아짐</a:t>
            </a:r>
            <a:endParaRPr lang="en-US" altLang="ko-KR" sz="12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r>
              <a:rPr lang="en-US" altLang="ko-KR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 </a:t>
            </a:r>
          </a:p>
        </p:txBody>
      </p:sp>
      <p:pic>
        <p:nvPicPr>
          <p:cNvPr id="23" name="내용 개체 틀 5">
            <a:extLst>
              <a:ext uri="{FF2B5EF4-FFF2-40B4-BE49-F238E27FC236}">
                <a16:creationId xmlns:a16="http://schemas.microsoft.com/office/drawing/2014/main" id="{AB7CDBDB-07C8-475C-AC38-E00EC95A2B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9210" y="2846433"/>
            <a:ext cx="7774320" cy="3115396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34DFEDA-77D1-4599-9097-DA8FE1B68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57DA9-D061-434C-A620-33FE0A54C448}" type="slidenum">
              <a:rPr lang="ko-KR" altLang="en-US" smtClean="0"/>
              <a:t>30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281462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309B8109-98C8-45ED-98AE-19144C2509CC}"/>
              </a:ext>
            </a:extLst>
          </p:cNvPr>
          <p:cNvGrpSpPr/>
          <p:nvPr/>
        </p:nvGrpSpPr>
        <p:grpSpPr>
          <a:xfrm>
            <a:off x="0" y="-558194"/>
            <a:ext cx="1354649" cy="1416192"/>
            <a:chOff x="1090298" y="2985327"/>
            <a:chExt cx="1636294" cy="1748589"/>
          </a:xfrm>
        </p:grpSpPr>
        <p:sp>
          <p:nvSpPr>
            <p:cNvPr id="7" name="사각형: 둥근 모서리 13">
              <a:extLst>
                <a:ext uri="{FF2B5EF4-FFF2-40B4-BE49-F238E27FC236}">
                  <a16:creationId xmlns:a16="http://schemas.microsoft.com/office/drawing/2014/main" id="{64429016-CDC7-49C1-A367-298631C2D99E}"/>
                </a:ext>
              </a:extLst>
            </p:cNvPr>
            <p:cNvSpPr/>
            <p:nvPr/>
          </p:nvSpPr>
          <p:spPr>
            <a:xfrm rot="18479529">
              <a:off x="1034150" y="3041475"/>
              <a:ext cx="1748589" cy="1636294"/>
            </a:xfrm>
            <a:prstGeom prst="round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사각형: 둥근 모서리 14">
              <a:extLst>
                <a:ext uri="{FF2B5EF4-FFF2-40B4-BE49-F238E27FC236}">
                  <a16:creationId xmlns:a16="http://schemas.microsoft.com/office/drawing/2014/main" id="{95B5533A-04FC-4281-958F-2EA4DD23FFD0}"/>
                </a:ext>
              </a:extLst>
            </p:cNvPr>
            <p:cNvSpPr/>
            <p:nvPr/>
          </p:nvSpPr>
          <p:spPr>
            <a:xfrm rot="17778217">
              <a:off x="1338908" y="3345080"/>
              <a:ext cx="1355078" cy="1409844"/>
            </a:xfrm>
            <a:prstGeom prst="round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4C3FFEF-B461-4F71-BB53-7DFD2D17D947}"/>
                </a:ext>
              </a:extLst>
            </p:cNvPr>
            <p:cNvSpPr txBox="1"/>
            <p:nvPr/>
          </p:nvSpPr>
          <p:spPr>
            <a:xfrm>
              <a:off x="1409017" y="3688523"/>
              <a:ext cx="1276540" cy="7980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dirty="0">
                  <a:solidFill>
                    <a:schemeClr val="bg1">
                      <a:lumMod val="95000"/>
                    </a:schemeClr>
                  </a:solidFill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첨부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1D48BC80-712C-4C12-B335-6F8B2726469D}"/>
              </a:ext>
            </a:extLst>
          </p:cNvPr>
          <p:cNvSpPr txBox="1"/>
          <p:nvPr/>
        </p:nvSpPr>
        <p:spPr>
          <a:xfrm>
            <a:off x="1584126" y="158461"/>
            <a:ext cx="6465218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>
              <a:defRPr/>
            </a:pPr>
            <a:r>
              <a:rPr kumimoji="1" lang="ko-KR" altLang="en-US" sz="2400" kern="0" spc="-100" dirty="0">
                <a:solidFill>
                  <a:srgbClr val="00206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세부 내용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F1640E67-CA10-41DA-85AA-B6616694AAFD}"/>
              </a:ext>
            </a:extLst>
          </p:cNvPr>
          <p:cNvGrpSpPr/>
          <p:nvPr/>
        </p:nvGrpSpPr>
        <p:grpSpPr>
          <a:xfrm>
            <a:off x="8442672" y="30751"/>
            <a:ext cx="1477269" cy="307777"/>
            <a:chOff x="8485802" y="4873"/>
            <a:chExt cx="1477269" cy="307777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C5118D0-C239-4E43-B03A-6CB31B1CBB13}"/>
                </a:ext>
              </a:extLst>
            </p:cNvPr>
            <p:cNvSpPr txBox="1"/>
            <p:nvPr/>
          </p:nvSpPr>
          <p:spPr>
            <a:xfrm>
              <a:off x="8675539" y="4873"/>
              <a:ext cx="12875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dist"/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(</a:t>
              </a:r>
              <a:r>
                <a:rPr lang="ko-KR" altLang="en-US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주</a:t>
              </a:r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) PDP-One</a:t>
              </a:r>
              <a:endParaRPr lang="ko-KR" altLang="en-US" sz="14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87D2D921-73AC-45EA-96B4-1D1E8B7592EE}"/>
                </a:ext>
              </a:extLst>
            </p:cNvPr>
            <p:cNvGrpSpPr/>
            <p:nvPr/>
          </p:nvGrpSpPr>
          <p:grpSpPr>
            <a:xfrm>
              <a:off x="8485802" y="79737"/>
              <a:ext cx="252766" cy="154383"/>
              <a:chOff x="5943600" y="517585"/>
              <a:chExt cx="364310" cy="222511"/>
            </a:xfrm>
          </p:grpSpPr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0AA0E04B-2226-4D80-B9C2-4ED06D49FF98}"/>
                  </a:ext>
                </a:extLst>
              </p:cNvPr>
              <p:cNvSpPr/>
              <p:nvPr/>
            </p:nvSpPr>
            <p:spPr>
              <a:xfrm>
                <a:off x="5943600" y="517585"/>
                <a:ext cx="222511" cy="222511"/>
              </a:xfrm>
              <a:prstGeom prst="ellipse">
                <a:avLst/>
              </a:prstGeom>
              <a:solidFill>
                <a:srgbClr val="00206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F08712B1-066C-4C83-A615-EC0B654B7B06}"/>
                  </a:ext>
                </a:extLst>
              </p:cNvPr>
              <p:cNvSpPr/>
              <p:nvPr/>
            </p:nvSpPr>
            <p:spPr>
              <a:xfrm>
                <a:off x="6085399" y="517585"/>
                <a:ext cx="222511" cy="222511"/>
              </a:xfrm>
              <a:prstGeom prst="ellipse">
                <a:avLst/>
              </a:prstGeom>
              <a:solidFill>
                <a:srgbClr val="7030A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C4411B92-A8AD-48A5-A936-8434BB7F08F3}"/>
              </a:ext>
            </a:extLst>
          </p:cNvPr>
          <p:cNvSpPr txBox="1"/>
          <p:nvPr/>
        </p:nvSpPr>
        <p:spPr>
          <a:xfrm>
            <a:off x="4664581" y="3040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1D489D1-951A-4C0F-8838-F6BD652E964D}"/>
              </a:ext>
            </a:extLst>
          </p:cNvPr>
          <p:cNvSpPr txBox="1"/>
          <p:nvPr/>
        </p:nvSpPr>
        <p:spPr>
          <a:xfrm>
            <a:off x="2819792" y="216281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분석 과정</a:t>
            </a:r>
          </a:p>
        </p:txBody>
      </p:sp>
      <p:sp>
        <p:nvSpPr>
          <p:cNvPr id="18" name="제목 1">
            <a:extLst>
              <a:ext uri="{FF2B5EF4-FFF2-40B4-BE49-F238E27FC236}">
                <a16:creationId xmlns:a16="http://schemas.microsoft.com/office/drawing/2014/main" id="{0552EAE2-A963-4021-B9B8-26D4A674122B}"/>
              </a:ext>
            </a:extLst>
          </p:cNvPr>
          <p:cNvSpPr txBox="1">
            <a:spLocks/>
          </p:cNvSpPr>
          <p:nvPr/>
        </p:nvSpPr>
        <p:spPr>
          <a:xfrm>
            <a:off x="667385" y="1192182"/>
            <a:ext cx="3308267" cy="436108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8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공정의 작업조건의 </a:t>
            </a:r>
            <a:r>
              <a:rPr lang="en-US" altLang="ko-KR" sz="18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Vital Few</a:t>
            </a:r>
            <a:r>
              <a:rPr lang="ko-KR" altLang="en-US" sz="18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</a:t>
            </a:r>
            <a:r>
              <a:rPr lang="en-US" altLang="ko-KR" sz="18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(6)</a:t>
            </a:r>
            <a:endParaRPr lang="ko-KR" altLang="en-US" sz="18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8739A87-AD1C-4E0C-94DF-D0483D4D8C71}"/>
              </a:ext>
            </a:extLst>
          </p:cNvPr>
          <p:cNvSpPr/>
          <p:nvPr/>
        </p:nvSpPr>
        <p:spPr>
          <a:xfrm>
            <a:off x="549658" y="1241215"/>
            <a:ext cx="92135" cy="27117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 anchor="ctr">
            <a:noAutofit/>
          </a:bodyPr>
          <a:lstStyle/>
          <a:p>
            <a:pPr marL="0" algn="ctr">
              <a:defRPr/>
            </a:pPr>
            <a:endParaRPr lang="ko-KR" altLang="en-US" sz="1600">
              <a:solidFill>
                <a:srgbClr val="1789B4"/>
              </a:solidFill>
              <a:latin typeface="나눔스퀘어"/>
              <a:ea typeface="나눔스퀘어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63DCDCC-95D3-4FA9-8DF3-77A0350A189D}"/>
              </a:ext>
            </a:extLst>
          </p:cNvPr>
          <p:cNvSpPr/>
          <p:nvPr/>
        </p:nvSpPr>
        <p:spPr>
          <a:xfrm>
            <a:off x="533401" y="1608163"/>
            <a:ext cx="8839200" cy="4693246"/>
          </a:xfrm>
          <a:prstGeom prst="rect">
            <a:avLst/>
          </a:prstGeom>
          <a:solidFill>
            <a:schemeClr val="bg1">
              <a:lumMod val="65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내용 개체 틀 5">
            <a:extLst>
              <a:ext uri="{FF2B5EF4-FFF2-40B4-BE49-F238E27FC236}">
                <a16:creationId xmlns:a16="http://schemas.microsoft.com/office/drawing/2014/main" id="{E72551DE-7DE2-4DF5-A3F8-0B2938A41819}"/>
              </a:ext>
            </a:extLst>
          </p:cNvPr>
          <p:cNvSpPr txBox="1">
            <a:spLocks/>
          </p:cNvSpPr>
          <p:nvPr/>
        </p:nvSpPr>
        <p:spPr>
          <a:xfrm>
            <a:off x="681038" y="1851688"/>
            <a:ext cx="3688831" cy="39192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형광체 </a:t>
            </a:r>
            <a:r>
              <a:rPr lang="en-US" altLang="ko-KR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R </a:t>
            </a:r>
            <a:r>
              <a:rPr lang="ko-KR" altLang="en-US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건조</a:t>
            </a:r>
            <a:r>
              <a:rPr lang="en-US" altLang="ko-KR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</a:t>
            </a:r>
            <a:r>
              <a:rPr lang="ko-KR" altLang="en-US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공정</a:t>
            </a:r>
          </a:p>
        </p:txBody>
      </p:sp>
      <p:sp>
        <p:nvSpPr>
          <p:cNvPr id="29" name="제목 1">
            <a:extLst>
              <a:ext uri="{FF2B5EF4-FFF2-40B4-BE49-F238E27FC236}">
                <a16:creationId xmlns:a16="http://schemas.microsoft.com/office/drawing/2014/main" id="{40600079-2F0C-4EED-8F2C-25D3293865C8}"/>
              </a:ext>
            </a:extLst>
          </p:cNvPr>
          <p:cNvSpPr>
            <a:spLocks noGrp="1"/>
          </p:cNvSpPr>
          <p:nvPr/>
        </p:nvSpPr>
        <p:spPr>
          <a:xfrm>
            <a:off x="766735" y="1871946"/>
            <a:ext cx="7774319" cy="1365011"/>
          </a:xfrm>
          <a:prstGeom prst="rect">
            <a:avLst/>
          </a:prstGeom>
        </p:spPr>
        <p:txBody>
          <a:bodyPr vert="horz" lIns="84406" tIns="42203" rIns="84406" bIns="42203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71450" indent="-171450">
              <a:buFontTx/>
              <a:buChar char="-"/>
            </a:pPr>
            <a:r>
              <a:rPr lang="en-US" altLang="ko-KR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PHOS_R_DRY_TEMP_HOOD_START(</a:t>
            </a:r>
            <a:r>
              <a:rPr lang="ko-KR" altLang="en-US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형광체</a:t>
            </a:r>
            <a:r>
              <a:rPr lang="en-US" altLang="ko-KR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R</a:t>
            </a:r>
            <a:r>
              <a:rPr lang="ko-KR" altLang="en-US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건조 </a:t>
            </a:r>
            <a:r>
              <a:rPr lang="en-US" altLang="ko-KR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RTD </a:t>
            </a:r>
            <a:r>
              <a:rPr lang="ko-KR" altLang="en-US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후드시작온도</a:t>
            </a:r>
            <a:r>
              <a:rPr lang="en-US" altLang="ko-KR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)</a:t>
            </a:r>
            <a:r>
              <a:rPr lang="ko-KR" altLang="en-US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가 </a:t>
            </a:r>
            <a:r>
              <a:rPr lang="en-US" altLang="ko-KR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92.5</a:t>
            </a:r>
            <a:r>
              <a:rPr lang="ko-KR" altLang="en-US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보다</a:t>
            </a:r>
            <a:r>
              <a:rPr lang="en-US" altLang="ko-KR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</a:t>
            </a:r>
            <a:r>
              <a:rPr lang="ko-KR" altLang="en-US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높으면 </a:t>
            </a:r>
            <a:r>
              <a:rPr lang="ko-KR" altLang="en-US" sz="1200" dirty="0" err="1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명점</a:t>
            </a:r>
            <a:r>
              <a:rPr lang="ko-KR" altLang="en-US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발생 가능성 높음</a:t>
            </a:r>
            <a:endParaRPr lang="en-US" altLang="ko-KR" sz="12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285750" indent="-285750">
              <a:buFontTx/>
              <a:buChar char="-"/>
            </a:pPr>
            <a:endParaRPr lang="en-US" altLang="ko-KR" sz="12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171450" indent="-171450">
              <a:buFontTx/>
              <a:buChar char="-"/>
            </a:pPr>
            <a:r>
              <a:rPr lang="en-US" altLang="ko-KR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PHOS_R_DRY_TEMP_GLASS_START(</a:t>
            </a:r>
            <a:r>
              <a:rPr lang="ko-KR" altLang="en-US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형광체</a:t>
            </a:r>
            <a:r>
              <a:rPr lang="en-US" altLang="ko-KR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R</a:t>
            </a:r>
            <a:r>
              <a:rPr lang="ko-KR" altLang="en-US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건조 </a:t>
            </a:r>
            <a:r>
              <a:rPr lang="en-US" altLang="ko-KR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RTD GLASS</a:t>
            </a:r>
            <a:r>
              <a:rPr lang="ko-KR" altLang="en-US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시작온도</a:t>
            </a:r>
            <a:r>
              <a:rPr lang="en-US" altLang="ko-KR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)</a:t>
            </a:r>
            <a:r>
              <a:rPr lang="ko-KR" altLang="en-US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가 </a:t>
            </a:r>
            <a:r>
              <a:rPr lang="en-US" altLang="ko-KR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45.95</a:t>
            </a:r>
            <a:r>
              <a:rPr lang="ko-KR" altLang="en-US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보다 높으면 </a:t>
            </a:r>
            <a:r>
              <a:rPr lang="ko-KR" altLang="en-US" sz="1200" dirty="0" err="1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명점</a:t>
            </a:r>
            <a:r>
              <a:rPr lang="ko-KR" altLang="en-US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발생 가능성 높음</a:t>
            </a:r>
            <a:endParaRPr lang="en-US" altLang="ko-KR" sz="12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endParaRPr lang="en-US" altLang="ko-KR" sz="12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pic>
        <p:nvPicPr>
          <p:cNvPr id="23" name="내용 개체 틀 5">
            <a:extLst>
              <a:ext uri="{FF2B5EF4-FFF2-40B4-BE49-F238E27FC236}">
                <a16:creationId xmlns:a16="http://schemas.microsoft.com/office/drawing/2014/main" id="{AB7CDBDB-07C8-475C-AC38-E00EC95A2B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9210" y="2846433"/>
            <a:ext cx="7774320" cy="3115396"/>
          </a:xfrm>
          <a:prstGeom prst="rect">
            <a:avLst/>
          </a:prstGeom>
        </p:spPr>
      </p:pic>
      <p:pic>
        <p:nvPicPr>
          <p:cNvPr id="24" name="내용 개체 틀 4">
            <a:extLst>
              <a:ext uri="{FF2B5EF4-FFF2-40B4-BE49-F238E27FC236}">
                <a16:creationId xmlns:a16="http://schemas.microsoft.com/office/drawing/2014/main" id="{32966AA9-25DC-4403-8D4F-70B19EDCD4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210" y="2846433"/>
            <a:ext cx="7774319" cy="3115396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F6F2E97-2B6B-4357-A10A-1244DB006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57DA9-D061-434C-A620-33FE0A54C448}" type="slidenum">
              <a:rPr lang="ko-KR" altLang="en-US" smtClean="0"/>
              <a:t>31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031002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309B8109-98C8-45ED-98AE-19144C2509CC}"/>
              </a:ext>
            </a:extLst>
          </p:cNvPr>
          <p:cNvGrpSpPr/>
          <p:nvPr/>
        </p:nvGrpSpPr>
        <p:grpSpPr>
          <a:xfrm>
            <a:off x="0" y="-558194"/>
            <a:ext cx="1354649" cy="1416192"/>
            <a:chOff x="1090298" y="2985327"/>
            <a:chExt cx="1636294" cy="1748589"/>
          </a:xfrm>
        </p:grpSpPr>
        <p:sp>
          <p:nvSpPr>
            <p:cNvPr id="7" name="사각형: 둥근 모서리 13">
              <a:extLst>
                <a:ext uri="{FF2B5EF4-FFF2-40B4-BE49-F238E27FC236}">
                  <a16:creationId xmlns:a16="http://schemas.microsoft.com/office/drawing/2014/main" id="{64429016-CDC7-49C1-A367-298631C2D99E}"/>
                </a:ext>
              </a:extLst>
            </p:cNvPr>
            <p:cNvSpPr/>
            <p:nvPr/>
          </p:nvSpPr>
          <p:spPr>
            <a:xfrm rot="18479529">
              <a:off x="1034150" y="3041475"/>
              <a:ext cx="1748589" cy="1636294"/>
            </a:xfrm>
            <a:prstGeom prst="round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사각형: 둥근 모서리 14">
              <a:extLst>
                <a:ext uri="{FF2B5EF4-FFF2-40B4-BE49-F238E27FC236}">
                  <a16:creationId xmlns:a16="http://schemas.microsoft.com/office/drawing/2014/main" id="{95B5533A-04FC-4281-958F-2EA4DD23FFD0}"/>
                </a:ext>
              </a:extLst>
            </p:cNvPr>
            <p:cNvSpPr/>
            <p:nvPr/>
          </p:nvSpPr>
          <p:spPr>
            <a:xfrm rot="17778217">
              <a:off x="1338908" y="3345080"/>
              <a:ext cx="1355078" cy="1409844"/>
            </a:xfrm>
            <a:prstGeom prst="round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4C3FFEF-B461-4F71-BB53-7DFD2D17D947}"/>
                </a:ext>
              </a:extLst>
            </p:cNvPr>
            <p:cNvSpPr txBox="1"/>
            <p:nvPr/>
          </p:nvSpPr>
          <p:spPr>
            <a:xfrm>
              <a:off x="1409017" y="3688523"/>
              <a:ext cx="1276540" cy="7980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dirty="0">
                  <a:solidFill>
                    <a:schemeClr val="bg1">
                      <a:lumMod val="95000"/>
                    </a:schemeClr>
                  </a:solidFill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첨부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1D48BC80-712C-4C12-B335-6F8B2726469D}"/>
              </a:ext>
            </a:extLst>
          </p:cNvPr>
          <p:cNvSpPr txBox="1"/>
          <p:nvPr/>
        </p:nvSpPr>
        <p:spPr>
          <a:xfrm>
            <a:off x="1584126" y="158461"/>
            <a:ext cx="6465218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>
              <a:defRPr/>
            </a:pPr>
            <a:r>
              <a:rPr kumimoji="1" lang="ko-KR" altLang="en-US" sz="2400" kern="0" spc="-100" dirty="0">
                <a:solidFill>
                  <a:srgbClr val="00206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세부 내용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F1640E67-CA10-41DA-85AA-B6616694AAFD}"/>
              </a:ext>
            </a:extLst>
          </p:cNvPr>
          <p:cNvGrpSpPr/>
          <p:nvPr/>
        </p:nvGrpSpPr>
        <p:grpSpPr>
          <a:xfrm>
            <a:off x="8442672" y="30751"/>
            <a:ext cx="1477269" cy="307777"/>
            <a:chOff x="8485802" y="4873"/>
            <a:chExt cx="1477269" cy="307777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C5118D0-C239-4E43-B03A-6CB31B1CBB13}"/>
                </a:ext>
              </a:extLst>
            </p:cNvPr>
            <p:cNvSpPr txBox="1"/>
            <p:nvPr/>
          </p:nvSpPr>
          <p:spPr>
            <a:xfrm>
              <a:off x="8675539" y="4873"/>
              <a:ext cx="12875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dist"/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(</a:t>
              </a:r>
              <a:r>
                <a:rPr lang="ko-KR" altLang="en-US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주</a:t>
              </a:r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) PDP-One</a:t>
              </a:r>
              <a:endParaRPr lang="ko-KR" altLang="en-US" sz="14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87D2D921-73AC-45EA-96B4-1D1E8B7592EE}"/>
                </a:ext>
              </a:extLst>
            </p:cNvPr>
            <p:cNvGrpSpPr/>
            <p:nvPr/>
          </p:nvGrpSpPr>
          <p:grpSpPr>
            <a:xfrm>
              <a:off x="8485802" y="79737"/>
              <a:ext cx="252766" cy="154383"/>
              <a:chOff x="5943600" y="517585"/>
              <a:chExt cx="364310" cy="222511"/>
            </a:xfrm>
          </p:grpSpPr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0AA0E04B-2226-4D80-B9C2-4ED06D49FF98}"/>
                  </a:ext>
                </a:extLst>
              </p:cNvPr>
              <p:cNvSpPr/>
              <p:nvPr/>
            </p:nvSpPr>
            <p:spPr>
              <a:xfrm>
                <a:off x="5943600" y="517585"/>
                <a:ext cx="222511" cy="222511"/>
              </a:xfrm>
              <a:prstGeom prst="ellipse">
                <a:avLst/>
              </a:prstGeom>
              <a:solidFill>
                <a:srgbClr val="00206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F08712B1-066C-4C83-A615-EC0B654B7B06}"/>
                  </a:ext>
                </a:extLst>
              </p:cNvPr>
              <p:cNvSpPr/>
              <p:nvPr/>
            </p:nvSpPr>
            <p:spPr>
              <a:xfrm>
                <a:off x="6085399" y="517585"/>
                <a:ext cx="222511" cy="222511"/>
              </a:xfrm>
              <a:prstGeom prst="ellipse">
                <a:avLst/>
              </a:prstGeom>
              <a:solidFill>
                <a:srgbClr val="7030A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C4411B92-A8AD-48A5-A936-8434BB7F08F3}"/>
              </a:ext>
            </a:extLst>
          </p:cNvPr>
          <p:cNvSpPr txBox="1"/>
          <p:nvPr/>
        </p:nvSpPr>
        <p:spPr>
          <a:xfrm>
            <a:off x="4664581" y="3040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1D489D1-951A-4C0F-8838-F6BD652E964D}"/>
              </a:ext>
            </a:extLst>
          </p:cNvPr>
          <p:cNvSpPr txBox="1"/>
          <p:nvPr/>
        </p:nvSpPr>
        <p:spPr>
          <a:xfrm>
            <a:off x="2819792" y="216281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분석 과정</a:t>
            </a:r>
          </a:p>
        </p:txBody>
      </p:sp>
      <p:sp>
        <p:nvSpPr>
          <p:cNvPr id="18" name="제목 1">
            <a:extLst>
              <a:ext uri="{FF2B5EF4-FFF2-40B4-BE49-F238E27FC236}">
                <a16:creationId xmlns:a16="http://schemas.microsoft.com/office/drawing/2014/main" id="{0552EAE2-A963-4021-B9B8-26D4A674122B}"/>
              </a:ext>
            </a:extLst>
          </p:cNvPr>
          <p:cNvSpPr txBox="1">
            <a:spLocks/>
          </p:cNvSpPr>
          <p:nvPr/>
        </p:nvSpPr>
        <p:spPr>
          <a:xfrm>
            <a:off x="667385" y="1192182"/>
            <a:ext cx="3308267" cy="436108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8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공정의 작업조건의 </a:t>
            </a:r>
            <a:r>
              <a:rPr lang="en-US" altLang="ko-KR" sz="18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Vital Few</a:t>
            </a:r>
            <a:r>
              <a:rPr lang="ko-KR" altLang="en-US" sz="18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</a:t>
            </a:r>
            <a:r>
              <a:rPr lang="en-US" altLang="ko-KR" sz="18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(7)</a:t>
            </a:r>
            <a:endParaRPr lang="ko-KR" altLang="en-US" sz="18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8739A87-AD1C-4E0C-94DF-D0483D4D8C71}"/>
              </a:ext>
            </a:extLst>
          </p:cNvPr>
          <p:cNvSpPr/>
          <p:nvPr/>
        </p:nvSpPr>
        <p:spPr>
          <a:xfrm>
            <a:off x="549658" y="1241215"/>
            <a:ext cx="92135" cy="27117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 anchor="ctr">
            <a:noAutofit/>
          </a:bodyPr>
          <a:lstStyle/>
          <a:p>
            <a:pPr marL="0" algn="ctr">
              <a:defRPr/>
            </a:pPr>
            <a:endParaRPr lang="ko-KR" altLang="en-US" sz="1600">
              <a:solidFill>
                <a:srgbClr val="1789B4"/>
              </a:solidFill>
              <a:latin typeface="나눔스퀘어"/>
              <a:ea typeface="나눔스퀘어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63DCDCC-95D3-4FA9-8DF3-77A0350A189D}"/>
              </a:ext>
            </a:extLst>
          </p:cNvPr>
          <p:cNvSpPr/>
          <p:nvPr/>
        </p:nvSpPr>
        <p:spPr>
          <a:xfrm>
            <a:off x="533401" y="1608163"/>
            <a:ext cx="8839200" cy="4693246"/>
          </a:xfrm>
          <a:prstGeom prst="rect">
            <a:avLst/>
          </a:prstGeom>
          <a:solidFill>
            <a:schemeClr val="bg1">
              <a:lumMod val="65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내용 개체 틀 5">
            <a:extLst>
              <a:ext uri="{FF2B5EF4-FFF2-40B4-BE49-F238E27FC236}">
                <a16:creationId xmlns:a16="http://schemas.microsoft.com/office/drawing/2014/main" id="{E72551DE-7DE2-4DF5-A3F8-0B2938A41819}"/>
              </a:ext>
            </a:extLst>
          </p:cNvPr>
          <p:cNvSpPr txBox="1">
            <a:spLocks/>
          </p:cNvSpPr>
          <p:nvPr/>
        </p:nvSpPr>
        <p:spPr>
          <a:xfrm>
            <a:off x="681038" y="1851688"/>
            <a:ext cx="3688831" cy="39192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형광체 </a:t>
            </a:r>
            <a:r>
              <a:rPr lang="en-US" altLang="ko-KR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G </a:t>
            </a:r>
            <a:r>
              <a:rPr lang="ko-KR" altLang="en-US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건조</a:t>
            </a:r>
            <a:r>
              <a:rPr lang="en-US" altLang="ko-KR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</a:t>
            </a:r>
            <a:r>
              <a:rPr lang="ko-KR" altLang="en-US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공정</a:t>
            </a:r>
          </a:p>
        </p:txBody>
      </p:sp>
      <p:sp>
        <p:nvSpPr>
          <p:cNvPr id="29" name="제목 1">
            <a:extLst>
              <a:ext uri="{FF2B5EF4-FFF2-40B4-BE49-F238E27FC236}">
                <a16:creationId xmlns:a16="http://schemas.microsoft.com/office/drawing/2014/main" id="{40600079-2F0C-4EED-8F2C-25D3293865C8}"/>
              </a:ext>
            </a:extLst>
          </p:cNvPr>
          <p:cNvSpPr>
            <a:spLocks noGrp="1"/>
          </p:cNvSpPr>
          <p:nvPr/>
        </p:nvSpPr>
        <p:spPr>
          <a:xfrm>
            <a:off x="766735" y="1871946"/>
            <a:ext cx="7774319" cy="1365011"/>
          </a:xfrm>
          <a:prstGeom prst="rect">
            <a:avLst/>
          </a:prstGeom>
        </p:spPr>
        <p:txBody>
          <a:bodyPr vert="horz" lIns="84406" tIns="42203" rIns="84406" bIns="42203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71450" indent="-171450">
              <a:buFontTx/>
              <a:buChar char="-"/>
            </a:pPr>
            <a:r>
              <a:rPr lang="en-US" altLang="ko-KR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PHOS_G_DRY_PRES_START(</a:t>
            </a:r>
            <a:r>
              <a:rPr lang="ko-KR" altLang="en-US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형광체</a:t>
            </a:r>
            <a:r>
              <a:rPr lang="en-US" altLang="ko-KR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G</a:t>
            </a:r>
            <a:r>
              <a:rPr lang="ko-KR" altLang="en-US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건조 </a:t>
            </a:r>
            <a:r>
              <a:rPr lang="en-US" altLang="ko-KR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RTD </a:t>
            </a:r>
            <a:r>
              <a:rPr lang="ko-KR" altLang="en-US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시작배기압력</a:t>
            </a:r>
            <a:r>
              <a:rPr lang="en-US" altLang="ko-KR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)</a:t>
            </a:r>
            <a:r>
              <a:rPr lang="ko-KR" altLang="en-US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이 </a:t>
            </a:r>
            <a:r>
              <a:rPr lang="en-US" altLang="ko-KR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56.35</a:t>
            </a:r>
            <a:r>
              <a:rPr lang="ko-KR" altLang="en-US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보다 낮으면 </a:t>
            </a:r>
            <a:r>
              <a:rPr lang="ko-KR" altLang="en-US" sz="1200" dirty="0" err="1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명점</a:t>
            </a:r>
            <a:r>
              <a:rPr lang="ko-KR" altLang="en-US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발생 가능성 있지만 데이터 수가 많지 않음</a:t>
            </a:r>
            <a:endParaRPr lang="en-US" altLang="ko-KR" sz="12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pic>
        <p:nvPicPr>
          <p:cNvPr id="23" name="내용 개체 틀 5">
            <a:extLst>
              <a:ext uri="{FF2B5EF4-FFF2-40B4-BE49-F238E27FC236}">
                <a16:creationId xmlns:a16="http://schemas.microsoft.com/office/drawing/2014/main" id="{AB7CDBDB-07C8-475C-AC38-E00EC95A2B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9210" y="2846433"/>
            <a:ext cx="7774320" cy="3115396"/>
          </a:xfrm>
          <a:prstGeom prst="rect">
            <a:avLst/>
          </a:prstGeom>
        </p:spPr>
      </p:pic>
      <p:pic>
        <p:nvPicPr>
          <p:cNvPr id="24" name="내용 개체 틀 4">
            <a:extLst>
              <a:ext uri="{FF2B5EF4-FFF2-40B4-BE49-F238E27FC236}">
                <a16:creationId xmlns:a16="http://schemas.microsoft.com/office/drawing/2014/main" id="{32966AA9-25DC-4403-8D4F-70B19EDCD4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210" y="2846433"/>
            <a:ext cx="7774319" cy="3115396"/>
          </a:xfrm>
          <a:prstGeom prst="rect">
            <a:avLst/>
          </a:prstGeom>
        </p:spPr>
      </p:pic>
      <p:pic>
        <p:nvPicPr>
          <p:cNvPr id="22" name="내용 개체 틀 6">
            <a:extLst>
              <a:ext uri="{FF2B5EF4-FFF2-40B4-BE49-F238E27FC236}">
                <a16:creationId xmlns:a16="http://schemas.microsoft.com/office/drawing/2014/main" id="{22C1EF8E-65E8-43B3-AC62-48019807CB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209" y="2835208"/>
            <a:ext cx="7774319" cy="3115396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716366E-1F7A-426C-8DEC-CD3970DB82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57DA9-D061-434C-A620-33FE0A54C448}" type="slidenum">
              <a:rPr lang="ko-KR" altLang="en-US" smtClean="0"/>
              <a:t>32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761287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309B8109-98C8-45ED-98AE-19144C2509CC}"/>
              </a:ext>
            </a:extLst>
          </p:cNvPr>
          <p:cNvGrpSpPr/>
          <p:nvPr/>
        </p:nvGrpSpPr>
        <p:grpSpPr>
          <a:xfrm>
            <a:off x="0" y="-558194"/>
            <a:ext cx="1354649" cy="1416192"/>
            <a:chOff x="1090298" y="2985327"/>
            <a:chExt cx="1636294" cy="1748589"/>
          </a:xfrm>
        </p:grpSpPr>
        <p:sp>
          <p:nvSpPr>
            <p:cNvPr id="7" name="사각형: 둥근 모서리 13">
              <a:extLst>
                <a:ext uri="{FF2B5EF4-FFF2-40B4-BE49-F238E27FC236}">
                  <a16:creationId xmlns:a16="http://schemas.microsoft.com/office/drawing/2014/main" id="{64429016-CDC7-49C1-A367-298631C2D99E}"/>
                </a:ext>
              </a:extLst>
            </p:cNvPr>
            <p:cNvSpPr/>
            <p:nvPr/>
          </p:nvSpPr>
          <p:spPr>
            <a:xfrm rot="18479529">
              <a:off x="1034150" y="3041475"/>
              <a:ext cx="1748589" cy="1636294"/>
            </a:xfrm>
            <a:prstGeom prst="round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사각형: 둥근 모서리 14">
              <a:extLst>
                <a:ext uri="{FF2B5EF4-FFF2-40B4-BE49-F238E27FC236}">
                  <a16:creationId xmlns:a16="http://schemas.microsoft.com/office/drawing/2014/main" id="{95B5533A-04FC-4281-958F-2EA4DD23FFD0}"/>
                </a:ext>
              </a:extLst>
            </p:cNvPr>
            <p:cNvSpPr/>
            <p:nvPr/>
          </p:nvSpPr>
          <p:spPr>
            <a:xfrm rot="17778217">
              <a:off x="1338908" y="3345080"/>
              <a:ext cx="1355078" cy="1409844"/>
            </a:xfrm>
            <a:prstGeom prst="round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4C3FFEF-B461-4F71-BB53-7DFD2D17D947}"/>
                </a:ext>
              </a:extLst>
            </p:cNvPr>
            <p:cNvSpPr txBox="1"/>
            <p:nvPr/>
          </p:nvSpPr>
          <p:spPr>
            <a:xfrm>
              <a:off x="1409017" y="3688523"/>
              <a:ext cx="1276540" cy="7980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dirty="0">
                  <a:solidFill>
                    <a:schemeClr val="bg1">
                      <a:lumMod val="95000"/>
                    </a:schemeClr>
                  </a:solidFill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첨부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1D48BC80-712C-4C12-B335-6F8B2726469D}"/>
              </a:ext>
            </a:extLst>
          </p:cNvPr>
          <p:cNvSpPr txBox="1"/>
          <p:nvPr/>
        </p:nvSpPr>
        <p:spPr>
          <a:xfrm>
            <a:off x="1584126" y="158461"/>
            <a:ext cx="6465218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>
              <a:defRPr/>
            </a:pPr>
            <a:r>
              <a:rPr kumimoji="1" lang="ko-KR" altLang="en-US" sz="2400" kern="0" spc="-100" dirty="0">
                <a:solidFill>
                  <a:srgbClr val="00206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세부 내용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F1640E67-CA10-41DA-85AA-B6616694AAFD}"/>
              </a:ext>
            </a:extLst>
          </p:cNvPr>
          <p:cNvGrpSpPr/>
          <p:nvPr/>
        </p:nvGrpSpPr>
        <p:grpSpPr>
          <a:xfrm>
            <a:off x="8442672" y="30751"/>
            <a:ext cx="1477269" cy="307777"/>
            <a:chOff x="8485802" y="4873"/>
            <a:chExt cx="1477269" cy="307777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C5118D0-C239-4E43-B03A-6CB31B1CBB13}"/>
                </a:ext>
              </a:extLst>
            </p:cNvPr>
            <p:cNvSpPr txBox="1"/>
            <p:nvPr/>
          </p:nvSpPr>
          <p:spPr>
            <a:xfrm>
              <a:off x="8675539" y="4873"/>
              <a:ext cx="12875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dist"/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(</a:t>
              </a:r>
              <a:r>
                <a:rPr lang="ko-KR" altLang="en-US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주</a:t>
              </a:r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) PDP-One</a:t>
              </a:r>
              <a:endParaRPr lang="ko-KR" altLang="en-US" sz="14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87D2D921-73AC-45EA-96B4-1D1E8B7592EE}"/>
                </a:ext>
              </a:extLst>
            </p:cNvPr>
            <p:cNvGrpSpPr/>
            <p:nvPr/>
          </p:nvGrpSpPr>
          <p:grpSpPr>
            <a:xfrm>
              <a:off x="8485802" y="79737"/>
              <a:ext cx="252766" cy="154383"/>
              <a:chOff x="5943600" y="517585"/>
              <a:chExt cx="364310" cy="222511"/>
            </a:xfrm>
          </p:grpSpPr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0AA0E04B-2226-4D80-B9C2-4ED06D49FF98}"/>
                  </a:ext>
                </a:extLst>
              </p:cNvPr>
              <p:cNvSpPr/>
              <p:nvPr/>
            </p:nvSpPr>
            <p:spPr>
              <a:xfrm>
                <a:off x="5943600" y="517585"/>
                <a:ext cx="222511" cy="222511"/>
              </a:xfrm>
              <a:prstGeom prst="ellipse">
                <a:avLst/>
              </a:prstGeom>
              <a:solidFill>
                <a:srgbClr val="00206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F08712B1-066C-4C83-A615-EC0B654B7B06}"/>
                  </a:ext>
                </a:extLst>
              </p:cNvPr>
              <p:cNvSpPr/>
              <p:nvPr/>
            </p:nvSpPr>
            <p:spPr>
              <a:xfrm>
                <a:off x="6085399" y="517585"/>
                <a:ext cx="222511" cy="222511"/>
              </a:xfrm>
              <a:prstGeom prst="ellipse">
                <a:avLst/>
              </a:prstGeom>
              <a:solidFill>
                <a:srgbClr val="7030A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C4411B92-A8AD-48A5-A936-8434BB7F08F3}"/>
              </a:ext>
            </a:extLst>
          </p:cNvPr>
          <p:cNvSpPr txBox="1"/>
          <p:nvPr/>
        </p:nvSpPr>
        <p:spPr>
          <a:xfrm>
            <a:off x="4664581" y="3040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1D489D1-951A-4C0F-8838-F6BD652E964D}"/>
              </a:ext>
            </a:extLst>
          </p:cNvPr>
          <p:cNvSpPr txBox="1"/>
          <p:nvPr/>
        </p:nvSpPr>
        <p:spPr>
          <a:xfrm>
            <a:off x="2819792" y="216281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분석 과정</a:t>
            </a:r>
          </a:p>
        </p:txBody>
      </p:sp>
      <p:sp>
        <p:nvSpPr>
          <p:cNvPr id="18" name="제목 1">
            <a:extLst>
              <a:ext uri="{FF2B5EF4-FFF2-40B4-BE49-F238E27FC236}">
                <a16:creationId xmlns:a16="http://schemas.microsoft.com/office/drawing/2014/main" id="{0552EAE2-A963-4021-B9B8-26D4A674122B}"/>
              </a:ext>
            </a:extLst>
          </p:cNvPr>
          <p:cNvSpPr txBox="1">
            <a:spLocks/>
          </p:cNvSpPr>
          <p:nvPr/>
        </p:nvSpPr>
        <p:spPr>
          <a:xfrm>
            <a:off x="667385" y="1192182"/>
            <a:ext cx="3308267" cy="436108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8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공정의 작업조건의 </a:t>
            </a:r>
            <a:r>
              <a:rPr lang="en-US" altLang="ko-KR" sz="18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Vital Few</a:t>
            </a:r>
            <a:r>
              <a:rPr lang="ko-KR" altLang="en-US" sz="18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</a:t>
            </a:r>
            <a:r>
              <a:rPr lang="en-US" altLang="ko-KR" sz="18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(8)</a:t>
            </a:r>
            <a:endParaRPr lang="ko-KR" altLang="en-US" sz="18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8739A87-AD1C-4E0C-94DF-D0483D4D8C71}"/>
              </a:ext>
            </a:extLst>
          </p:cNvPr>
          <p:cNvSpPr/>
          <p:nvPr/>
        </p:nvSpPr>
        <p:spPr>
          <a:xfrm>
            <a:off x="549658" y="1241215"/>
            <a:ext cx="92135" cy="27117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 anchor="ctr">
            <a:noAutofit/>
          </a:bodyPr>
          <a:lstStyle/>
          <a:p>
            <a:pPr marL="0" algn="ctr">
              <a:defRPr/>
            </a:pPr>
            <a:endParaRPr lang="ko-KR" altLang="en-US" sz="1600">
              <a:solidFill>
                <a:srgbClr val="1789B4"/>
              </a:solidFill>
              <a:latin typeface="나눔스퀘어"/>
              <a:ea typeface="나눔스퀘어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63DCDCC-95D3-4FA9-8DF3-77A0350A189D}"/>
              </a:ext>
            </a:extLst>
          </p:cNvPr>
          <p:cNvSpPr/>
          <p:nvPr/>
        </p:nvSpPr>
        <p:spPr>
          <a:xfrm>
            <a:off x="533401" y="1608163"/>
            <a:ext cx="8839200" cy="4693246"/>
          </a:xfrm>
          <a:prstGeom prst="rect">
            <a:avLst/>
          </a:prstGeom>
          <a:solidFill>
            <a:schemeClr val="bg1">
              <a:lumMod val="65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내용 개체 틀 5">
            <a:extLst>
              <a:ext uri="{FF2B5EF4-FFF2-40B4-BE49-F238E27FC236}">
                <a16:creationId xmlns:a16="http://schemas.microsoft.com/office/drawing/2014/main" id="{E72551DE-7DE2-4DF5-A3F8-0B2938A41819}"/>
              </a:ext>
            </a:extLst>
          </p:cNvPr>
          <p:cNvSpPr txBox="1">
            <a:spLocks/>
          </p:cNvSpPr>
          <p:nvPr/>
        </p:nvSpPr>
        <p:spPr>
          <a:xfrm>
            <a:off x="681038" y="1851688"/>
            <a:ext cx="3688831" cy="39192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형광체 소성</a:t>
            </a:r>
            <a:r>
              <a:rPr lang="en-US" altLang="ko-KR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</a:t>
            </a:r>
            <a:r>
              <a:rPr lang="ko-KR" altLang="en-US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공정</a:t>
            </a:r>
          </a:p>
        </p:txBody>
      </p:sp>
      <p:sp>
        <p:nvSpPr>
          <p:cNvPr id="29" name="제목 1">
            <a:extLst>
              <a:ext uri="{FF2B5EF4-FFF2-40B4-BE49-F238E27FC236}">
                <a16:creationId xmlns:a16="http://schemas.microsoft.com/office/drawing/2014/main" id="{40600079-2F0C-4EED-8F2C-25D3293865C8}"/>
              </a:ext>
            </a:extLst>
          </p:cNvPr>
          <p:cNvSpPr>
            <a:spLocks noGrp="1"/>
          </p:cNvSpPr>
          <p:nvPr/>
        </p:nvSpPr>
        <p:spPr>
          <a:xfrm>
            <a:off x="766735" y="1871946"/>
            <a:ext cx="8458227" cy="1365011"/>
          </a:xfrm>
          <a:prstGeom prst="rect">
            <a:avLst/>
          </a:prstGeom>
        </p:spPr>
        <p:txBody>
          <a:bodyPr vert="horz" lIns="84406" tIns="42203" rIns="84406" bIns="42203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71450" indent="-171450">
              <a:buFontTx/>
              <a:buChar char="-"/>
            </a:pPr>
            <a:r>
              <a:rPr lang="en-US" altLang="ko-KR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PHOS_FIRE_EXHAUST_HEAT3(</a:t>
            </a:r>
            <a:r>
              <a:rPr lang="ko-KR" altLang="en-US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형광체 소성 </a:t>
            </a:r>
            <a:r>
              <a:rPr lang="ko-KR" altLang="en-US" sz="1200" dirty="0" err="1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소성로</a:t>
            </a:r>
            <a:r>
              <a:rPr lang="en-US" altLang="ko-KR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[H3] </a:t>
            </a:r>
            <a:r>
              <a:rPr lang="ko-KR" altLang="en-US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배기량</a:t>
            </a:r>
            <a:r>
              <a:rPr lang="en-US" altLang="ko-KR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(㎥/min))</a:t>
            </a:r>
            <a:r>
              <a:rPr lang="ko-KR" altLang="en-US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이 </a:t>
            </a:r>
            <a:r>
              <a:rPr lang="en-US" altLang="ko-KR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4405.5</a:t>
            </a:r>
            <a:r>
              <a:rPr lang="ko-KR" altLang="en-US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보다 낮을 경우 </a:t>
            </a:r>
            <a:r>
              <a:rPr lang="ko-KR" altLang="en-US" sz="1200" dirty="0" err="1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명점</a:t>
            </a:r>
            <a:r>
              <a:rPr lang="ko-KR" altLang="en-US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발생 가능성 있음</a:t>
            </a:r>
            <a:endParaRPr lang="en-US" altLang="ko-KR" sz="12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endParaRPr lang="en-US" altLang="ko-KR" sz="12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171450" indent="-171450">
              <a:buFontTx/>
              <a:buChar char="-"/>
            </a:pPr>
            <a:r>
              <a:rPr lang="en-US" altLang="ko-KR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PHOS_FIRE_TEMP_ANEAL_CH03(</a:t>
            </a:r>
            <a:r>
              <a:rPr lang="ko-KR" altLang="en-US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형광체 소성 </a:t>
            </a:r>
            <a:r>
              <a:rPr lang="en-US" altLang="ko-KR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Annealing Chamber03 </a:t>
            </a:r>
            <a:r>
              <a:rPr lang="ko-KR" altLang="en-US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온도</a:t>
            </a:r>
            <a:r>
              <a:rPr lang="en-US" altLang="ko-KR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)</a:t>
            </a:r>
            <a:r>
              <a:rPr lang="ko-KR" altLang="en-US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가 </a:t>
            </a:r>
            <a:r>
              <a:rPr lang="en-US" altLang="ko-KR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393.5</a:t>
            </a:r>
            <a:r>
              <a:rPr lang="ko-KR" altLang="en-US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보다 낮을 경우 </a:t>
            </a:r>
            <a:r>
              <a:rPr lang="ko-KR" altLang="en-US" sz="1200" dirty="0" err="1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명점</a:t>
            </a:r>
            <a:r>
              <a:rPr lang="ko-KR" altLang="en-US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발생 가능성 있음</a:t>
            </a:r>
            <a:endParaRPr lang="en-US" altLang="ko-KR" sz="12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pic>
        <p:nvPicPr>
          <p:cNvPr id="23" name="내용 개체 틀 5">
            <a:extLst>
              <a:ext uri="{FF2B5EF4-FFF2-40B4-BE49-F238E27FC236}">
                <a16:creationId xmlns:a16="http://schemas.microsoft.com/office/drawing/2014/main" id="{AB7CDBDB-07C8-475C-AC38-E00EC95A2B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9210" y="2846433"/>
            <a:ext cx="7774320" cy="3115396"/>
          </a:xfrm>
          <a:prstGeom prst="rect">
            <a:avLst/>
          </a:prstGeom>
        </p:spPr>
      </p:pic>
      <p:pic>
        <p:nvPicPr>
          <p:cNvPr id="24" name="내용 개체 틀 4">
            <a:extLst>
              <a:ext uri="{FF2B5EF4-FFF2-40B4-BE49-F238E27FC236}">
                <a16:creationId xmlns:a16="http://schemas.microsoft.com/office/drawing/2014/main" id="{32966AA9-25DC-4403-8D4F-70B19EDCD4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210" y="2846433"/>
            <a:ext cx="7774319" cy="3115396"/>
          </a:xfrm>
          <a:prstGeom prst="rect">
            <a:avLst/>
          </a:prstGeom>
        </p:spPr>
      </p:pic>
      <p:pic>
        <p:nvPicPr>
          <p:cNvPr id="22" name="내용 개체 틀 6">
            <a:extLst>
              <a:ext uri="{FF2B5EF4-FFF2-40B4-BE49-F238E27FC236}">
                <a16:creationId xmlns:a16="http://schemas.microsoft.com/office/drawing/2014/main" id="{22C1EF8E-65E8-43B3-AC62-48019807CB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209" y="2835208"/>
            <a:ext cx="7774319" cy="3115396"/>
          </a:xfrm>
          <a:prstGeom prst="rect">
            <a:avLst/>
          </a:prstGeom>
        </p:spPr>
      </p:pic>
      <p:pic>
        <p:nvPicPr>
          <p:cNvPr id="26" name="내용 개체 틀 4">
            <a:extLst>
              <a:ext uri="{FF2B5EF4-FFF2-40B4-BE49-F238E27FC236}">
                <a16:creationId xmlns:a16="http://schemas.microsoft.com/office/drawing/2014/main" id="{90843ACE-9ABC-450B-BB9E-6402696E87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208" y="2835208"/>
            <a:ext cx="7774319" cy="3115396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929DE8A-9B4E-4391-A0C0-29E44A4BF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57DA9-D061-434C-A620-33FE0A54C448}" type="slidenum">
              <a:rPr lang="ko-KR" altLang="en-US" smtClean="0"/>
              <a:t>33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214887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309B8109-98C8-45ED-98AE-19144C2509CC}"/>
              </a:ext>
            </a:extLst>
          </p:cNvPr>
          <p:cNvGrpSpPr/>
          <p:nvPr/>
        </p:nvGrpSpPr>
        <p:grpSpPr>
          <a:xfrm>
            <a:off x="0" y="-558194"/>
            <a:ext cx="1354649" cy="1416192"/>
            <a:chOff x="1090298" y="2985327"/>
            <a:chExt cx="1636294" cy="1748589"/>
          </a:xfrm>
        </p:grpSpPr>
        <p:sp>
          <p:nvSpPr>
            <p:cNvPr id="7" name="사각형: 둥근 모서리 13">
              <a:extLst>
                <a:ext uri="{FF2B5EF4-FFF2-40B4-BE49-F238E27FC236}">
                  <a16:creationId xmlns:a16="http://schemas.microsoft.com/office/drawing/2014/main" id="{64429016-CDC7-49C1-A367-298631C2D99E}"/>
                </a:ext>
              </a:extLst>
            </p:cNvPr>
            <p:cNvSpPr/>
            <p:nvPr/>
          </p:nvSpPr>
          <p:spPr>
            <a:xfrm rot="18479529">
              <a:off x="1034150" y="3041475"/>
              <a:ext cx="1748589" cy="1636294"/>
            </a:xfrm>
            <a:prstGeom prst="round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사각형: 둥근 모서리 14">
              <a:extLst>
                <a:ext uri="{FF2B5EF4-FFF2-40B4-BE49-F238E27FC236}">
                  <a16:creationId xmlns:a16="http://schemas.microsoft.com/office/drawing/2014/main" id="{95B5533A-04FC-4281-958F-2EA4DD23FFD0}"/>
                </a:ext>
              </a:extLst>
            </p:cNvPr>
            <p:cNvSpPr/>
            <p:nvPr/>
          </p:nvSpPr>
          <p:spPr>
            <a:xfrm rot="17778217">
              <a:off x="1338908" y="3345080"/>
              <a:ext cx="1355078" cy="1409844"/>
            </a:xfrm>
            <a:prstGeom prst="round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4C3FFEF-B461-4F71-BB53-7DFD2D17D947}"/>
                </a:ext>
              </a:extLst>
            </p:cNvPr>
            <p:cNvSpPr txBox="1"/>
            <p:nvPr/>
          </p:nvSpPr>
          <p:spPr>
            <a:xfrm>
              <a:off x="1409017" y="3688523"/>
              <a:ext cx="1276540" cy="7980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dirty="0">
                  <a:solidFill>
                    <a:schemeClr val="bg1">
                      <a:lumMod val="95000"/>
                    </a:schemeClr>
                  </a:solidFill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첨부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1D48BC80-712C-4C12-B335-6F8B2726469D}"/>
              </a:ext>
            </a:extLst>
          </p:cNvPr>
          <p:cNvSpPr txBox="1"/>
          <p:nvPr/>
        </p:nvSpPr>
        <p:spPr>
          <a:xfrm>
            <a:off x="1584126" y="158461"/>
            <a:ext cx="6465218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>
              <a:defRPr/>
            </a:pPr>
            <a:r>
              <a:rPr kumimoji="1" lang="ko-KR" altLang="en-US" sz="2400" kern="0" spc="-100" dirty="0">
                <a:solidFill>
                  <a:srgbClr val="00206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세부 내용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F1640E67-CA10-41DA-85AA-B6616694AAFD}"/>
              </a:ext>
            </a:extLst>
          </p:cNvPr>
          <p:cNvGrpSpPr/>
          <p:nvPr/>
        </p:nvGrpSpPr>
        <p:grpSpPr>
          <a:xfrm>
            <a:off x="8442672" y="30751"/>
            <a:ext cx="1477269" cy="307777"/>
            <a:chOff x="8485802" y="4873"/>
            <a:chExt cx="1477269" cy="307777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C5118D0-C239-4E43-B03A-6CB31B1CBB13}"/>
                </a:ext>
              </a:extLst>
            </p:cNvPr>
            <p:cNvSpPr txBox="1"/>
            <p:nvPr/>
          </p:nvSpPr>
          <p:spPr>
            <a:xfrm>
              <a:off x="8675539" y="4873"/>
              <a:ext cx="12875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dist"/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(</a:t>
              </a:r>
              <a:r>
                <a:rPr lang="ko-KR" altLang="en-US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주</a:t>
              </a:r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) PDP-One</a:t>
              </a:r>
              <a:endParaRPr lang="ko-KR" altLang="en-US" sz="14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87D2D921-73AC-45EA-96B4-1D1E8B7592EE}"/>
                </a:ext>
              </a:extLst>
            </p:cNvPr>
            <p:cNvGrpSpPr/>
            <p:nvPr/>
          </p:nvGrpSpPr>
          <p:grpSpPr>
            <a:xfrm>
              <a:off x="8485802" y="79737"/>
              <a:ext cx="252766" cy="154383"/>
              <a:chOff x="5943600" y="517585"/>
              <a:chExt cx="364310" cy="222511"/>
            </a:xfrm>
          </p:grpSpPr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0AA0E04B-2226-4D80-B9C2-4ED06D49FF98}"/>
                  </a:ext>
                </a:extLst>
              </p:cNvPr>
              <p:cNvSpPr/>
              <p:nvPr/>
            </p:nvSpPr>
            <p:spPr>
              <a:xfrm>
                <a:off x="5943600" y="517585"/>
                <a:ext cx="222511" cy="222511"/>
              </a:xfrm>
              <a:prstGeom prst="ellipse">
                <a:avLst/>
              </a:prstGeom>
              <a:solidFill>
                <a:srgbClr val="00206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F08712B1-066C-4C83-A615-EC0B654B7B06}"/>
                  </a:ext>
                </a:extLst>
              </p:cNvPr>
              <p:cNvSpPr/>
              <p:nvPr/>
            </p:nvSpPr>
            <p:spPr>
              <a:xfrm>
                <a:off x="6085399" y="517585"/>
                <a:ext cx="222511" cy="222511"/>
              </a:xfrm>
              <a:prstGeom prst="ellipse">
                <a:avLst/>
              </a:prstGeom>
              <a:solidFill>
                <a:srgbClr val="7030A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C4411B92-A8AD-48A5-A936-8434BB7F08F3}"/>
              </a:ext>
            </a:extLst>
          </p:cNvPr>
          <p:cNvSpPr txBox="1"/>
          <p:nvPr/>
        </p:nvSpPr>
        <p:spPr>
          <a:xfrm>
            <a:off x="4664581" y="3040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1D489D1-951A-4C0F-8838-F6BD652E964D}"/>
              </a:ext>
            </a:extLst>
          </p:cNvPr>
          <p:cNvSpPr txBox="1"/>
          <p:nvPr/>
        </p:nvSpPr>
        <p:spPr>
          <a:xfrm>
            <a:off x="2819792" y="216281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분석 과정</a:t>
            </a:r>
          </a:p>
        </p:txBody>
      </p:sp>
      <p:sp>
        <p:nvSpPr>
          <p:cNvPr id="18" name="제목 1">
            <a:extLst>
              <a:ext uri="{FF2B5EF4-FFF2-40B4-BE49-F238E27FC236}">
                <a16:creationId xmlns:a16="http://schemas.microsoft.com/office/drawing/2014/main" id="{0552EAE2-A963-4021-B9B8-26D4A674122B}"/>
              </a:ext>
            </a:extLst>
          </p:cNvPr>
          <p:cNvSpPr txBox="1">
            <a:spLocks/>
          </p:cNvSpPr>
          <p:nvPr/>
        </p:nvSpPr>
        <p:spPr>
          <a:xfrm>
            <a:off x="667385" y="1192182"/>
            <a:ext cx="3775219" cy="436108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8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공정의 작업조건의 </a:t>
            </a:r>
            <a:r>
              <a:rPr lang="en-US" altLang="ko-KR" sz="18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Vital Few</a:t>
            </a:r>
            <a:r>
              <a:rPr lang="ko-KR" altLang="en-US" sz="18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최종 정리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8739A87-AD1C-4E0C-94DF-D0483D4D8C71}"/>
              </a:ext>
            </a:extLst>
          </p:cNvPr>
          <p:cNvSpPr/>
          <p:nvPr/>
        </p:nvSpPr>
        <p:spPr>
          <a:xfrm>
            <a:off x="549658" y="1241215"/>
            <a:ext cx="92135" cy="27117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 anchor="ctr">
            <a:noAutofit/>
          </a:bodyPr>
          <a:lstStyle/>
          <a:p>
            <a:pPr marL="0" algn="ctr">
              <a:defRPr/>
            </a:pPr>
            <a:endParaRPr lang="ko-KR" altLang="en-US" sz="1600">
              <a:solidFill>
                <a:srgbClr val="1789B4"/>
              </a:solidFill>
              <a:latin typeface="나눔스퀘어"/>
              <a:ea typeface="나눔스퀘어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E4C97E96-F2A6-468B-9195-21590CE85CCB}"/>
              </a:ext>
            </a:extLst>
          </p:cNvPr>
          <p:cNvSpPr/>
          <p:nvPr/>
        </p:nvSpPr>
        <p:spPr>
          <a:xfrm>
            <a:off x="5038251" y="3181536"/>
            <a:ext cx="4179943" cy="3400941"/>
          </a:xfrm>
          <a:prstGeom prst="rect">
            <a:avLst/>
          </a:prstGeom>
          <a:solidFill>
            <a:schemeClr val="bg1">
              <a:lumMod val="65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624DC225-CE64-41D5-B7AC-FBD8487124AF}"/>
              </a:ext>
            </a:extLst>
          </p:cNvPr>
          <p:cNvSpPr/>
          <p:nvPr/>
        </p:nvSpPr>
        <p:spPr>
          <a:xfrm>
            <a:off x="665747" y="1626678"/>
            <a:ext cx="8557459" cy="1489682"/>
          </a:xfrm>
          <a:prstGeom prst="rect">
            <a:avLst/>
          </a:prstGeom>
          <a:solidFill>
            <a:schemeClr val="bg1">
              <a:lumMod val="65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pic>
        <p:nvPicPr>
          <p:cNvPr id="31" name="내용 개체 틀 5">
            <a:extLst>
              <a:ext uri="{FF2B5EF4-FFF2-40B4-BE49-F238E27FC236}">
                <a16:creationId xmlns:a16="http://schemas.microsoft.com/office/drawing/2014/main" id="{8D922AFE-3F43-483A-9B86-4B15C6A319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724" r="13850" b="64912"/>
          <a:stretch/>
        </p:blipFill>
        <p:spPr>
          <a:xfrm>
            <a:off x="3933645" y="2070007"/>
            <a:ext cx="5205238" cy="999724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FE767F67-416C-4107-86F2-EE454F801484}"/>
              </a:ext>
            </a:extLst>
          </p:cNvPr>
          <p:cNvSpPr txBox="1"/>
          <p:nvPr/>
        </p:nvSpPr>
        <p:spPr>
          <a:xfrm>
            <a:off x="2694379" y="1550520"/>
            <a:ext cx="4647989" cy="3635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300" b="1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1. BUS_DEVELOP_TEMP_TANK2</a:t>
            </a:r>
            <a:endParaRPr lang="ko-KR" altLang="en-US" sz="1300" b="1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33" name="제목 1">
            <a:extLst>
              <a:ext uri="{FF2B5EF4-FFF2-40B4-BE49-F238E27FC236}">
                <a16:creationId xmlns:a16="http://schemas.microsoft.com/office/drawing/2014/main" id="{28726EB5-426D-4EAD-BA47-9B360B33093F}"/>
              </a:ext>
            </a:extLst>
          </p:cNvPr>
          <p:cNvSpPr>
            <a:spLocks noGrp="1"/>
          </p:cNvSpPr>
          <p:nvPr/>
        </p:nvSpPr>
        <p:spPr>
          <a:xfrm>
            <a:off x="716242" y="2097675"/>
            <a:ext cx="3166909" cy="9354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ko-KR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BUS_DEVELOP_TEMP_TANK2</a:t>
            </a:r>
            <a:r>
              <a:rPr lang="ko-KR" altLang="en-US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가 </a:t>
            </a:r>
            <a:endParaRPr lang="en-US" altLang="ko-KR" sz="14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algn="ctr">
              <a:lnSpc>
                <a:spcPct val="100000"/>
              </a:lnSpc>
            </a:pPr>
            <a:r>
              <a:rPr lang="en-US" altLang="ko-KR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31.402</a:t>
            </a:r>
            <a:r>
              <a:rPr lang="ko-KR" altLang="en-US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보다 높으면 </a:t>
            </a:r>
            <a:r>
              <a:rPr lang="ko-KR" altLang="en-US" sz="1400" dirty="0" err="1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명점</a:t>
            </a:r>
            <a:r>
              <a:rPr lang="ko-KR" altLang="en-US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발생 가능성 높음</a:t>
            </a:r>
            <a:endParaRPr lang="en-US" altLang="ko-KR" sz="14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BFD47155-C861-432F-8911-A09A878C82A9}"/>
              </a:ext>
            </a:extLst>
          </p:cNvPr>
          <p:cNvSpPr/>
          <p:nvPr/>
        </p:nvSpPr>
        <p:spPr>
          <a:xfrm>
            <a:off x="665747" y="3190794"/>
            <a:ext cx="4179943" cy="3391684"/>
          </a:xfrm>
          <a:prstGeom prst="rect">
            <a:avLst/>
          </a:prstGeom>
          <a:solidFill>
            <a:schemeClr val="bg1">
              <a:lumMod val="65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4D00203-1AAA-4850-BBA9-409F52AFD159}"/>
              </a:ext>
            </a:extLst>
          </p:cNvPr>
          <p:cNvSpPr txBox="1"/>
          <p:nvPr/>
        </p:nvSpPr>
        <p:spPr>
          <a:xfrm>
            <a:off x="312713" y="3181537"/>
            <a:ext cx="4799137" cy="3635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300" b="1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2. DIELEC_FIRE_EXHAUST5_HEAT</a:t>
            </a:r>
          </a:p>
        </p:txBody>
      </p:sp>
      <p:pic>
        <p:nvPicPr>
          <p:cNvPr id="36" name="내용 개체 틀 5">
            <a:extLst>
              <a:ext uri="{FF2B5EF4-FFF2-40B4-BE49-F238E27FC236}">
                <a16:creationId xmlns:a16="http://schemas.microsoft.com/office/drawing/2014/main" id="{8977907D-9192-42B9-8E8B-53F9826CAD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954" b="17793"/>
          <a:stretch/>
        </p:blipFill>
        <p:spPr>
          <a:xfrm>
            <a:off x="767117" y="4321056"/>
            <a:ext cx="3990780" cy="2148838"/>
          </a:xfrm>
          <a:prstGeom prst="rect">
            <a:avLst/>
          </a:prstGeom>
        </p:spPr>
      </p:pic>
      <p:sp>
        <p:nvSpPr>
          <p:cNvPr id="37" name="제목 1">
            <a:extLst>
              <a:ext uri="{FF2B5EF4-FFF2-40B4-BE49-F238E27FC236}">
                <a16:creationId xmlns:a16="http://schemas.microsoft.com/office/drawing/2014/main" id="{E89D5D54-A6E4-4B2F-860B-1EB4DE0FDCA4}"/>
              </a:ext>
            </a:extLst>
          </p:cNvPr>
          <p:cNvSpPr>
            <a:spLocks noGrp="1"/>
          </p:cNvSpPr>
          <p:nvPr/>
        </p:nvSpPr>
        <p:spPr>
          <a:xfrm>
            <a:off x="716877" y="3446895"/>
            <a:ext cx="4041020" cy="9478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 algn="just">
              <a:lnSpc>
                <a:spcPct val="150000"/>
              </a:lnSpc>
              <a:buFontTx/>
              <a:buChar char="-"/>
            </a:pPr>
            <a:r>
              <a:rPr lang="en-US" altLang="ko-KR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HEAT5</a:t>
            </a:r>
            <a:r>
              <a:rPr lang="ko-KR" altLang="en-US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가 </a:t>
            </a:r>
            <a:r>
              <a:rPr lang="en-US" altLang="ko-KR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3243</a:t>
            </a:r>
            <a:r>
              <a:rPr lang="ko-KR" altLang="en-US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보다 낮으면 </a:t>
            </a:r>
            <a:r>
              <a:rPr lang="ko-KR" altLang="en-US" sz="1400" dirty="0" err="1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명점</a:t>
            </a:r>
            <a:r>
              <a:rPr lang="ko-KR" altLang="en-US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발생 가능성 높음 </a:t>
            </a:r>
            <a:endParaRPr lang="en-US" altLang="ko-KR" sz="14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285750" indent="-285750" algn="just">
              <a:lnSpc>
                <a:spcPct val="100000"/>
              </a:lnSpc>
              <a:buFontTx/>
              <a:buChar char="-"/>
            </a:pPr>
            <a:r>
              <a:rPr lang="en-US" altLang="ko-KR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HEAT5</a:t>
            </a:r>
            <a:r>
              <a:rPr lang="ko-KR" altLang="en-US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</a:t>
            </a:r>
            <a:r>
              <a:rPr lang="en-US" altLang="ko-KR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-&gt;</a:t>
            </a:r>
            <a:r>
              <a:rPr lang="ko-KR" altLang="en-US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</a:t>
            </a:r>
            <a:r>
              <a:rPr lang="en-US" altLang="ko-KR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HEAT4 -&gt; HEAT7 </a:t>
            </a:r>
            <a:r>
              <a:rPr lang="ko-KR" altLang="en-US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순서대로 </a:t>
            </a:r>
            <a:r>
              <a:rPr lang="ko-KR" altLang="en-US" sz="1400" dirty="0" err="1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명점</a:t>
            </a:r>
            <a:r>
              <a:rPr lang="ko-KR" altLang="en-US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발생 가능성 높음</a:t>
            </a:r>
            <a:endParaRPr lang="en-US" altLang="ko-KR" sz="14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5675D53-EFBA-4D5F-B081-C242FA6050BC}"/>
              </a:ext>
            </a:extLst>
          </p:cNvPr>
          <p:cNvSpPr txBox="1"/>
          <p:nvPr/>
        </p:nvSpPr>
        <p:spPr>
          <a:xfrm>
            <a:off x="4757897" y="3190794"/>
            <a:ext cx="4799137" cy="3635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300" b="1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3. AG_RTD_TEMP_GLASS_OUT</a:t>
            </a:r>
          </a:p>
        </p:txBody>
      </p:sp>
      <p:sp>
        <p:nvSpPr>
          <p:cNvPr id="39" name="제목 1">
            <a:extLst>
              <a:ext uri="{FF2B5EF4-FFF2-40B4-BE49-F238E27FC236}">
                <a16:creationId xmlns:a16="http://schemas.microsoft.com/office/drawing/2014/main" id="{1841E842-A47D-46F3-AF24-0E0B4A62B613}"/>
              </a:ext>
            </a:extLst>
          </p:cNvPr>
          <p:cNvSpPr>
            <a:spLocks noGrp="1"/>
          </p:cNvSpPr>
          <p:nvPr/>
        </p:nvSpPr>
        <p:spPr>
          <a:xfrm>
            <a:off x="5071585" y="3449199"/>
            <a:ext cx="4171759" cy="7597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AG_RTD_TEMP_GLASS_OUT</a:t>
            </a:r>
            <a:r>
              <a:rPr lang="ko-KR" altLang="en-US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이 </a:t>
            </a:r>
            <a:r>
              <a:rPr lang="en-US" altLang="ko-KR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48.05</a:t>
            </a:r>
            <a:r>
              <a:rPr lang="ko-KR" altLang="en-US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보다 높으면 </a:t>
            </a:r>
            <a:endParaRPr lang="en-US" altLang="ko-KR" sz="14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r>
              <a:rPr lang="ko-KR" altLang="en-US" sz="1400" dirty="0" err="1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명점</a:t>
            </a:r>
            <a:r>
              <a:rPr lang="ko-KR" altLang="en-US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발생 가능성 높음</a:t>
            </a:r>
            <a:endParaRPr lang="en-US" altLang="ko-KR" sz="14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pic>
        <p:nvPicPr>
          <p:cNvPr id="40" name="내용 개체 틀 8">
            <a:extLst>
              <a:ext uri="{FF2B5EF4-FFF2-40B4-BE49-F238E27FC236}">
                <a16:creationId xmlns:a16="http://schemas.microsoft.com/office/drawing/2014/main" id="{F2DC64C6-1872-4654-ADFD-4792EB3265F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97" r="27386" b="61921"/>
          <a:stretch/>
        </p:blipFill>
        <p:spPr bwMode="auto">
          <a:xfrm>
            <a:off x="5115464" y="4321055"/>
            <a:ext cx="4023419" cy="2148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98C68F0-DA0E-43B9-B8C6-830F4AB18F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57DA9-D061-434C-A620-33FE0A54C448}" type="slidenum">
              <a:rPr lang="ko-KR" altLang="en-US" smtClean="0"/>
              <a:t>34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338494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309B8109-98C8-45ED-98AE-19144C2509CC}"/>
              </a:ext>
            </a:extLst>
          </p:cNvPr>
          <p:cNvGrpSpPr/>
          <p:nvPr/>
        </p:nvGrpSpPr>
        <p:grpSpPr>
          <a:xfrm>
            <a:off x="0" y="-558194"/>
            <a:ext cx="1354649" cy="1416192"/>
            <a:chOff x="1090298" y="2985327"/>
            <a:chExt cx="1636294" cy="1748589"/>
          </a:xfrm>
        </p:grpSpPr>
        <p:sp>
          <p:nvSpPr>
            <p:cNvPr id="7" name="사각형: 둥근 모서리 13">
              <a:extLst>
                <a:ext uri="{FF2B5EF4-FFF2-40B4-BE49-F238E27FC236}">
                  <a16:creationId xmlns:a16="http://schemas.microsoft.com/office/drawing/2014/main" id="{64429016-CDC7-49C1-A367-298631C2D99E}"/>
                </a:ext>
              </a:extLst>
            </p:cNvPr>
            <p:cNvSpPr/>
            <p:nvPr/>
          </p:nvSpPr>
          <p:spPr>
            <a:xfrm rot="18479529">
              <a:off x="1034150" y="3041475"/>
              <a:ext cx="1748589" cy="1636294"/>
            </a:xfrm>
            <a:prstGeom prst="round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사각형: 둥근 모서리 14">
              <a:extLst>
                <a:ext uri="{FF2B5EF4-FFF2-40B4-BE49-F238E27FC236}">
                  <a16:creationId xmlns:a16="http://schemas.microsoft.com/office/drawing/2014/main" id="{95B5533A-04FC-4281-958F-2EA4DD23FFD0}"/>
                </a:ext>
              </a:extLst>
            </p:cNvPr>
            <p:cNvSpPr/>
            <p:nvPr/>
          </p:nvSpPr>
          <p:spPr>
            <a:xfrm rot="17778217">
              <a:off x="1338908" y="3345080"/>
              <a:ext cx="1355078" cy="1409844"/>
            </a:xfrm>
            <a:prstGeom prst="round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4C3FFEF-B461-4F71-BB53-7DFD2D17D947}"/>
                </a:ext>
              </a:extLst>
            </p:cNvPr>
            <p:cNvSpPr txBox="1"/>
            <p:nvPr/>
          </p:nvSpPr>
          <p:spPr>
            <a:xfrm>
              <a:off x="1409017" y="3688523"/>
              <a:ext cx="1276540" cy="7980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dirty="0">
                  <a:solidFill>
                    <a:schemeClr val="bg1">
                      <a:lumMod val="95000"/>
                    </a:schemeClr>
                  </a:solidFill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첨부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1D48BC80-712C-4C12-B335-6F8B2726469D}"/>
              </a:ext>
            </a:extLst>
          </p:cNvPr>
          <p:cNvSpPr txBox="1"/>
          <p:nvPr/>
        </p:nvSpPr>
        <p:spPr>
          <a:xfrm>
            <a:off x="1584126" y="158461"/>
            <a:ext cx="6465218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>
              <a:defRPr/>
            </a:pPr>
            <a:r>
              <a:rPr kumimoji="1" lang="ko-KR" altLang="en-US" sz="2400" kern="0" spc="-100" dirty="0">
                <a:solidFill>
                  <a:srgbClr val="00206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세부 내용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F1640E67-CA10-41DA-85AA-B6616694AAFD}"/>
              </a:ext>
            </a:extLst>
          </p:cNvPr>
          <p:cNvGrpSpPr/>
          <p:nvPr/>
        </p:nvGrpSpPr>
        <p:grpSpPr>
          <a:xfrm>
            <a:off x="8442672" y="30751"/>
            <a:ext cx="1477269" cy="307777"/>
            <a:chOff x="8485802" y="4873"/>
            <a:chExt cx="1477269" cy="307777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C5118D0-C239-4E43-B03A-6CB31B1CBB13}"/>
                </a:ext>
              </a:extLst>
            </p:cNvPr>
            <p:cNvSpPr txBox="1"/>
            <p:nvPr/>
          </p:nvSpPr>
          <p:spPr>
            <a:xfrm>
              <a:off x="8675539" y="4873"/>
              <a:ext cx="12875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dist"/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(</a:t>
              </a:r>
              <a:r>
                <a:rPr lang="ko-KR" altLang="en-US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주</a:t>
              </a:r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) PDP-One</a:t>
              </a:r>
              <a:endParaRPr lang="ko-KR" altLang="en-US" sz="14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87D2D921-73AC-45EA-96B4-1D1E8B7592EE}"/>
                </a:ext>
              </a:extLst>
            </p:cNvPr>
            <p:cNvGrpSpPr/>
            <p:nvPr/>
          </p:nvGrpSpPr>
          <p:grpSpPr>
            <a:xfrm>
              <a:off x="8485802" y="79737"/>
              <a:ext cx="252766" cy="154383"/>
              <a:chOff x="5943600" y="517585"/>
              <a:chExt cx="364310" cy="222511"/>
            </a:xfrm>
          </p:grpSpPr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0AA0E04B-2226-4D80-B9C2-4ED06D49FF98}"/>
                  </a:ext>
                </a:extLst>
              </p:cNvPr>
              <p:cNvSpPr/>
              <p:nvPr/>
            </p:nvSpPr>
            <p:spPr>
              <a:xfrm>
                <a:off x="5943600" y="517585"/>
                <a:ext cx="222511" cy="222511"/>
              </a:xfrm>
              <a:prstGeom prst="ellipse">
                <a:avLst/>
              </a:prstGeom>
              <a:solidFill>
                <a:srgbClr val="00206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F08712B1-066C-4C83-A615-EC0B654B7B06}"/>
                  </a:ext>
                </a:extLst>
              </p:cNvPr>
              <p:cNvSpPr/>
              <p:nvPr/>
            </p:nvSpPr>
            <p:spPr>
              <a:xfrm>
                <a:off x="6085399" y="517585"/>
                <a:ext cx="222511" cy="222511"/>
              </a:xfrm>
              <a:prstGeom prst="ellipse">
                <a:avLst/>
              </a:prstGeom>
              <a:solidFill>
                <a:srgbClr val="7030A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C4411B92-A8AD-48A5-A936-8434BB7F08F3}"/>
              </a:ext>
            </a:extLst>
          </p:cNvPr>
          <p:cNvSpPr txBox="1"/>
          <p:nvPr/>
        </p:nvSpPr>
        <p:spPr>
          <a:xfrm>
            <a:off x="4664581" y="3040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1D489D1-951A-4C0F-8838-F6BD652E964D}"/>
              </a:ext>
            </a:extLst>
          </p:cNvPr>
          <p:cNvSpPr txBox="1"/>
          <p:nvPr/>
        </p:nvSpPr>
        <p:spPr>
          <a:xfrm>
            <a:off x="2819792" y="216281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분석 과정</a:t>
            </a:r>
          </a:p>
        </p:txBody>
      </p:sp>
      <p:sp>
        <p:nvSpPr>
          <p:cNvPr id="18" name="제목 1">
            <a:extLst>
              <a:ext uri="{FF2B5EF4-FFF2-40B4-BE49-F238E27FC236}">
                <a16:creationId xmlns:a16="http://schemas.microsoft.com/office/drawing/2014/main" id="{0552EAE2-A963-4021-B9B8-26D4A674122B}"/>
              </a:ext>
            </a:extLst>
          </p:cNvPr>
          <p:cNvSpPr txBox="1">
            <a:spLocks/>
          </p:cNvSpPr>
          <p:nvPr/>
        </p:nvSpPr>
        <p:spPr>
          <a:xfrm>
            <a:off x="667385" y="1192182"/>
            <a:ext cx="3775219" cy="436108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8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작업시간 편차에 의한 불량 발생 분석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8739A87-AD1C-4E0C-94DF-D0483D4D8C71}"/>
              </a:ext>
            </a:extLst>
          </p:cNvPr>
          <p:cNvSpPr/>
          <p:nvPr/>
        </p:nvSpPr>
        <p:spPr>
          <a:xfrm>
            <a:off x="549658" y="1241215"/>
            <a:ext cx="92135" cy="27117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 anchor="ctr">
            <a:noAutofit/>
          </a:bodyPr>
          <a:lstStyle/>
          <a:p>
            <a:pPr marL="0" algn="ctr">
              <a:defRPr/>
            </a:pPr>
            <a:endParaRPr lang="ko-KR" altLang="en-US" sz="1600">
              <a:solidFill>
                <a:srgbClr val="1789B4"/>
              </a:solidFill>
              <a:latin typeface="나눔스퀘어"/>
              <a:ea typeface="나눔스퀘어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F65ED730-D55C-495D-B412-EB8072C2E448}"/>
              </a:ext>
            </a:extLst>
          </p:cNvPr>
          <p:cNvSpPr/>
          <p:nvPr/>
        </p:nvSpPr>
        <p:spPr>
          <a:xfrm>
            <a:off x="389789" y="1600212"/>
            <a:ext cx="4459248" cy="4879001"/>
          </a:xfrm>
          <a:prstGeom prst="rect">
            <a:avLst/>
          </a:prstGeom>
          <a:solidFill>
            <a:schemeClr val="bg1">
              <a:lumMod val="65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9D58940B-EEA9-4252-B178-14ACE85D6BC3}"/>
              </a:ext>
            </a:extLst>
          </p:cNvPr>
          <p:cNvSpPr/>
          <p:nvPr/>
        </p:nvSpPr>
        <p:spPr>
          <a:xfrm rot="10800000" flipH="1">
            <a:off x="464070" y="1670287"/>
            <a:ext cx="4309534" cy="468229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28FD29D-61AF-47A1-8D5B-414B2969A15B}"/>
              </a:ext>
            </a:extLst>
          </p:cNvPr>
          <p:cNvSpPr txBox="1"/>
          <p:nvPr/>
        </p:nvSpPr>
        <p:spPr>
          <a:xfrm>
            <a:off x="383361" y="1699802"/>
            <a:ext cx="43576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1. </a:t>
            </a:r>
            <a:r>
              <a:rPr lang="ko-KR" altLang="en-US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파생변수 생성하여 작업시간의 편차와 불량 비교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F6505F96-6E37-4364-A871-397CC57FA87F}"/>
              </a:ext>
            </a:extLst>
          </p:cNvPr>
          <p:cNvSpPr/>
          <p:nvPr/>
        </p:nvSpPr>
        <p:spPr>
          <a:xfrm>
            <a:off x="5080641" y="1629629"/>
            <a:ext cx="4459248" cy="4879001"/>
          </a:xfrm>
          <a:prstGeom prst="rect">
            <a:avLst/>
          </a:prstGeom>
          <a:solidFill>
            <a:schemeClr val="bg1">
              <a:lumMod val="65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6B02C318-876F-4453-BA8B-2BA9C6E6FCE5}"/>
              </a:ext>
            </a:extLst>
          </p:cNvPr>
          <p:cNvSpPr/>
          <p:nvPr/>
        </p:nvSpPr>
        <p:spPr>
          <a:xfrm rot="10800000" flipH="1">
            <a:off x="5144167" y="1708159"/>
            <a:ext cx="4309535" cy="471929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45652CE-D4C9-4F41-B3D8-F6543B58DD25}"/>
              </a:ext>
            </a:extLst>
          </p:cNvPr>
          <p:cNvSpPr txBox="1"/>
          <p:nvPr/>
        </p:nvSpPr>
        <p:spPr>
          <a:xfrm>
            <a:off x="5158597" y="1699802"/>
            <a:ext cx="43095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2. </a:t>
            </a:r>
            <a:r>
              <a:rPr lang="ko-KR" altLang="en-US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로지스틱 회귀분석</a:t>
            </a:r>
            <a:r>
              <a:rPr lang="en-US" altLang="ko-KR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, </a:t>
            </a:r>
            <a:r>
              <a:rPr lang="ko-KR" altLang="en-US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의사결정나무</a:t>
            </a:r>
            <a:r>
              <a:rPr lang="en-US" altLang="ko-KR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, </a:t>
            </a:r>
            <a:r>
              <a:rPr lang="ko-KR" altLang="en-US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랜덤 포레스트</a:t>
            </a:r>
            <a:r>
              <a:rPr lang="en-US" altLang="ko-KR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, </a:t>
            </a:r>
            <a:r>
              <a:rPr lang="ko-KR" altLang="en-US" sz="1400" dirty="0" err="1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그래디언트</a:t>
            </a:r>
            <a:r>
              <a:rPr lang="ko-KR" altLang="en-US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 </a:t>
            </a:r>
            <a:r>
              <a:rPr lang="ko-KR" altLang="en-US" sz="1400" dirty="0" err="1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부스팅을</a:t>
            </a:r>
            <a:r>
              <a:rPr lang="ko-KR" altLang="en-US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 통한 주요 작업시간 탐색</a:t>
            </a:r>
          </a:p>
        </p:txBody>
      </p:sp>
      <p:sp>
        <p:nvSpPr>
          <p:cNvPr id="46" name="제목 1">
            <a:extLst>
              <a:ext uri="{FF2B5EF4-FFF2-40B4-BE49-F238E27FC236}">
                <a16:creationId xmlns:a16="http://schemas.microsoft.com/office/drawing/2014/main" id="{DAAC193C-1F3D-440F-B987-C4FA8C5F7792}"/>
              </a:ext>
            </a:extLst>
          </p:cNvPr>
          <p:cNvSpPr>
            <a:spLocks noGrp="1"/>
          </p:cNvSpPr>
          <p:nvPr/>
        </p:nvSpPr>
        <p:spPr>
          <a:xfrm>
            <a:off x="7546653" y="2285680"/>
            <a:ext cx="2012843" cy="1901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양의 회귀계수 중 유전체 소성 작업시간의 영향력이 가장 큼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변수중요도 상위 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3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개를 살펴본 결과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, 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유전체 소성 작업시간이 주요 변수로 도출됨</a:t>
            </a:r>
          </a:p>
        </p:txBody>
      </p:sp>
      <p:graphicFrame>
        <p:nvGraphicFramePr>
          <p:cNvPr id="47" name="표 7">
            <a:extLst>
              <a:ext uri="{FF2B5EF4-FFF2-40B4-BE49-F238E27FC236}">
                <a16:creationId xmlns:a16="http://schemas.microsoft.com/office/drawing/2014/main" id="{02C99608-719B-4E5D-B8C9-C6A41DE1BD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0739696"/>
              </p:ext>
            </p:extLst>
          </p:nvPr>
        </p:nvGraphicFramePr>
        <p:xfrm>
          <a:off x="5291533" y="4528257"/>
          <a:ext cx="4037463" cy="12032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5821">
                  <a:extLst>
                    <a:ext uri="{9D8B030D-6E8A-4147-A177-3AD203B41FA5}">
                      <a16:colId xmlns:a16="http://schemas.microsoft.com/office/drawing/2014/main" val="879808542"/>
                    </a:ext>
                  </a:extLst>
                </a:gridCol>
                <a:gridCol w="1345821">
                  <a:extLst>
                    <a:ext uri="{9D8B030D-6E8A-4147-A177-3AD203B41FA5}">
                      <a16:colId xmlns:a16="http://schemas.microsoft.com/office/drawing/2014/main" val="1847072093"/>
                    </a:ext>
                  </a:extLst>
                </a:gridCol>
                <a:gridCol w="1345821">
                  <a:extLst>
                    <a:ext uri="{9D8B030D-6E8A-4147-A177-3AD203B41FA5}">
                      <a16:colId xmlns:a16="http://schemas.microsoft.com/office/drawing/2014/main" val="1517246309"/>
                    </a:ext>
                  </a:extLst>
                </a:gridCol>
              </a:tblGrid>
              <a:tr h="18882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DT</a:t>
                      </a:r>
                      <a:endParaRPr lang="ko-KR" altLang="en-US" sz="1100" dirty="0"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RF</a:t>
                      </a:r>
                      <a:endParaRPr lang="ko-KR" altLang="en-US" sz="1100" dirty="0"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GB</a:t>
                      </a:r>
                      <a:endParaRPr lang="ko-KR" altLang="en-US" sz="1100" dirty="0"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1918657"/>
                  </a:ext>
                </a:extLst>
              </a:tr>
              <a:tr h="31471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유전체 소성 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유전체 소성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유전체 소성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63647"/>
                  </a:ext>
                </a:extLst>
              </a:tr>
              <a:tr h="31471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버스 소성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버스 소성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버스 소성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1231551"/>
                  </a:ext>
                </a:extLst>
              </a:tr>
              <a:tr h="31471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AGING</a:t>
                      </a:r>
                      <a:endParaRPr lang="ko-KR" altLang="en-US" sz="1100" dirty="0"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AGING</a:t>
                      </a:r>
                      <a:endParaRPr lang="ko-KR" altLang="en-US" sz="1100" dirty="0"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형광체 </a:t>
                      </a:r>
                      <a:r>
                        <a:rPr lang="en-US" altLang="ko-KR" sz="11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B dispenser</a:t>
                      </a:r>
                      <a:endParaRPr lang="ko-KR" altLang="en-US" sz="1100" dirty="0"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3769553"/>
                  </a:ext>
                </a:extLst>
              </a:tr>
            </a:tbl>
          </a:graphicData>
        </a:graphic>
      </p:graphicFrame>
      <p:sp>
        <p:nvSpPr>
          <p:cNvPr id="48" name="제목 1">
            <a:extLst>
              <a:ext uri="{FF2B5EF4-FFF2-40B4-BE49-F238E27FC236}">
                <a16:creationId xmlns:a16="http://schemas.microsoft.com/office/drawing/2014/main" id="{4D69B88A-6811-4CD9-8359-2EC5020E237E}"/>
              </a:ext>
            </a:extLst>
          </p:cNvPr>
          <p:cNvSpPr>
            <a:spLocks noGrp="1"/>
          </p:cNvSpPr>
          <p:nvPr/>
        </p:nvSpPr>
        <p:spPr>
          <a:xfrm>
            <a:off x="5196060" y="5686909"/>
            <a:ext cx="4407355" cy="63017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유전체 소성 공정의 불량 주요 인자 여부와 최적 조건 도출의 필요성 인지</a:t>
            </a: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6EF4E9D9-254E-4709-82BF-797EBABA6231}"/>
              </a:ext>
            </a:extLst>
          </p:cNvPr>
          <p:cNvGrpSpPr/>
          <p:nvPr/>
        </p:nvGrpSpPr>
        <p:grpSpPr>
          <a:xfrm>
            <a:off x="5232056" y="2571457"/>
            <a:ext cx="2325749" cy="1753154"/>
            <a:chOff x="5232056" y="2191893"/>
            <a:chExt cx="2325749" cy="1753154"/>
          </a:xfrm>
        </p:grpSpPr>
        <p:pic>
          <p:nvPicPr>
            <p:cNvPr id="50" name="그림 49">
              <a:extLst>
                <a:ext uri="{FF2B5EF4-FFF2-40B4-BE49-F238E27FC236}">
                  <a16:creationId xmlns:a16="http://schemas.microsoft.com/office/drawing/2014/main" id="{5F19620B-697A-4B80-A4A6-B94DB74070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2481" t="3087" r="5654" b="3042"/>
            <a:stretch/>
          </p:blipFill>
          <p:spPr>
            <a:xfrm>
              <a:off x="5232056" y="2191893"/>
              <a:ext cx="2325749" cy="1753154"/>
            </a:xfrm>
            <a:prstGeom prst="rect">
              <a:avLst/>
            </a:prstGeom>
          </p:spPr>
        </p:pic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10DADA98-1DD8-4239-86BD-0CBC3548AD15}"/>
                </a:ext>
              </a:extLst>
            </p:cNvPr>
            <p:cNvSpPr/>
            <p:nvPr/>
          </p:nvSpPr>
          <p:spPr>
            <a:xfrm>
              <a:off x="6411951" y="2968927"/>
              <a:ext cx="1145854" cy="93819"/>
            </a:xfrm>
            <a:prstGeom prst="rect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C6BB9337-DE80-462F-8352-562E48185E75}"/>
                </a:ext>
              </a:extLst>
            </p:cNvPr>
            <p:cNvSpPr/>
            <p:nvPr/>
          </p:nvSpPr>
          <p:spPr>
            <a:xfrm>
              <a:off x="5481381" y="2920107"/>
              <a:ext cx="1024639" cy="2000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700" dirty="0"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TAT_4DIELEC_FIRE </a:t>
              </a:r>
            </a:p>
          </p:txBody>
        </p:sp>
      </p:grpSp>
      <p:sp>
        <p:nvSpPr>
          <p:cNvPr id="53" name="제목 1">
            <a:extLst>
              <a:ext uri="{FF2B5EF4-FFF2-40B4-BE49-F238E27FC236}">
                <a16:creationId xmlns:a16="http://schemas.microsoft.com/office/drawing/2014/main" id="{5BCE2C8F-33DC-40D4-AAC7-D9E1456222A1}"/>
              </a:ext>
            </a:extLst>
          </p:cNvPr>
          <p:cNvSpPr>
            <a:spLocks noGrp="1"/>
          </p:cNvSpPr>
          <p:nvPr/>
        </p:nvSpPr>
        <p:spPr>
          <a:xfrm>
            <a:off x="677324" y="2312083"/>
            <a:ext cx="3495178" cy="6755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‘</a:t>
            </a:r>
            <a:r>
              <a:rPr lang="ko-KR" altLang="en-US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편차</a:t>
            </a:r>
            <a:r>
              <a:rPr lang="en-US" altLang="ko-KR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’</a:t>
            </a:r>
            <a:r>
              <a:rPr lang="ko-KR" altLang="en-US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를 나타내는 파생변수 생성</a:t>
            </a:r>
            <a:endParaRPr lang="en-US" altLang="ko-KR" sz="12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gap = (</a:t>
            </a:r>
            <a:r>
              <a:rPr lang="ko-KR" altLang="en-US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변량 </a:t>
            </a:r>
            <a:r>
              <a:rPr lang="en-US" altLang="ko-KR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– LOT</a:t>
            </a:r>
            <a:r>
              <a:rPr lang="ko-KR" altLang="en-US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별 평균</a:t>
            </a:r>
            <a:r>
              <a:rPr lang="en-US" altLang="ko-KR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Ex. </a:t>
            </a:r>
            <a:r>
              <a:rPr lang="ko-KR" altLang="en-US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</a:t>
            </a:r>
            <a:r>
              <a:rPr lang="en-US" altLang="ko-KR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gap = LOT 101</a:t>
            </a:r>
            <a:r>
              <a:rPr lang="ko-KR" altLang="en-US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의 변량 </a:t>
            </a:r>
            <a:r>
              <a:rPr lang="en-US" altLang="ko-KR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– LOT 101</a:t>
            </a:r>
            <a:r>
              <a:rPr lang="ko-KR" altLang="en-US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의 평균</a:t>
            </a:r>
            <a:endParaRPr lang="en-US" altLang="ko-KR" sz="12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pic>
        <p:nvPicPr>
          <p:cNvPr id="54" name="그림 53">
            <a:extLst>
              <a:ext uri="{FF2B5EF4-FFF2-40B4-BE49-F238E27FC236}">
                <a16:creationId xmlns:a16="http://schemas.microsoft.com/office/drawing/2014/main" id="{A4F74F29-1ADC-4745-B05B-1B8AFD5F98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515"/>
          <a:stretch/>
        </p:blipFill>
        <p:spPr>
          <a:xfrm>
            <a:off x="507314" y="4255151"/>
            <a:ext cx="2644462" cy="1709167"/>
          </a:xfrm>
          <a:prstGeom prst="rect">
            <a:avLst/>
          </a:prstGeom>
        </p:spPr>
      </p:pic>
      <p:sp>
        <p:nvSpPr>
          <p:cNvPr id="55" name="제목 1">
            <a:extLst>
              <a:ext uri="{FF2B5EF4-FFF2-40B4-BE49-F238E27FC236}">
                <a16:creationId xmlns:a16="http://schemas.microsoft.com/office/drawing/2014/main" id="{72CB3DBD-9482-42C2-A7EB-EA2B7EF96389}"/>
              </a:ext>
            </a:extLst>
          </p:cNvPr>
          <p:cNvSpPr>
            <a:spLocks noGrp="1"/>
          </p:cNvSpPr>
          <p:nvPr/>
        </p:nvSpPr>
        <p:spPr>
          <a:xfrm>
            <a:off x="600606" y="3345397"/>
            <a:ext cx="3495178" cy="4503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&lt;</a:t>
            </a:r>
            <a:r>
              <a:rPr lang="ko-KR" altLang="en-US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유전체 소성 작업시간</a:t>
            </a:r>
            <a:r>
              <a:rPr lang="en-US" altLang="ko-KR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&gt;</a:t>
            </a:r>
          </a:p>
        </p:txBody>
      </p:sp>
      <p:graphicFrame>
        <p:nvGraphicFramePr>
          <p:cNvPr id="56" name="표 22">
            <a:extLst>
              <a:ext uri="{FF2B5EF4-FFF2-40B4-BE49-F238E27FC236}">
                <a16:creationId xmlns:a16="http://schemas.microsoft.com/office/drawing/2014/main" id="{63F7F192-FB16-49BA-9B8D-2EC07CCF28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7388907"/>
              </p:ext>
            </p:extLst>
          </p:nvPr>
        </p:nvGraphicFramePr>
        <p:xfrm>
          <a:off x="3200672" y="4621924"/>
          <a:ext cx="1506026" cy="9045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3013">
                  <a:extLst>
                    <a:ext uri="{9D8B030D-6E8A-4147-A177-3AD203B41FA5}">
                      <a16:colId xmlns:a16="http://schemas.microsoft.com/office/drawing/2014/main" val="1267269363"/>
                    </a:ext>
                  </a:extLst>
                </a:gridCol>
                <a:gridCol w="753013">
                  <a:extLst>
                    <a:ext uri="{9D8B030D-6E8A-4147-A177-3AD203B41FA5}">
                      <a16:colId xmlns:a16="http://schemas.microsoft.com/office/drawing/2014/main" val="2600504529"/>
                    </a:ext>
                  </a:extLst>
                </a:gridCol>
              </a:tblGrid>
              <a:tr h="2817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편차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불량률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8845802"/>
                  </a:ext>
                </a:extLst>
              </a:tr>
              <a:tr h="3409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0 </a:t>
                      </a:r>
                      <a:r>
                        <a:rPr lang="ko-KR" altLang="en-US" sz="12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이상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16.7%</a:t>
                      </a:r>
                      <a:endParaRPr lang="ko-KR" altLang="en-US" sz="1200" dirty="0"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0857252"/>
                  </a:ext>
                </a:extLst>
              </a:tr>
              <a:tr h="2817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0 </a:t>
                      </a:r>
                      <a:r>
                        <a:rPr lang="ko-KR" altLang="en-US" sz="12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미만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7.3 %</a:t>
                      </a:r>
                      <a:endParaRPr lang="ko-KR" altLang="en-US" sz="1200" dirty="0"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4610449"/>
                  </a:ext>
                </a:extLst>
              </a:tr>
            </a:tbl>
          </a:graphicData>
        </a:graphic>
      </p:graphicFrame>
      <p:sp>
        <p:nvSpPr>
          <p:cNvPr id="57" name="제목 1">
            <a:extLst>
              <a:ext uri="{FF2B5EF4-FFF2-40B4-BE49-F238E27FC236}">
                <a16:creationId xmlns:a16="http://schemas.microsoft.com/office/drawing/2014/main" id="{3E41E2D2-1ECC-45C5-AE9D-815BD8A5E4AB}"/>
              </a:ext>
            </a:extLst>
          </p:cNvPr>
          <p:cNvSpPr>
            <a:spLocks noGrp="1"/>
          </p:cNvSpPr>
          <p:nvPr/>
        </p:nvSpPr>
        <p:spPr>
          <a:xfrm>
            <a:off x="442638" y="3556532"/>
            <a:ext cx="4352395" cy="6755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:</a:t>
            </a:r>
            <a:r>
              <a:rPr lang="ko-KR" altLang="en-US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작업시간의 편차가 </a:t>
            </a:r>
            <a:r>
              <a:rPr lang="en-US" altLang="ko-KR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0</a:t>
            </a:r>
            <a:r>
              <a:rPr lang="ko-KR" altLang="en-US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보다 클 때 불량 발생 가능성이 높음</a:t>
            </a:r>
            <a:endParaRPr lang="en-US" altLang="ko-KR" sz="12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3093A23-965A-4882-9451-DF5E252E23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57DA9-D061-434C-A620-33FE0A54C448}" type="slidenum">
              <a:rPr lang="ko-KR" altLang="en-US" smtClean="0"/>
              <a:t>35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280841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FB121023-8A28-4BFC-AA4D-F0A6B5751886}"/>
              </a:ext>
            </a:extLst>
          </p:cNvPr>
          <p:cNvSpPr/>
          <p:nvPr/>
        </p:nvSpPr>
        <p:spPr>
          <a:xfrm>
            <a:off x="5080641" y="1629629"/>
            <a:ext cx="4459248" cy="4879001"/>
          </a:xfrm>
          <a:prstGeom prst="rect">
            <a:avLst/>
          </a:prstGeom>
          <a:solidFill>
            <a:schemeClr val="bg1">
              <a:lumMod val="65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6" name="사각형: 잘린 한쪽 모서리 45">
            <a:extLst>
              <a:ext uri="{FF2B5EF4-FFF2-40B4-BE49-F238E27FC236}">
                <a16:creationId xmlns:a16="http://schemas.microsoft.com/office/drawing/2014/main" id="{36930B47-04C1-4AF6-A5F2-C5F10F6FC460}"/>
              </a:ext>
            </a:extLst>
          </p:cNvPr>
          <p:cNvSpPr/>
          <p:nvPr/>
        </p:nvSpPr>
        <p:spPr>
          <a:xfrm rot="10800000" flipH="1">
            <a:off x="5158597" y="4636294"/>
            <a:ext cx="4261452" cy="1657388"/>
          </a:xfrm>
          <a:prstGeom prst="snip1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9214B2C-4167-467A-BB16-5C9D60B3D531}"/>
              </a:ext>
            </a:extLst>
          </p:cNvPr>
          <p:cNvSpPr/>
          <p:nvPr/>
        </p:nvSpPr>
        <p:spPr>
          <a:xfrm>
            <a:off x="389789" y="1600212"/>
            <a:ext cx="4459248" cy="4879001"/>
          </a:xfrm>
          <a:prstGeom prst="rect">
            <a:avLst/>
          </a:prstGeom>
          <a:solidFill>
            <a:schemeClr val="bg1">
              <a:lumMod val="65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사각형: 잘린 한쪽 모서리 43">
            <a:extLst>
              <a:ext uri="{FF2B5EF4-FFF2-40B4-BE49-F238E27FC236}">
                <a16:creationId xmlns:a16="http://schemas.microsoft.com/office/drawing/2014/main" id="{A93CD2B4-FBA8-4351-ADBC-9A6D11623115}"/>
              </a:ext>
            </a:extLst>
          </p:cNvPr>
          <p:cNvSpPr/>
          <p:nvPr/>
        </p:nvSpPr>
        <p:spPr>
          <a:xfrm rot="10800000" flipH="1">
            <a:off x="2375565" y="4089474"/>
            <a:ext cx="2360337" cy="2140854"/>
          </a:xfrm>
          <a:prstGeom prst="snip1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09B8109-98C8-45ED-98AE-19144C2509CC}"/>
              </a:ext>
            </a:extLst>
          </p:cNvPr>
          <p:cNvGrpSpPr/>
          <p:nvPr/>
        </p:nvGrpSpPr>
        <p:grpSpPr>
          <a:xfrm>
            <a:off x="0" y="-558195"/>
            <a:ext cx="1354649" cy="1416192"/>
            <a:chOff x="1090298" y="2985327"/>
            <a:chExt cx="1636294" cy="1748589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64429016-CDC7-49C1-A367-298631C2D99E}"/>
                </a:ext>
              </a:extLst>
            </p:cNvPr>
            <p:cNvSpPr/>
            <p:nvPr/>
          </p:nvSpPr>
          <p:spPr>
            <a:xfrm rot="18479529">
              <a:off x="1034150" y="3041475"/>
              <a:ext cx="1748589" cy="1636294"/>
            </a:xfrm>
            <a:prstGeom prst="round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95B5533A-04FC-4281-958F-2EA4DD23FFD0}"/>
                </a:ext>
              </a:extLst>
            </p:cNvPr>
            <p:cNvSpPr/>
            <p:nvPr/>
          </p:nvSpPr>
          <p:spPr>
            <a:xfrm rot="17778217">
              <a:off x="1338908" y="3345080"/>
              <a:ext cx="1355078" cy="1409844"/>
            </a:xfrm>
            <a:prstGeom prst="round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F1640E67-CA10-41DA-85AA-B6616694AAFD}"/>
              </a:ext>
            </a:extLst>
          </p:cNvPr>
          <p:cNvGrpSpPr/>
          <p:nvPr/>
        </p:nvGrpSpPr>
        <p:grpSpPr>
          <a:xfrm>
            <a:off x="8442672" y="30751"/>
            <a:ext cx="1477269" cy="307777"/>
            <a:chOff x="8485802" y="4873"/>
            <a:chExt cx="1477269" cy="30777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C5118D0-C239-4E43-B03A-6CB31B1CBB13}"/>
                </a:ext>
              </a:extLst>
            </p:cNvPr>
            <p:cNvSpPr txBox="1"/>
            <p:nvPr/>
          </p:nvSpPr>
          <p:spPr>
            <a:xfrm>
              <a:off x="8675539" y="4873"/>
              <a:ext cx="12875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dist"/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(</a:t>
              </a:r>
              <a:r>
                <a:rPr lang="ko-KR" altLang="en-US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주</a:t>
              </a:r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) PDP-One</a:t>
              </a:r>
              <a:endParaRPr lang="ko-KR" altLang="en-US" sz="14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87D2D921-73AC-45EA-96B4-1D1E8B7592EE}"/>
                </a:ext>
              </a:extLst>
            </p:cNvPr>
            <p:cNvGrpSpPr/>
            <p:nvPr/>
          </p:nvGrpSpPr>
          <p:grpSpPr>
            <a:xfrm>
              <a:off x="8485802" y="79737"/>
              <a:ext cx="252766" cy="154383"/>
              <a:chOff x="5943600" y="517585"/>
              <a:chExt cx="364310" cy="222511"/>
            </a:xfrm>
          </p:grpSpPr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0AA0E04B-2226-4D80-B9C2-4ED06D49FF98}"/>
                  </a:ext>
                </a:extLst>
              </p:cNvPr>
              <p:cNvSpPr/>
              <p:nvPr/>
            </p:nvSpPr>
            <p:spPr>
              <a:xfrm>
                <a:off x="5943600" y="517585"/>
                <a:ext cx="222511" cy="222511"/>
              </a:xfrm>
              <a:prstGeom prst="ellipse">
                <a:avLst/>
              </a:prstGeom>
              <a:solidFill>
                <a:srgbClr val="00206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F08712B1-066C-4C83-A615-EC0B654B7B06}"/>
                  </a:ext>
                </a:extLst>
              </p:cNvPr>
              <p:cNvSpPr/>
              <p:nvPr/>
            </p:nvSpPr>
            <p:spPr>
              <a:xfrm>
                <a:off x="6085399" y="517585"/>
                <a:ext cx="222511" cy="222511"/>
              </a:xfrm>
              <a:prstGeom prst="ellipse">
                <a:avLst/>
              </a:prstGeom>
              <a:solidFill>
                <a:srgbClr val="7030A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E1D489D1-951A-4C0F-8838-F6BD652E964D}"/>
              </a:ext>
            </a:extLst>
          </p:cNvPr>
          <p:cNvSpPr txBox="1"/>
          <p:nvPr/>
        </p:nvSpPr>
        <p:spPr>
          <a:xfrm>
            <a:off x="2819792" y="216281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경로 탐색</a:t>
            </a: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174E0CDC-2FE1-4956-9F4B-67FD56FB1F38}"/>
              </a:ext>
            </a:extLst>
          </p:cNvPr>
          <p:cNvSpPr/>
          <p:nvPr/>
        </p:nvSpPr>
        <p:spPr>
          <a:xfrm>
            <a:off x="391761" y="1205929"/>
            <a:ext cx="2384729" cy="357711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유의공정을 고려한 최적경로 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F02E8643-C4EB-4754-B9CC-99D06B5B52BA}"/>
              </a:ext>
            </a:extLst>
          </p:cNvPr>
          <p:cNvSpPr/>
          <p:nvPr/>
        </p:nvSpPr>
        <p:spPr>
          <a:xfrm>
            <a:off x="5158597" y="1205928"/>
            <a:ext cx="2384729" cy="357711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영향인자를 고려한 최적경로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E8560C75-5E59-4C92-96F9-69D30BB47B7D}"/>
              </a:ext>
            </a:extLst>
          </p:cNvPr>
          <p:cNvGraphicFramePr>
            <a:graphicFrameLocks noGrp="1"/>
          </p:cNvGraphicFramePr>
          <p:nvPr/>
        </p:nvGraphicFramePr>
        <p:xfrm>
          <a:off x="550774" y="1871936"/>
          <a:ext cx="1666215" cy="4351038"/>
        </p:xfrm>
        <a:graphic>
          <a:graphicData uri="http://schemas.openxmlformats.org/drawingml/2006/table">
            <a:tbl>
              <a:tblPr>
                <a:tableStyleId>{F5AB1C69-6EDB-4FF4-983F-18BD219EF322}</a:tableStyleId>
              </a:tblPr>
              <a:tblGrid>
                <a:gridCol w="1045112">
                  <a:extLst>
                    <a:ext uri="{9D8B030D-6E8A-4147-A177-3AD203B41FA5}">
                      <a16:colId xmlns:a16="http://schemas.microsoft.com/office/drawing/2014/main" val="3955680430"/>
                    </a:ext>
                  </a:extLst>
                </a:gridCol>
                <a:gridCol w="621103">
                  <a:extLst>
                    <a:ext uri="{9D8B030D-6E8A-4147-A177-3AD203B41FA5}">
                      <a16:colId xmlns:a16="http://schemas.microsoft.com/office/drawing/2014/main" val="2993170896"/>
                    </a:ext>
                  </a:extLst>
                </a:gridCol>
              </a:tblGrid>
              <a:tr h="188880"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8599" marR="8599" marT="8599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solidFill>
                            <a:schemeClr val="tx1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불량률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8599" marR="8599" marT="8599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1797670"/>
                  </a:ext>
                </a:extLst>
              </a:tr>
              <a:tr h="18918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solidFill>
                            <a:schemeClr val="tx1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유전체소성</a:t>
                      </a:r>
                      <a:r>
                        <a:rPr lang="en-US" altLang="ko-KR" sz="1000" u="none" strike="noStrike" dirty="0">
                          <a:solidFill>
                            <a:schemeClr val="tx1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</a:t>
                      </a:r>
                      <a:r>
                        <a:rPr lang="ko-KR" altLang="en-US" sz="1000" u="none" strike="noStrike" dirty="0">
                          <a:solidFill>
                            <a:schemeClr val="tx1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8599" marR="8599" marT="8599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solidFill>
                            <a:schemeClr val="tx1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10.89%</a:t>
                      </a:r>
                      <a:endParaRPr lang="en-US" altLang="ko-KR" sz="1000" b="0" i="0" u="none" strike="noStrike" dirty="0">
                        <a:solidFill>
                          <a:schemeClr val="tx1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8599" marR="8599" marT="8599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2360001"/>
                  </a:ext>
                </a:extLst>
              </a:tr>
              <a:tr h="18918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solidFill>
                            <a:schemeClr val="tx1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유전체소성</a:t>
                      </a:r>
                      <a:r>
                        <a:rPr lang="en-US" altLang="ko-KR" sz="1000" u="none" strike="noStrike" dirty="0">
                          <a:solidFill>
                            <a:schemeClr val="tx1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</a:t>
                      </a:r>
                      <a:r>
                        <a:rPr lang="ko-KR" altLang="en-US" sz="1000" u="none" strike="noStrike" dirty="0">
                          <a:solidFill>
                            <a:schemeClr val="tx1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8599" marR="8599" marT="8599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solidFill>
                            <a:schemeClr val="tx1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12.66%</a:t>
                      </a:r>
                      <a:endParaRPr lang="en-US" altLang="ko-KR" sz="1000" b="0" i="0" u="none" strike="noStrike">
                        <a:solidFill>
                          <a:schemeClr val="tx1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8599" marR="8599" marT="8599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465033"/>
                  </a:ext>
                </a:extLst>
              </a:tr>
              <a:tr h="18918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solidFill>
                            <a:schemeClr val="tx1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유전체소성</a:t>
                      </a:r>
                      <a:r>
                        <a:rPr lang="en-US" altLang="ko-KR" sz="1000" u="none" strike="noStrike" dirty="0">
                          <a:solidFill>
                            <a:schemeClr val="tx1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3</a:t>
                      </a:r>
                      <a:r>
                        <a:rPr lang="ko-KR" altLang="en-US" sz="1000" u="none" strike="noStrike" dirty="0">
                          <a:solidFill>
                            <a:schemeClr val="tx1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8599" marR="8599" marT="8599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solidFill>
                            <a:schemeClr val="tx1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8.62%</a:t>
                      </a:r>
                      <a:endParaRPr lang="en-US" altLang="ko-KR" sz="1000" b="0" i="0" u="none" strike="noStrike" dirty="0">
                        <a:solidFill>
                          <a:schemeClr val="tx1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8599" marR="8599" marT="8599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5939479"/>
                  </a:ext>
                </a:extLst>
              </a:tr>
              <a:tr h="189189"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8599" marR="8599" marT="8599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8599" marR="8599" marT="8599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90255521"/>
                  </a:ext>
                </a:extLst>
              </a:tr>
              <a:tr h="18918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solidFill>
                            <a:schemeClr val="tx1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형광체소성</a:t>
                      </a:r>
                      <a:r>
                        <a:rPr lang="en-US" altLang="ko-KR" sz="1000" u="none" strike="noStrike" dirty="0">
                          <a:solidFill>
                            <a:schemeClr val="tx1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</a:t>
                      </a:r>
                      <a:r>
                        <a:rPr lang="ko-KR" altLang="en-US" sz="1000" u="none" strike="noStrike" dirty="0">
                          <a:solidFill>
                            <a:schemeClr val="tx1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8599" marR="8599" marT="8599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solidFill>
                            <a:schemeClr val="tx1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8.97%</a:t>
                      </a:r>
                      <a:endParaRPr lang="en-US" altLang="ko-KR" sz="1000" b="0" i="0" u="none" strike="noStrike" dirty="0">
                        <a:solidFill>
                          <a:schemeClr val="tx1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8599" marR="8599" marT="8599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2241888"/>
                  </a:ext>
                </a:extLst>
              </a:tr>
              <a:tr h="18918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solidFill>
                            <a:schemeClr val="tx1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형광체소성</a:t>
                      </a:r>
                      <a:r>
                        <a:rPr lang="en-US" altLang="ko-KR" sz="1000" u="none" strike="noStrike" dirty="0">
                          <a:solidFill>
                            <a:schemeClr val="tx1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</a:t>
                      </a:r>
                      <a:r>
                        <a:rPr lang="ko-KR" altLang="en-US" sz="1000" u="none" strike="noStrike" dirty="0">
                          <a:solidFill>
                            <a:schemeClr val="tx1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8599" marR="8599" marT="8599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solidFill>
                            <a:schemeClr val="tx1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10.99%</a:t>
                      </a:r>
                      <a:endParaRPr lang="en-US" altLang="ko-KR" sz="1000" b="0" i="0" u="none" strike="noStrike" dirty="0">
                        <a:solidFill>
                          <a:schemeClr val="tx1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8599" marR="8599" marT="8599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0374870"/>
                  </a:ext>
                </a:extLst>
              </a:tr>
              <a:tr h="18918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solidFill>
                            <a:schemeClr val="tx1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형광체소성</a:t>
                      </a:r>
                      <a:r>
                        <a:rPr lang="en-US" altLang="ko-KR" sz="1000" u="none" strike="noStrike" dirty="0">
                          <a:solidFill>
                            <a:schemeClr val="tx1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3</a:t>
                      </a:r>
                      <a:r>
                        <a:rPr lang="ko-KR" altLang="en-US" sz="1000" u="none" strike="noStrike" dirty="0">
                          <a:solidFill>
                            <a:schemeClr val="tx1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8599" marR="8599" marT="8599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solidFill>
                            <a:schemeClr val="tx1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11.76%</a:t>
                      </a:r>
                      <a:endParaRPr lang="en-US" altLang="ko-KR" sz="1000" b="0" i="0" u="none" strike="noStrike" dirty="0">
                        <a:solidFill>
                          <a:schemeClr val="tx1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8599" marR="8599" marT="8599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71092781"/>
                  </a:ext>
                </a:extLst>
              </a:tr>
              <a:tr h="189189"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8599" marR="8599" marT="8599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8599" marR="8599" marT="8599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7119107"/>
                  </a:ext>
                </a:extLst>
              </a:tr>
              <a:tr h="18918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AG_PRINT1</a:t>
                      </a:r>
                      <a:r>
                        <a:rPr lang="ko-KR" altLang="en-US" sz="1000" u="none" strike="noStrike" dirty="0">
                          <a:solidFill>
                            <a:schemeClr val="tx1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8599" marR="8599" marT="8599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solidFill>
                            <a:schemeClr val="tx1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10.74%</a:t>
                      </a:r>
                      <a:endParaRPr lang="en-US" altLang="ko-KR" sz="1000" b="0" i="0" u="none" strike="noStrike" dirty="0">
                        <a:solidFill>
                          <a:schemeClr val="tx1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8599" marR="8599" marT="8599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1121171"/>
                  </a:ext>
                </a:extLst>
              </a:tr>
              <a:tr h="18918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AG_PRINT2</a:t>
                      </a:r>
                      <a:r>
                        <a:rPr lang="ko-KR" altLang="en-US" sz="1000" u="none" strike="noStrike" dirty="0">
                          <a:solidFill>
                            <a:schemeClr val="tx1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8599" marR="8599" marT="8599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solidFill>
                            <a:schemeClr val="tx1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10.56%</a:t>
                      </a:r>
                      <a:endParaRPr lang="en-US" altLang="ko-KR" sz="1000" b="0" i="0" u="none" strike="noStrike" dirty="0">
                        <a:solidFill>
                          <a:schemeClr val="tx1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8599" marR="8599" marT="8599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5989615"/>
                  </a:ext>
                </a:extLst>
              </a:tr>
              <a:tr h="189189"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8599" marR="8599" marT="8599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8599" marR="8599" marT="8599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896100"/>
                  </a:ext>
                </a:extLst>
              </a:tr>
              <a:tr h="18918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AG_RTD1</a:t>
                      </a:r>
                      <a:r>
                        <a:rPr lang="ko-KR" altLang="en-US" sz="1000" u="none" strike="noStrike" dirty="0">
                          <a:solidFill>
                            <a:schemeClr val="tx1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8599" marR="8599" marT="8599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solidFill>
                            <a:schemeClr val="tx1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9.45%</a:t>
                      </a:r>
                      <a:endParaRPr lang="en-US" altLang="ko-KR" sz="1000" b="0" i="0" u="none" strike="noStrike" dirty="0">
                        <a:solidFill>
                          <a:schemeClr val="tx1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8599" marR="8599" marT="8599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7411502"/>
                  </a:ext>
                </a:extLst>
              </a:tr>
              <a:tr h="18918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AG_RTD2</a:t>
                      </a:r>
                      <a:r>
                        <a:rPr lang="ko-KR" altLang="en-US" sz="1000" u="none" strike="noStrike" dirty="0">
                          <a:solidFill>
                            <a:schemeClr val="tx1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8599" marR="8599" marT="8599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solidFill>
                            <a:schemeClr val="tx1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11.70%</a:t>
                      </a:r>
                      <a:endParaRPr lang="en-US" altLang="ko-KR" sz="1000" b="0" i="0" u="none" strike="noStrike" dirty="0">
                        <a:solidFill>
                          <a:schemeClr val="tx1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8599" marR="8599" marT="8599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36767653"/>
                  </a:ext>
                </a:extLst>
              </a:tr>
              <a:tr h="189189"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8599" marR="8599" marT="8599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8599" marR="8599" marT="8599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42747630"/>
                  </a:ext>
                </a:extLst>
              </a:tr>
              <a:tr h="18918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AG_EXP1</a:t>
                      </a:r>
                      <a:r>
                        <a:rPr lang="ko-KR" altLang="en-US" sz="1000" u="none" strike="noStrike" dirty="0">
                          <a:solidFill>
                            <a:schemeClr val="tx1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8599" marR="8599" marT="8599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solidFill>
                            <a:schemeClr val="tx1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10.84%</a:t>
                      </a:r>
                      <a:endParaRPr lang="en-US" altLang="ko-KR" sz="1000" b="0" i="0" u="none" strike="noStrike" dirty="0">
                        <a:solidFill>
                          <a:schemeClr val="tx1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8599" marR="8599" marT="8599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4956844"/>
                  </a:ext>
                </a:extLst>
              </a:tr>
              <a:tr h="18918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AG_EXP2</a:t>
                      </a:r>
                      <a:r>
                        <a:rPr lang="ko-KR" altLang="en-US" sz="1000" u="none" strike="noStrike" dirty="0">
                          <a:solidFill>
                            <a:schemeClr val="tx1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8599" marR="8599" marT="8599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solidFill>
                            <a:schemeClr val="tx1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10.50%</a:t>
                      </a:r>
                      <a:endParaRPr lang="en-US" altLang="ko-KR" sz="1000" b="0" i="0" u="none" strike="noStrike" dirty="0">
                        <a:solidFill>
                          <a:schemeClr val="tx1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8599" marR="8599" marT="8599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8411213"/>
                  </a:ext>
                </a:extLst>
              </a:tr>
              <a:tr h="189189"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chemeClr val="tx1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8599" marR="8599" marT="8599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8599" marR="8599" marT="8599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4038373"/>
                  </a:ext>
                </a:extLst>
              </a:tr>
              <a:tr h="18918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solidFill>
                            <a:schemeClr val="tx1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BUS</a:t>
                      </a:r>
                      <a:r>
                        <a:rPr lang="ko-KR" altLang="en-US" sz="1000" u="none" strike="noStrike">
                          <a:solidFill>
                            <a:schemeClr val="tx1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현상</a:t>
                      </a:r>
                      <a:r>
                        <a:rPr lang="en-US" altLang="ko-KR" sz="1000" u="none" strike="noStrike">
                          <a:solidFill>
                            <a:schemeClr val="tx1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</a:t>
                      </a:r>
                      <a:r>
                        <a:rPr lang="ko-KR" altLang="en-US" sz="1000" u="none" strike="noStrike">
                          <a:solidFill>
                            <a:schemeClr val="tx1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000" b="0" i="0" u="none" strike="noStrike">
                        <a:solidFill>
                          <a:schemeClr val="tx1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8599" marR="8599" marT="8599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solidFill>
                            <a:schemeClr val="tx1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11.63%</a:t>
                      </a:r>
                      <a:endParaRPr lang="en-US" altLang="ko-KR" sz="1000" b="0" i="0" u="none" strike="noStrike" dirty="0">
                        <a:solidFill>
                          <a:schemeClr val="tx1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8599" marR="8599" marT="8599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6833927"/>
                  </a:ext>
                </a:extLst>
              </a:tr>
              <a:tr h="18918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BUS</a:t>
                      </a:r>
                      <a:r>
                        <a:rPr lang="ko-KR" altLang="en-US" sz="1000" u="none" strike="noStrike" dirty="0">
                          <a:solidFill>
                            <a:schemeClr val="tx1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현상</a:t>
                      </a:r>
                      <a:r>
                        <a:rPr lang="en-US" altLang="ko-KR" sz="1000" u="none" strike="noStrike" dirty="0">
                          <a:solidFill>
                            <a:schemeClr val="tx1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</a:t>
                      </a:r>
                      <a:r>
                        <a:rPr lang="ko-KR" altLang="en-US" sz="1000" u="none" strike="noStrike" dirty="0">
                          <a:solidFill>
                            <a:schemeClr val="tx1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8599" marR="8599" marT="8599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solidFill>
                            <a:schemeClr val="tx1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9.75%</a:t>
                      </a:r>
                      <a:endParaRPr lang="en-US" altLang="ko-KR" sz="1000" b="0" i="0" u="none" strike="noStrike" dirty="0">
                        <a:solidFill>
                          <a:schemeClr val="tx1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8599" marR="8599" marT="8599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654485"/>
                  </a:ext>
                </a:extLst>
              </a:tr>
              <a:tr h="189189"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chemeClr val="tx1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8599" marR="8599" marT="8599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8599" marR="8599" marT="8599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1804877"/>
                  </a:ext>
                </a:extLst>
              </a:tr>
              <a:tr h="18918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solidFill>
                            <a:schemeClr val="tx1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BUS</a:t>
                      </a:r>
                      <a:r>
                        <a:rPr lang="ko-KR" altLang="en-US" sz="1000" u="none" strike="noStrike">
                          <a:solidFill>
                            <a:schemeClr val="tx1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소성</a:t>
                      </a:r>
                      <a:r>
                        <a:rPr lang="en-US" altLang="ko-KR" sz="1000" u="none" strike="noStrike">
                          <a:solidFill>
                            <a:schemeClr val="tx1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</a:t>
                      </a:r>
                      <a:r>
                        <a:rPr lang="ko-KR" altLang="en-US" sz="1000" u="none" strike="noStrike">
                          <a:solidFill>
                            <a:schemeClr val="tx1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000" b="0" i="0" u="none" strike="noStrike">
                        <a:solidFill>
                          <a:schemeClr val="tx1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8599" marR="8599" marT="8599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solidFill>
                            <a:schemeClr val="tx1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10.23%</a:t>
                      </a:r>
                      <a:endParaRPr lang="en-US" altLang="ko-KR" sz="1000" b="0" i="0" u="none" strike="noStrike" dirty="0">
                        <a:solidFill>
                          <a:schemeClr val="tx1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8599" marR="8599" marT="8599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3130547"/>
                  </a:ext>
                </a:extLst>
              </a:tr>
              <a:tr h="18918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solidFill>
                            <a:schemeClr val="tx1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BUS</a:t>
                      </a:r>
                      <a:r>
                        <a:rPr lang="ko-KR" altLang="en-US" sz="1000" u="none" strike="noStrike">
                          <a:solidFill>
                            <a:schemeClr val="tx1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소성</a:t>
                      </a:r>
                      <a:r>
                        <a:rPr lang="en-US" altLang="ko-KR" sz="1000" u="none" strike="noStrike">
                          <a:solidFill>
                            <a:schemeClr val="tx1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</a:t>
                      </a:r>
                      <a:r>
                        <a:rPr lang="ko-KR" altLang="en-US" sz="1000" u="none" strike="noStrike">
                          <a:solidFill>
                            <a:schemeClr val="tx1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000" b="0" i="0" u="none" strike="noStrike">
                        <a:solidFill>
                          <a:schemeClr val="tx1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8599" marR="8599" marT="8599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solidFill>
                            <a:schemeClr val="tx1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11.21%</a:t>
                      </a:r>
                      <a:endParaRPr lang="en-US" altLang="ko-KR" sz="1000" b="0" i="0" u="none" strike="noStrike" dirty="0">
                        <a:solidFill>
                          <a:schemeClr val="tx1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8599" marR="8599" marT="8599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6308056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953FE41E-A0A3-4C4D-8457-03284B88362E}"/>
              </a:ext>
            </a:extLst>
          </p:cNvPr>
          <p:cNvGraphicFramePr>
            <a:graphicFrameLocks noGrp="1"/>
          </p:cNvGraphicFramePr>
          <p:nvPr/>
        </p:nvGraphicFramePr>
        <p:xfrm>
          <a:off x="2401444" y="1871936"/>
          <a:ext cx="2263137" cy="129075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54379">
                  <a:extLst>
                    <a:ext uri="{9D8B030D-6E8A-4147-A177-3AD203B41FA5}">
                      <a16:colId xmlns:a16="http://schemas.microsoft.com/office/drawing/2014/main" val="2964925018"/>
                    </a:ext>
                  </a:extLst>
                </a:gridCol>
                <a:gridCol w="754379">
                  <a:extLst>
                    <a:ext uri="{9D8B030D-6E8A-4147-A177-3AD203B41FA5}">
                      <a16:colId xmlns:a16="http://schemas.microsoft.com/office/drawing/2014/main" val="605341740"/>
                    </a:ext>
                  </a:extLst>
                </a:gridCol>
                <a:gridCol w="754379">
                  <a:extLst>
                    <a:ext uri="{9D8B030D-6E8A-4147-A177-3AD203B41FA5}">
                      <a16:colId xmlns:a16="http://schemas.microsoft.com/office/drawing/2014/main" val="1563398177"/>
                    </a:ext>
                  </a:extLst>
                </a:gridCol>
              </a:tblGrid>
              <a:tr h="18439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bus</a:t>
                      </a:r>
                      <a:r>
                        <a:rPr lang="ko-KR" altLang="en-US" sz="10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소성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유전체소성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불량률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321256"/>
                  </a:ext>
                </a:extLst>
              </a:tr>
              <a:tr h="18439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</a:t>
                      </a:r>
                      <a:r>
                        <a:rPr lang="ko-KR" altLang="en-US" sz="10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</a:t>
                      </a:r>
                      <a:r>
                        <a:rPr lang="ko-KR" altLang="en-US" sz="10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000" b="0" i="0" u="none" strike="noStrike" dirty="0">
                        <a:solidFill>
                          <a:srgbClr val="FFFFFF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9.64%</a:t>
                      </a:r>
                      <a:endParaRPr lang="en-US" altLang="ko-KR" sz="1000" b="0" i="0" u="none" strike="noStrike" dirty="0">
                        <a:solidFill>
                          <a:srgbClr val="FFFFFF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8171197"/>
                  </a:ext>
                </a:extLst>
              </a:tr>
              <a:tr h="18439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</a:t>
                      </a:r>
                      <a:r>
                        <a:rPr lang="ko-KR" altLang="en-US" sz="10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12.76%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5520752"/>
                  </a:ext>
                </a:extLst>
              </a:tr>
              <a:tr h="18439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3</a:t>
                      </a:r>
                      <a:r>
                        <a:rPr lang="ko-KR" altLang="en-US" sz="10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8.95%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7156540"/>
                  </a:ext>
                </a:extLst>
              </a:tr>
              <a:tr h="18439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</a:t>
                      </a:r>
                      <a:r>
                        <a:rPr lang="ko-KR" altLang="en-US" sz="10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</a:t>
                      </a:r>
                      <a:r>
                        <a:rPr lang="ko-KR" altLang="en-US" sz="10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13%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8930939"/>
                  </a:ext>
                </a:extLst>
              </a:tr>
              <a:tr h="18439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</a:t>
                      </a:r>
                      <a:r>
                        <a:rPr lang="ko-KR" altLang="en-US" sz="10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12.57%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7496406"/>
                  </a:ext>
                </a:extLst>
              </a:tr>
              <a:tr h="18439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3</a:t>
                      </a:r>
                      <a:r>
                        <a:rPr lang="ko-KR" altLang="en-US" sz="10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8.23%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9014587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C4411B92-A8AD-48A5-A936-8434BB7F08F3}"/>
              </a:ext>
            </a:extLst>
          </p:cNvPr>
          <p:cNvSpPr txBox="1"/>
          <p:nvPr/>
        </p:nvSpPr>
        <p:spPr>
          <a:xfrm>
            <a:off x="4664581" y="3040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42" name="제목 1">
            <a:extLst>
              <a:ext uri="{FF2B5EF4-FFF2-40B4-BE49-F238E27FC236}">
                <a16:creationId xmlns:a16="http://schemas.microsoft.com/office/drawing/2014/main" id="{DBAD7F23-EAE8-4BA7-BEA7-7A037BB3FD5D}"/>
              </a:ext>
            </a:extLst>
          </p:cNvPr>
          <p:cNvSpPr>
            <a:spLocks noGrp="1"/>
          </p:cNvSpPr>
          <p:nvPr/>
        </p:nvSpPr>
        <p:spPr>
          <a:xfrm>
            <a:off x="2375565" y="4061460"/>
            <a:ext cx="2360337" cy="21322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유전체 소성 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3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호기의 불량률이 낮기 때문에 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BUS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소성 설비와 상관없이 유전체 소성 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3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호기를 채택</a:t>
            </a:r>
            <a:endParaRPr lang="en-US" altLang="ko-KR" sz="11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1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하지만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, 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유전체 소성 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3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호기가 과부하 시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前공정이 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BUS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소성 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1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호기일 경우 유전체 소성 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1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호기를 채택함으로써 불량률을 개선 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E7C74ED4-DA61-42A4-B964-4EAAF7959437}"/>
              </a:ext>
            </a:extLst>
          </p:cNvPr>
          <p:cNvGraphicFramePr>
            <a:graphicFrameLocks noGrp="1"/>
          </p:cNvGraphicFramePr>
          <p:nvPr/>
        </p:nvGraphicFramePr>
        <p:xfrm>
          <a:off x="5158597" y="1871936"/>
          <a:ext cx="4261452" cy="263967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10242">
                  <a:extLst>
                    <a:ext uri="{9D8B030D-6E8A-4147-A177-3AD203B41FA5}">
                      <a16:colId xmlns:a16="http://schemas.microsoft.com/office/drawing/2014/main" val="1345506930"/>
                    </a:ext>
                  </a:extLst>
                </a:gridCol>
                <a:gridCol w="710242">
                  <a:extLst>
                    <a:ext uri="{9D8B030D-6E8A-4147-A177-3AD203B41FA5}">
                      <a16:colId xmlns:a16="http://schemas.microsoft.com/office/drawing/2014/main" val="1867796276"/>
                    </a:ext>
                  </a:extLst>
                </a:gridCol>
                <a:gridCol w="710242">
                  <a:extLst>
                    <a:ext uri="{9D8B030D-6E8A-4147-A177-3AD203B41FA5}">
                      <a16:colId xmlns:a16="http://schemas.microsoft.com/office/drawing/2014/main" val="238785472"/>
                    </a:ext>
                  </a:extLst>
                </a:gridCol>
                <a:gridCol w="710242">
                  <a:extLst>
                    <a:ext uri="{9D8B030D-6E8A-4147-A177-3AD203B41FA5}">
                      <a16:colId xmlns:a16="http://schemas.microsoft.com/office/drawing/2014/main" val="1924950811"/>
                    </a:ext>
                  </a:extLst>
                </a:gridCol>
                <a:gridCol w="710242">
                  <a:extLst>
                    <a:ext uri="{9D8B030D-6E8A-4147-A177-3AD203B41FA5}">
                      <a16:colId xmlns:a16="http://schemas.microsoft.com/office/drawing/2014/main" val="2426644810"/>
                    </a:ext>
                  </a:extLst>
                </a:gridCol>
                <a:gridCol w="710242">
                  <a:extLst>
                    <a:ext uri="{9D8B030D-6E8A-4147-A177-3AD203B41FA5}">
                      <a16:colId xmlns:a16="http://schemas.microsoft.com/office/drawing/2014/main" val="1088679376"/>
                    </a:ext>
                  </a:extLst>
                </a:gridCol>
              </a:tblGrid>
              <a:tr h="20305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AGRTD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BUS</a:t>
                      </a:r>
                      <a:r>
                        <a:rPr lang="ko-KR" altLang="en-US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현상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유전체소성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명점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양품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불량률</a:t>
                      </a:r>
                      <a:r>
                        <a:rPr lang="en-US" altLang="ko-KR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(%)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8953067"/>
                  </a:ext>
                </a:extLst>
              </a:tr>
              <a:tr h="20305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</a:t>
                      </a:r>
                      <a:r>
                        <a:rPr lang="ko-KR" altLang="en-US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</a:t>
                      </a:r>
                      <a:r>
                        <a:rPr lang="ko-KR" altLang="en-US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</a:t>
                      </a:r>
                      <a:r>
                        <a:rPr lang="ko-KR" altLang="en-US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38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262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12.67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236420"/>
                  </a:ext>
                </a:extLst>
              </a:tr>
              <a:tr h="20305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</a:t>
                      </a:r>
                      <a:r>
                        <a:rPr lang="ko-KR" altLang="en-US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</a:t>
                      </a:r>
                      <a:r>
                        <a:rPr lang="ko-KR" altLang="en-US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</a:t>
                      </a:r>
                      <a:r>
                        <a:rPr lang="ko-KR" altLang="en-US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51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349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12.75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72939016"/>
                  </a:ext>
                </a:extLst>
              </a:tr>
              <a:tr h="20305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</a:t>
                      </a:r>
                      <a:r>
                        <a:rPr lang="ko-KR" altLang="en-US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</a:t>
                      </a:r>
                      <a:r>
                        <a:rPr lang="ko-KR" altLang="en-US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3</a:t>
                      </a:r>
                      <a:r>
                        <a:rPr lang="ko-KR" altLang="en-US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47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433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9.79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0626776"/>
                  </a:ext>
                </a:extLst>
              </a:tr>
              <a:tr h="20305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</a:t>
                      </a:r>
                      <a:r>
                        <a:rPr lang="ko-KR" altLang="en-US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</a:t>
                      </a:r>
                      <a:r>
                        <a:rPr lang="ko-KR" altLang="en-US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</a:t>
                      </a:r>
                      <a:r>
                        <a:rPr lang="ko-KR" altLang="en-US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45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335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11.84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95977"/>
                  </a:ext>
                </a:extLst>
              </a:tr>
              <a:tr h="20305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</a:t>
                      </a:r>
                      <a:r>
                        <a:rPr lang="ko-KR" altLang="en-US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</a:t>
                      </a:r>
                      <a:r>
                        <a:rPr lang="ko-KR" altLang="en-US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</a:t>
                      </a:r>
                      <a:r>
                        <a:rPr lang="ko-KR" altLang="en-US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41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259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13.67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6442465"/>
                  </a:ext>
                </a:extLst>
              </a:tr>
              <a:tr h="20305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</a:t>
                      </a:r>
                      <a:r>
                        <a:rPr lang="ko-KR" altLang="en-US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</a:t>
                      </a:r>
                      <a:r>
                        <a:rPr lang="ko-KR" altLang="en-US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3</a:t>
                      </a:r>
                      <a:r>
                        <a:rPr lang="ko-KR" altLang="en-US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33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287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10.31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5066424"/>
                  </a:ext>
                </a:extLst>
              </a:tr>
              <a:tr h="20305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</a:t>
                      </a:r>
                      <a:r>
                        <a:rPr lang="ko-KR" altLang="en-US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</a:t>
                      </a:r>
                      <a:r>
                        <a:rPr lang="ko-KR" altLang="en-US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</a:t>
                      </a:r>
                      <a:r>
                        <a:rPr lang="ko-KR" altLang="en-US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37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283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11.56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9092998"/>
                  </a:ext>
                </a:extLst>
              </a:tr>
              <a:tr h="20305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</a:t>
                      </a:r>
                      <a:r>
                        <a:rPr lang="ko-KR" altLang="en-US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</a:t>
                      </a:r>
                      <a:r>
                        <a:rPr lang="ko-KR" altLang="en-US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</a:t>
                      </a:r>
                      <a:r>
                        <a:rPr lang="ko-KR" altLang="en-US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34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226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13.08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1249751"/>
                  </a:ext>
                </a:extLst>
              </a:tr>
              <a:tr h="20305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</a:t>
                      </a:r>
                      <a:r>
                        <a:rPr lang="ko-KR" altLang="en-US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</a:t>
                      </a:r>
                      <a:r>
                        <a:rPr lang="ko-KR" altLang="en-US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3</a:t>
                      </a:r>
                      <a:r>
                        <a:rPr lang="ko-KR" altLang="en-US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179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10.50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446721"/>
                  </a:ext>
                </a:extLst>
              </a:tr>
              <a:tr h="20305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</a:t>
                      </a:r>
                      <a:r>
                        <a:rPr lang="ko-KR" altLang="en-US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</a:t>
                      </a:r>
                      <a:r>
                        <a:rPr lang="ko-KR" altLang="en-US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</a:t>
                      </a:r>
                      <a:r>
                        <a:rPr lang="ko-KR" altLang="en-US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314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7.65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0157235"/>
                  </a:ext>
                </a:extLst>
              </a:tr>
              <a:tr h="20305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</a:t>
                      </a:r>
                      <a:r>
                        <a:rPr lang="ko-KR" altLang="en-US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</a:t>
                      </a:r>
                      <a:r>
                        <a:rPr lang="ko-KR" altLang="en-US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</a:t>
                      </a:r>
                      <a:r>
                        <a:rPr lang="ko-KR" altLang="en-US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36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284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11.25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4076617"/>
                  </a:ext>
                </a:extLst>
              </a:tr>
              <a:tr h="20305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</a:t>
                      </a:r>
                      <a:r>
                        <a:rPr lang="ko-KR" altLang="en-US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</a:t>
                      </a:r>
                      <a:r>
                        <a:rPr lang="ko-KR" altLang="en-US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3</a:t>
                      </a:r>
                      <a:r>
                        <a:rPr lang="ko-KR" altLang="en-US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18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362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4.74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9934004"/>
                  </a:ext>
                </a:extLst>
              </a:tr>
            </a:tbl>
          </a:graphicData>
        </a:graphic>
      </p:graphicFrame>
      <p:sp>
        <p:nvSpPr>
          <p:cNvPr id="43" name="TextBox 42">
            <a:extLst>
              <a:ext uri="{FF2B5EF4-FFF2-40B4-BE49-F238E27FC236}">
                <a16:creationId xmlns:a16="http://schemas.microsoft.com/office/drawing/2014/main" id="{6A1C7BBE-E23A-416A-B9E6-89D2DE8FF612}"/>
              </a:ext>
            </a:extLst>
          </p:cNvPr>
          <p:cNvSpPr txBox="1"/>
          <p:nvPr/>
        </p:nvSpPr>
        <p:spPr>
          <a:xfrm>
            <a:off x="5158597" y="4636294"/>
            <a:ext cx="4564764" cy="15913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BUS_DEVELOP_TEMP_TANK2(BUS 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공정 현상 온도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DIELEC_FIRE_EXHAUST5_HEAT (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유전체 소성 배기량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AG_RTD_TEMP_GLASS_OUT(AG RTD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공정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배출 온도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 sz="11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다음과 같은 경로를 </a:t>
            </a:r>
            <a:r>
              <a:rPr lang="ko-KR" altLang="en-US" sz="1100" dirty="0" err="1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채택시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불량률이 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4.74%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까지 감소함</a:t>
            </a:r>
            <a:endParaRPr lang="en-US" altLang="ko-KR" sz="11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최적경로가 과부하시 차선경로를 채택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(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불량률 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10%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이하 경로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)</a:t>
            </a:r>
          </a:p>
        </p:txBody>
      </p:sp>
      <p:sp>
        <p:nvSpPr>
          <p:cNvPr id="45" name="직각 삼각형 44">
            <a:extLst>
              <a:ext uri="{FF2B5EF4-FFF2-40B4-BE49-F238E27FC236}">
                <a16:creationId xmlns:a16="http://schemas.microsoft.com/office/drawing/2014/main" id="{EB0F8390-AC9F-4CE0-A734-B947118F8422}"/>
              </a:ext>
            </a:extLst>
          </p:cNvPr>
          <p:cNvSpPr/>
          <p:nvPr/>
        </p:nvSpPr>
        <p:spPr>
          <a:xfrm rot="5400000">
            <a:off x="4412235" y="5877571"/>
            <a:ext cx="337927" cy="328952"/>
          </a:xfrm>
          <a:prstGeom prst="rtTriangle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각 삼각형 46">
            <a:extLst>
              <a:ext uri="{FF2B5EF4-FFF2-40B4-BE49-F238E27FC236}">
                <a16:creationId xmlns:a16="http://schemas.microsoft.com/office/drawing/2014/main" id="{94246DF0-9E0F-4C0A-9A61-4B02F6E9EDF3}"/>
              </a:ext>
            </a:extLst>
          </p:cNvPr>
          <p:cNvSpPr/>
          <p:nvPr/>
        </p:nvSpPr>
        <p:spPr>
          <a:xfrm rot="5400000">
            <a:off x="9103861" y="6001865"/>
            <a:ext cx="337927" cy="328952"/>
          </a:xfrm>
          <a:prstGeom prst="rtTriangle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3409D15-5AB4-4D72-B692-2C4D67AD60FA}"/>
              </a:ext>
            </a:extLst>
          </p:cNvPr>
          <p:cNvSpPr txBox="1"/>
          <p:nvPr/>
        </p:nvSpPr>
        <p:spPr>
          <a:xfrm>
            <a:off x="263860" y="11328"/>
            <a:ext cx="10568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bg1">
                    <a:lumMod val="9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첨부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94379AF-F26F-4355-8FCA-7C9138E0F4FF}"/>
              </a:ext>
            </a:extLst>
          </p:cNvPr>
          <p:cNvSpPr txBox="1"/>
          <p:nvPr/>
        </p:nvSpPr>
        <p:spPr>
          <a:xfrm>
            <a:off x="1584126" y="158461"/>
            <a:ext cx="6465218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>
              <a:defRPr/>
            </a:pPr>
            <a:r>
              <a:rPr kumimoji="1" lang="ko-KR" altLang="en-US" sz="2400" kern="0" spc="-100" dirty="0">
                <a:solidFill>
                  <a:srgbClr val="00206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세부 내용</a:t>
            </a:r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AB430A69-C68B-4BD0-AB78-3867D2BBD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57DA9-D061-434C-A620-33FE0A54C448}" type="slidenum">
              <a:rPr lang="ko-KR" altLang="en-US" smtClean="0"/>
              <a:t>36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3094217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309B8109-98C8-45ED-98AE-19144C2509CC}"/>
              </a:ext>
            </a:extLst>
          </p:cNvPr>
          <p:cNvGrpSpPr/>
          <p:nvPr/>
        </p:nvGrpSpPr>
        <p:grpSpPr>
          <a:xfrm>
            <a:off x="0" y="-558195"/>
            <a:ext cx="1354649" cy="1416192"/>
            <a:chOff x="1090298" y="2985327"/>
            <a:chExt cx="1636294" cy="1748589"/>
          </a:xfrm>
        </p:grpSpPr>
        <p:sp>
          <p:nvSpPr>
            <p:cNvPr id="7" name="사각형: 둥근 모서리 13">
              <a:extLst>
                <a:ext uri="{FF2B5EF4-FFF2-40B4-BE49-F238E27FC236}">
                  <a16:creationId xmlns:a16="http://schemas.microsoft.com/office/drawing/2014/main" id="{64429016-CDC7-49C1-A367-298631C2D99E}"/>
                </a:ext>
              </a:extLst>
            </p:cNvPr>
            <p:cNvSpPr/>
            <p:nvPr/>
          </p:nvSpPr>
          <p:spPr>
            <a:xfrm rot="18479529">
              <a:off x="1034150" y="3041475"/>
              <a:ext cx="1748589" cy="1636294"/>
            </a:xfrm>
            <a:prstGeom prst="round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사각형: 둥근 모서리 14">
              <a:extLst>
                <a:ext uri="{FF2B5EF4-FFF2-40B4-BE49-F238E27FC236}">
                  <a16:creationId xmlns:a16="http://schemas.microsoft.com/office/drawing/2014/main" id="{95B5533A-04FC-4281-958F-2EA4DD23FFD0}"/>
                </a:ext>
              </a:extLst>
            </p:cNvPr>
            <p:cNvSpPr/>
            <p:nvPr/>
          </p:nvSpPr>
          <p:spPr>
            <a:xfrm rot="17778217">
              <a:off x="1338908" y="3345080"/>
              <a:ext cx="1355078" cy="1409844"/>
            </a:xfrm>
            <a:prstGeom prst="round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F1640E67-CA10-41DA-85AA-B6616694AAFD}"/>
              </a:ext>
            </a:extLst>
          </p:cNvPr>
          <p:cNvGrpSpPr/>
          <p:nvPr/>
        </p:nvGrpSpPr>
        <p:grpSpPr>
          <a:xfrm>
            <a:off x="8442672" y="30751"/>
            <a:ext cx="1477269" cy="307777"/>
            <a:chOff x="8485802" y="4873"/>
            <a:chExt cx="1477269" cy="307777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C5118D0-C239-4E43-B03A-6CB31B1CBB13}"/>
                </a:ext>
              </a:extLst>
            </p:cNvPr>
            <p:cNvSpPr txBox="1"/>
            <p:nvPr/>
          </p:nvSpPr>
          <p:spPr>
            <a:xfrm>
              <a:off x="8675539" y="4873"/>
              <a:ext cx="12875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dist"/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(</a:t>
              </a:r>
              <a:r>
                <a:rPr lang="ko-KR" altLang="en-US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주</a:t>
              </a:r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) PDP-One</a:t>
              </a:r>
              <a:endParaRPr lang="ko-KR" altLang="en-US" sz="14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87D2D921-73AC-45EA-96B4-1D1E8B7592EE}"/>
                </a:ext>
              </a:extLst>
            </p:cNvPr>
            <p:cNvGrpSpPr/>
            <p:nvPr/>
          </p:nvGrpSpPr>
          <p:grpSpPr>
            <a:xfrm>
              <a:off x="8485802" y="79737"/>
              <a:ext cx="252766" cy="154383"/>
              <a:chOff x="5943600" y="517585"/>
              <a:chExt cx="364310" cy="222511"/>
            </a:xfrm>
          </p:grpSpPr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0AA0E04B-2226-4D80-B9C2-4ED06D49FF98}"/>
                  </a:ext>
                </a:extLst>
              </p:cNvPr>
              <p:cNvSpPr/>
              <p:nvPr/>
            </p:nvSpPr>
            <p:spPr>
              <a:xfrm>
                <a:off x="5943600" y="517585"/>
                <a:ext cx="222511" cy="222511"/>
              </a:xfrm>
              <a:prstGeom prst="ellipse">
                <a:avLst/>
              </a:prstGeom>
              <a:solidFill>
                <a:srgbClr val="00206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F08712B1-066C-4C83-A615-EC0B654B7B06}"/>
                  </a:ext>
                </a:extLst>
              </p:cNvPr>
              <p:cNvSpPr/>
              <p:nvPr/>
            </p:nvSpPr>
            <p:spPr>
              <a:xfrm>
                <a:off x="6085399" y="517585"/>
                <a:ext cx="222511" cy="222511"/>
              </a:xfrm>
              <a:prstGeom prst="ellipse">
                <a:avLst/>
              </a:prstGeom>
              <a:solidFill>
                <a:srgbClr val="7030A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C4411B92-A8AD-48A5-A936-8434BB7F08F3}"/>
              </a:ext>
            </a:extLst>
          </p:cNvPr>
          <p:cNvSpPr txBox="1"/>
          <p:nvPr/>
        </p:nvSpPr>
        <p:spPr>
          <a:xfrm>
            <a:off x="4664581" y="3040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1D489D1-951A-4C0F-8838-F6BD652E964D}"/>
              </a:ext>
            </a:extLst>
          </p:cNvPr>
          <p:cNvSpPr txBox="1"/>
          <p:nvPr/>
        </p:nvSpPr>
        <p:spPr>
          <a:xfrm>
            <a:off x="2819792" y="216281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관리도</a:t>
            </a:r>
            <a:endParaRPr lang="ko-KR" altLang="en-US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  <p:sp>
        <p:nvSpPr>
          <p:cNvPr id="36" name="사각형: 잘린 한쪽 모서리 45">
            <a:extLst>
              <a:ext uri="{FF2B5EF4-FFF2-40B4-BE49-F238E27FC236}">
                <a16:creationId xmlns:a16="http://schemas.microsoft.com/office/drawing/2014/main" id="{36930B47-04C1-4AF6-A5F2-C5F10F6FC460}"/>
              </a:ext>
            </a:extLst>
          </p:cNvPr>
          <p:cNvSpPr/>
          <p:nvPr/>
        </p:nvSpPr>
        <p:spPr>
          <a:xfrm rot="10800000" flipH="1">
            <a:off x="668277" y="3670773"/>
            <a:ext cx="4261452" cy="1657388"/>
          </a:xfrm>
          <a:prstGeom prst="snip1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E9214B2C-4167-467A-BB16-5C9D60B3D531}"/>
              </a:ext>
            </a:extLst>
          </p:cNvPr>
          <p:cNvSpPr/>
          <p:nvPr/>
        </p:nvSpPr>
        <p:spPr>
          <a:xfrm>
            <a:off x="542189" y="2183930"/>
            <a:ext cx="4459248" cy="3230641"/>
          </a:xfrm>
          <a:prstGeom prst="rect">
            <a:avLst/>
          </a:prstGeom>
          <a:solidFill>
            <a:schemeClr val="bg1">
              <a:lumMod val="65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사각형: 둥근 모서리 20">
            <a:extLst>
              <a:ext uri="{FF2B5EF4-FFF2-40B4-BE49-F238E27FC236}">
                <a16:creationId xmlns:a16="http://schemas.microsoft.com/office/drawing/2014/main" id="{174E0CDC-2FE1-4956-9F4B-67FD56FB1F38}"/>
              </a:ext>
            </a:extLst>
          </p:cNvPr>
          <p:cNvSpPr/>
          <p:nvPr/>
        </p:nvSpPr>
        <p:spPr>
          <a:xfrm>
            <a:off x="1486942" y="1789647"/>
            <a:ext cx="2384729" cy="357711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도출 </a:t>
            </a:r>
            <a:r>
              <a:rPr lang="en-US" altLang="ko-KR" sz="140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Vital Few</a:t>
            </a:r>
            <a:r>
              <a:rPr lang="ko-KR" altLang="en-US" sz="140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간 상관성 검사</a:t>
            </a:r>
            <a:endParaRPr lang="ko-KR" altLang="en-US" sz="1400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A1C7BBE-E23A-416A-B9E6-89D2DE8FF612}"/>
              </a:ext>
            </a:extLst>
          </p:cNvPr>
          <p:cNvSpPr txBox="1"/>
          <p:nvPr/>
        </p:nvSpPr>
        <p:spPr>
          <a:xfrm>
            <a:off x="668277" y="3670773"/>
            <a:ext cx="4564764" cy="13619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Vital Few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간 상관관계 매우 낮은 수준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  =&gt; </a:t>
            </a:r>
            <a:r>
              <a:rPr lang="ko-KR" altLang="en-US" sz="1100" dirty="0" err="1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다변량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관리도 적용 불필요</a:t>
            </a:r>
            <a:endParaRPr lang="en-US" altLang="ko-KR" sz="11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3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개 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Vital Few 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개별 관리</a:t>
            </a:r>
            <a:endParaRPr lang="en-US" altLang="ko-KR" sz="11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계량형 데이터</a:t>
            </a:r>
            <a:endParaRPr lang="en-US" altLang="ko-KR" sz="11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LOT 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별 </a:t>
            </a:r>
            <a:r>
              <a:rPr lang="ko-KR" altLang="en-US" sz="1100" dirty="0" err="1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부분군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추출 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(20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개 中 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K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개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1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50" name="직각 삼각형 49">
            <a:extLst>
              <a:ext uri="{FF2B5EF4-FFF2-40B4-BE49-F238E27FC236}">
                <a16:creationId xmlns:a16="http://schemas.microsoft.com/office/drawing/2014/main" id="{94246DF0-9E0F-4C0A-9A61-4B02F6E9EDF3}"/>
              </a:ext>
            </a:extLst>
          </p:cNvPr>
          <p:cNvSpPr/>
          <p:nvPr/>
        </p:nvSpPr>
        <p:spPr>
          <a:xfrm rot="5400000">
            <a:off x="4613541" y="5036344"/>
            <a:ext cx="337927" cy="328952"/>
          </a:xfrm>
          <a:prstGeom prst="rtTriangle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52" name="표 51">
            <a:extLst>
              <a:ext uri="{FF2B5EF4-FFF2-40B4-BE49-F238E27FC236}">
                <a16:creationId xmlns:a16="http://schemas.microsoft.com/office/drawing/2014/main" id="{953FE41E-A0A3-4C4D-8457-03284B8836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9217378"/>
              </p:ext>
            </p:extLst>
          </p:nvPr>
        </p:nvGraphicFramePr>
        <p:xfrm>
          <a:off x="668273" y="2303254"/>
          <a:ext cx="4261455" cy="128110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20485">
                  <a:extLst>
                    <a:ext uri="{9D8B030D-6E8A-4147-A177-3AD203B41FA5}">
                      <a16:colId xmlns:a16="http://schemas.microsoft.com/office/drawing/2014/main" val="2964925018"/>
                    </a:ext>
                  </a:extLst>
                </a:gridCol>
                <a:gridCol w="1420485">
                  <a:extLst>
                    <a:ext uri="{9D8B030D-6E8A-4147-A177-3AD203B41FA5}">
                      <a16:colId xmlns:a16="http://schemas.microsoft.com/office/drawing/2014/main" val="1733188823"/>
                    </a:ext>
                  </a:extLst>
                </a:gridCol>
                <a:gridCol w="1420485">
                  <a:extLst>
                    <a:ext uri="{9D8B030D-6E8A-4147-A177-3AD203B41FA5}">
                      <a16:colId xmlns:a16="http://schemas.microsoft.com/office/drawing/2014/main" val="605341740"/>
                    </a:ext>
                  </a:extLst>
                </a:gridCol>
              </a:tblGrid>
              <a:tr h="427036"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AG_RTD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DIELEC_FIRE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321256"/>
                  </a:ext>
                </a:extLst>
              </a:tr>
              <a:tr h="42703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　</a:t>
                      </a:r>
                      <a:r>
                        <a:rPr lang="en-US" altLang="ko-KR" sz="10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DIELEC_FIRE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-0.01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5520752"/>
                  </a:ext>
                </a:extLst>
              </a:tr>
              <a:tr h="42703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　</a:t>
                      </a:r>
                      <a:r>
                        <a:rPr lang="en-US" altLang="ko-KR" sz="10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BUS_DEVELOP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0.11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-0.01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7156540"/>
                  </a:ext>
                </a:extLst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3042" y="3389175"/>
            <a:ext cx="4236110" cy="939252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EBCFD95F-C23B-41A9-BC12-75FA2E69084A}"/>
              </a:ext>
            </a:extLst>
          </p:cNvPr>
          <p:cNvSpPr txBox="1"/>
          <p:nvPr/>
        </p:nvSpPr>
        <p:spPr>
          <a:xfrm>
            <a:off x="263860" y="11328"/>
            <a:ext cx="10568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bg1">
                    <a:lumMod val="9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첨부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29E50C3-78A6-4D1C-B9F4-02F74D8FD898}"/>
              </a:ext>
            </a:extLst>
          </p:cNvPr>
          <p:cNvSpPr txBox="1"/>
          <p:nvPr/>
        </p:nvSpPr>
        <p:spPr>
          <a:xfrm>
            <a:off x="1584126" y="158461"/>
            <a:ext cx="6465218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>
              <a:defRPr/>
            </a:pPr>
            <a:r>
              <a:rPr kumimoji="1" lang="ko-KR" altLang="en-US" sz="2400" kern="0" spc="-100" dirty="0">
                <a:solidFill>
                  <a:srgbClr val="00206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세부 내용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6A3BD10-548C-459E-8CE9-756978E466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57DA9-D061-434C-A620-33FE0A54C448}" type="slidenum">
              <a:rPr lang="ko-KR" altLang="en-US" smtClean="0"/>
              <a:t>37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790919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309B8109-98C8-45ED-98AE-19144C2509CC}"/>
              </a:ext>
            </a:extLst>
          </p:cNvPr>
          <p:cNvGrpSpPr/>
          <p:nvPr/>
        </p:nvGrpSpPr>
        <p:grpSpPr>
          <a:xfrm>
            <a:off x="0" y="-558195"/>
            <a:ext cx="1354649" cy="1416192"/>
            <a:chOff x="1090298" y="2985327"/>
            <a:chExt cx="1636294" cy="1748589"/>
          </a:xfrm>
        </p:grpSpPr>
        <p:sp>
          <p:nvSpPr>
            <p:cNvPr id="7" name="사각형: 둥근 모서리 13">
              <a:extLst>
                <a:ext uri="{FF2B5EF4-FFF2-40B4-BE49-F238E27FC236}">
                  <a16:creationId xmlns:a16="http://schemas.microsoft.com/office/drawing/2014/main" id="{64429016-CDC7-49C1-A367-298631C2D99E}"/>
                </a:ext>
              </a:extLst>
            </p:cNvPr>
            <p:cNvSpPr/>
            <p:nvPr/>
          </p:nvSpPr>
          <p:spPr>
            <a:xfrm rot="18479529">
              <a:off x="1034150" y="3041475"/>
              <a:ext cx="1748589" cy="1636294"/>
            </a:xfrm>
            <a:prstGeom prst="round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사각형: 둥근 모서리 14">
              <a:extLst>
                <a:ext uri="{FF2B5EF4-FFF2-40B4-BE49-F238E27FC236}">
                  <a16:creationId xmlns:a16="http://schemas.microsoft.com/office/drawing/2014/main" id="{95B5533A-04FC-4281-958F-2EA4DD23FFD0}"/>
                </a:ext>
              </a:extLst>
            </p:cNvPr>
            <p:cNvSpPr/>
            <p:nvPr/>
          </p:nvSpPr>
          <p:spPr>
            <a:xfrm rot="17778217">
              <a:off x="1338908" y="3345080"/>
              <a:ext cx="1355078" cy="1409844"/>
            </a:xfrm>
            <a:prstGeom prst="round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F1640E67-CA10-41DA-85AA-B6616694AAFD}"/>
              </a:ext>
            </a:extLst>
          </p:cNvPr>
          <p:cNvGrpSpPr/>
          <p:nvPr/>
        </p:nvGrpSpPr>
        <p:grpSpPr>
          <a:xfrm>
            <a:off x="8442672" y="30751"/>
            <a:ext cx="1477269" cy="307777"/>
            <a:chOff x="8485802" y="4873"/>
            <a:chExt cx="1477269" cy="307777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C5118D0-C239-4E43-B03A-6CB31B1CBB13}"/>
                </a:ext>
              </a:extLst>
            </p:cNvPr>
            <p:cNvSpPr txBox="1"/>
            <p:nvPr/>
          </p:nvSpPr>
          <p:spPr>
            <a:xfrm>
              <a:off x="8675539" y="4873"/>
              <a:ext cx="12875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dist"/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(</a:t>
              </a:r>
              <a:r>
                <a:rPr lang="ko-KR" altLang="en-US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주</a:t>
              </a:r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) PDP-One</a:t>
              </a:r>
              <a:endParaRPr lang="ko-KR" altLang="en-US" sz="14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87D2D921-73AC-45EA-96B4-1D1E8B7592EE}"/>
                </a:ext>
              </a:extLst>
            </p:cNvPr>
            <p:cNvGrpSpPr/>
            <p:nvPr/>
          </p:nvGrpSpPr>
          <p:grpSpPr>
            <a:xfrm>
              <a:off x="8485802" y="79737"/>
              <a:ext cx="252766" cy="154383"/>
              <a:chOff x="5943600" y="517585"/>
              <a:chExt cx="364310" cy="222511"/>
            </a:xfrm>
          </p:grpSpPr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0AA0E04B-2226-4D80-B9C2-4ED06D49FF98}"/>
                  </a:ext>
                </a:extLst>
              </p:cNvPr>
              <p:cNvSpPr/>
              <p:nvPr/>
            </p:nvSpPr>
            <p:spPr>
              <a:xfrm>
                <a:off x="5943600" y="517585"/>
                <a:ext cx="222511" cy="222511"/>
              </a:xfrm>
              <a:prstGeom prst="ellipse">
                <a:avLst/>
              </a:prstGeom>
              <a:solidFill>
                <a:srgbClr val="00206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F08712B1-066C-4C83-A615-EC0B654B7B06}"/>
                  </a:ext>
                </a:extLst>
              </p:cNvPr>
              <p:cNvSpPr/>
              <p:nvPr/>
            </p:nvSpPr>
            <p:spPr>
              <a:xfrm>
                <a:off x="6085399" y="517585"/>
                <a:ext cx="222511" cy="222511"/>
              </a:xfrm>
              <a:prstGeom prst="ellipse">
                <a:avLst/>
              </a:prstGeom>
              <a:solidFill>
                <a:srgbClr val="7030A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C4411B92-A8AD-48A5-A936-8434BB7F08F3}"/>
              </a:ext>
            </a:extLst>
          </p:cNvPr>
          <p:cNvSpPr txBox="1"/>
          <p:nvPr/>
        </p:nvSpPr>
        <p:spPr>
          <a:xfrm>
            <a:off x="4664581" y="3040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1D489D1-951A-4C0F-8838-F6BD652E964D}"/>
              </a:ext>
            </a:extLst>
          </p:cNvPr>
          <p:cNvSpPr txBox="1"/>
          <p:nvPr/>
        </p:nvSpPr>
        <p:spPr>
          <a:xfrm>
            <a:off x="2819792" y="216281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관리도</a:t>
            </a:r>
            <a:endParaRPr lang="ko-KR" altLang="en-US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  <p:sp>
        <p:nvSpPr>
          <p:cNvPr id="35" name="사각형: 둥근 모서리 35">
            <a:extLst>
              <a:ext uri="{FF2B5EF4-FFF2-40B4-BE49-F238E27FC236}">
                <a16:creationId xmlns:a16="http://schemas.microsoft.com/office/drawing/2014/main" id="{9740B7F3-A6B6-4575-BB06-4673C4EA8008}"/>
              </a:ext>
            </a:extLst>
          </p:cNvPr>
          <p:cNvSpPr/>
          <p:nvPr/>
        </p:nvSpPr>
        <p:spPr>
          <a:xfrm>
            <a:off x="3076379" y="1876058"/>
            <a:ext cx="3361134" cy="357711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개선안 적용 현황 파악을 위한 관리도 적용</a:t>
            </a:r>
            <a:endParaRPr lang="en-US" altLang="ko-KR" sz="1400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860" y="2306542"/>
            <a:ext cx="6077659" cy="3154982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6435" y="2399228"/>
            <a:ext cx="3165817" cy="2063807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2217063" y="5451175"/>
            <a:ext cx="237757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&lt;</a:t>
            </a:r>
            <a:r>
              <a:rPr lang="ko-KR" altLang="en-US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유전체 공정 배기량 변수 별 상관 계수</a:t>
            </a:r>
            <a:r>
              <a:rPr lang="en-US" altLang="ko-KR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&gt;</a:t>
            </a:r>
            <a:endParaRPr lang="ko-KR" altLang="en-US" sz="1100"/>
          </a:p>
        </p:txBody>
      </p:sp>
      <p:sp>
        <p:nvSpPr>
          <p:cNvPr id="36" name="직사각형 35"/>
          <p:cNvSpPr/>
          <p:nvPr/>
        </p:nvSpPr>
        <p:spPr>
          <a:xfrm>
            <a:off x="6860556" y="4588874"/>
            <a:ext cx="247054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&lt;</a:t>
            </a:r>
            <a:r>
              <a:rPr lang="ko-KR" altLang="en-US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유전체 공정 배기량 다변량 관리도 예시</a:t>
            </a:r>
            <a:r>
              <a:rPr lang="en-US" altLang="ko-KR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&gt;</a:t>
            </a:r>
            <a:endParaRPr lang="ko-KR" altLang="en-US" sz="11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BF148EF-5735-4E30-BCFC-A81F509DA9D6}"/>
              </a:ext>
            </a:extLst>
          </p:cNvPr>
          <p:cNvSpPr txBox="1"/>
          <p:nvPr/>
        </p:nvSpPr>
        <p:spPr>
          <a:xfrm>
            <a:off x="263860" y="11328"/>
            <a:ext cx="10568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bg1">
                    <a:lumMod val="9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첨부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3AFAFE6-AE47-4FF4-9F06-A00A9DB4D584}"/>
              </a:ext>
            </a:extLst>
          </p:cNvPr>
          <p:cNvSpPr txBox="1"/>
          <p:nvPr/>
        </p:nvSpPr>
        <p:spPr>
          <a:xfrm>
            <a:off x="1584126" y="158461"/>
            <a:ext cx="6465218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>
              <a:defRPr/>
            </a:pPr>
            <a:r>
              <a:rPr kumimoji="1" lang="ko-KR" altLang="en-US" sz="2400" kern="0" spc="-100" dirty="0">
                <a:solidFill>
                  <a:srgbClr val="00206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세부 내용</a:t>
            </a:r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60D9CC95-8491-4926-AC08-AE5D463A1C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57DA9-D061-434C-A620-33FE0A54C448}" type="slidenum">
              <a:rPr lang="ko-KR" altLang="en-US" smtClean="0"/>
              <a:t>38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7072445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309B8109-98C8-45ED-98AE-19144C2509CC}"/>
              </a:ext>
            </a:extLst>
          </p:cNvPr>
          <p:cNvGrpSpPr/>
          <p:nvPr/>
        </p:nvGrpSpPr>
        <p:grpSpPr>
          <a:xfrm>
            <a:off x="0" y="-558195"/>
            <a:ext cx="1354649" cy="1416192"/>
            <a:chOff x="1090298" y="2985327"/>
            <a:chExt cx="1636294" cy="1748589"/>
          </a:xfrm>
        </p:grpSpPr>
        <p:sp>
          <p:nvSpPr>
            <p:cNvPr id="7" name="사각형: 둥근 모서리 13">
              <a:extLst>
                <a:ext uri="{FF2B5EF4-FFF2-40B4-BE49-F238E27FC236}">
                  <a16:creationId xmlns:a16="http://schemas.microsoft.com/office/drawing/2014/main" id="{64429016-CDC7-49C1-A367-298631C2D99E}"/>
                </a:ext>
              </a:extLst>
            </p:cNvPr>
            <p:cNvSpPr/>
            <p:nvPr/>
          </p:nvSpPr>
          <p:spPr>
            <a:xfrm rot="18479529">
              <a:off x="1034150" y="3041475"/>
              <a:ext cx="1748589" cy="1636294"/>
            </a:xfrm>
            <a:prstGeom prst="round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사각형: 둥근 모서리 14">
              <a:extLst>
                <a:ext uri="{FF2B5EF4-FFF2-40B4-BE49-F238E27FC236}">
                  <a16:creationId xmlns:a16="http://schemas.microsoft.com/office/drawing/2014/main" id="{95B5533A-04FC-4281-958F-2EA4DD23FFD0}"/>
                </a:ext>
              </a:extLst>
            </p:cNvPr>
            <p:cNvSpPr/>
            <p:nvPr/>
          </p:nvSpPr>
          <p:spPr>
            <a:xfrm rot="17778217">
              <a:off x="1338908" y="3345080"/>
              <a:ext cx="1355078" cy="1409844"/>
            </a:xfrm>
            <a:prstGeom prst="round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F1640E67-CA10-41DA-85AA-B6616694AAFD}"/>
              </a:ext>
            </a:extLst>
          </p:cNvPr>
          <p:cNvGrpSpPr/>
          <p:nvPr/>
        </p:nvGrpSpPr>
        <p:grpSpPr>
          <a:xfrm>
            <a:off x="8442672" y="30751"/>
            <a:ext cx="1477269" cy="307777"/>
            <a:chOff x="8485802" y="4873"/>
            <a:chExt cx="1477269" cy="307777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C5118D0-C239-4E43-B03A-6CB31B1CBB13}"/>
                </a:ext>
              </a:extLst>
            </p:cNvPr>
            <p:cNvSpPr txBox="1"/>
            <p:nvPr/>
          </p:nvSpPr>
          <p:spPr>
            <a:xfrm>
              <a:off x="8675539" y="4873"/>
              <a:ext cx="12875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dist"/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(</a:t>
              </a:r>
              <a:r>
                <a:rPr lang="ko-KR" altLang="en-US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주</a:t>
              </a:r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) PDP-One</a:t>
              </a:r>
              <a:endParaRPr lang="ko-KR" altLang="en-US" sz="14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87D2D921-73AC-45EA-96B4-1D1E8B7592EE}"/>
                </a:ext>
              </a:extLst>
            </p:cNvPr>
            <p:cNvGrpSpPr/>
            <p:nvPr/>
          </p:nvGrpSpPr>
          <p:grpSpPr>
            <a:xfrm>
              <a:off x="8485802" y="79737"/>
              <a:ext cx="252766" cy="154383"/>
              <a:chOff x="5943600" y="517585"/>
              <a:chExt cx="364310" cy="222511"/>
            </a:xfrm>
          </p:grpSpPr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0AA0E04B-2226-4D80-B9C2-4ED06D49FF98}"/>
                  </a:ext>
                </a:extLst>
              </p:cNvPr>
              <p:cNvSpPr/>
              <p:nvPr/>
            </p:nvSpPr>
            <p:spPr>
              <a:xfrm>
                <a:off x="5943600" y="517585"/>
                <a:ext cx="222511" cy="222511"/>
              </a:xfrm>
              <a:prstGeom prst="ellipse">
                <a:avLst/>
              </a:prstGeom>
              <a:solidFill>
                <a:srgbClr val="00206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F08712B1-066C-4C83-A615-EC0B654B7B06}"/>
                  </a:ext>
                </a:extLst>
              </p:cNvPr>
              <p:cNvSpPr/>
              <p:nvPr/>
            </p:nvSpPr>
            <p:spPr>
              <a:xfrm>
                <a:off x="6085399" y="517585"/>
                <a:ext cx="222511" cy="222511"/>
              </a:xfrm>
              <a:prstGeom prst="ellipse">
                <a:avLst/>
              </a:prstGeom>
              <a:solidFill>
                <a:srgbClr val="7030A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C4411B92-A8AD-48A5-A936-8434BB7F08F3}"/>
              </a:ext>
            </a:extLst>
          </p:cNvPr>
          <p:cNvSpPr txBox="1"/>
          <p:nvPr/>
        </p:nvSpPr>
        <p:spPr>
          <a:xfrm>
            <a:off x="4664581" y="3040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1D489D1-951A-4C0F-8838-F6BD652E964D}"/>
              </a:ext>
            </a:extLst>
          </p:cNvPr>
          <p:cNvSpPr txBox="1"/>
          <p:nvPr/>
        </p:nvSpPr>
        <p:spPr>
          <a:xfrm>
            <a:off x="2819792" y="216281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관리도</a:t>
            </a:r>
            <a:endParaRPr lang="ko-KR" altLang="en-US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  <p:sp>
        <p:nvSpPr>
          <p:cNvPr id="35" name="사각형: 둥근 모서리 35">
            <a:extLst>
              <a:ext uri="{FF2B5EF4-FFF2-40B4-BE49-F238E27FC236}">
                <a16:creationId xmlns:a16="http://schemas.microsoft.com/office/drawing/2014/main" id="{9740B7F3-A6B6-4575-BB06-4673C4EA8008}"/>
              </a:ext>
            </a:extLst>
          </p:cNvPr>
          <p:cNvSpPr/>
          <p:nvPr/>
        </p:nvSpPr>
        <p:spPr>
          <a:xfrm>
            <a:off x="657926" y="1884684"/>
            <a:ext cx="3361134" cy="357711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/>
              <a:t> KS A 3201:2001 </a:t>
            </a:r>
            <a:r>
              <a:rPr lang="ko-KR" altLang="en-US" sz="1400"/>
              <a:t>판정 규칙 적용</a:t>
            </a:r>
            <a:endParaRPr lang="en-US" altLang="ko-KR" sz="1400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9214B2C-4167-467A-BB16-5C9D60B3D531}"/>
              </a:ext>
            </a:extLst>
          </p:cNvPr>
          <p:cNvSpPr/>
          <p:nvPr/>
        </p:nvSpPr>
        <p:spPr>
          <a:xfrm>
            <a:off x="108868" y="2302575"/>
            <a:ext cx="4681199" cy="3230641"/>
          </a:xfrm>
          <a:prstGeom prst="rect">
            <a:avLst/>
          </a:prstGeom>
          <a:solidFill>
            <a:schemeClr val="bg1">
              <a:lumMod val="65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A1C7BBE-E23A-416A-B9E6-89D2DE8FF612}"/>
              </a:ext>
            </a:extLst>
          </p:cNvPr>
          <p:cNvSpPr txBox="1"/>
          <p:nvPr/>
        </p:nvSpPr>
        <p:spPr>
          <a:xfrm>
            <a:off x="148477" y="2417517"/>
            <a:ext cx="4961630" cy="27699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① 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3 sigma 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관리한계선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(</a:t>
            </a:r>
            <a:r>
              <a:rPr lang="ko-KR" altLang="en-US" sz="1100" dirty="0" err="1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조치선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) 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이탈점이 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1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점 이상이 나타난다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4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② 9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점이 중심선에 대하여 같은 쪽에 있다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4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③ 6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점이 연속적으로 증가 또는 감소하고 있다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4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④ 14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점이 교대로 증감하고 있다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4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⑤ 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연속하는 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3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점 중 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2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점이 중심선 한쪽으로 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2 sigma(</a:t>
            </a:r>
            <a:r>
              <a:rPr lang="ko-KR" altLang="en-US" sz="1100" dirty="0" err="1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경고선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)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를 넘는 영역에 있다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4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⑥ 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연속하는 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5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점 중 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4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점이 중심선 한쪽으로 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1 sigma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를 넘는 영역에 있다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4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⑦ 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연속하는 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15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점이 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1 sigma 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영역 내에 존재한다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4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⑧ 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연속하는 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5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점이 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1 sigma 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한계를 넘는 영역에 있다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.</a:t>
            </a:r>
          </a:p>
        </p:txBody>
      </p:sp>
      <p:sp>
        <p:nvSpPr>
          <p:cNvPr id="29" name="사각형: 둥근 모서리 35">
            <a:extLst>
              <a:ext uri="{FF2B5EF4-FFF2-40B4-BE49-F238E27FC236}">
                <a16:creationId xmlns:a16="http://schemas.microsoft.com/office/drawing/2014/main" id="{9740B7F3-A6B6-4575-BB06-4673C4EA8008}"/>
              </a:ext>
            </a:extLst>
          </p:cNvPr>
          <p:cNvSpPr/>
          <p:nvPr/>
        </p:nvSpPr>
        <p:spPr>
          <a:xfrm>
            <a:off x="5619556" y="1884684"/>
            <a:ext cx="3361134" cy="357711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 </a:t>
            </a:r>
            <a:r>
              <a:rPr lang="ko-KR" altLang="en-US" sz="1400"/>
              <a:t>관리도 적용 방안</a:t>
            </a:r>
            <a:endParaRPr lang="en-US" altLang="ko-KR" sz="1400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E9214B2C-4167-467A-BB16-5C9D60B3D531}"/>
              </a:ext>
            </a:extLst>
          </p:cNvPr>
          <p:cNvSpPr/>
          <p:nvPr/>
        </p:nvSpPr>
        <p:spPr>
          <a:xfrm>
            <a:off x="5070498" y="2302575"/>
            <a:ext cx="4681199" cy="3230641"/>
          </a:xfrm>
          <a:prstGeom prst="rect">
            <a:avLst/>
          </a:prstGeom>
          <a:solidFill>
            <a:schemeClr val="bg1">
              <a:lumMod val="65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A1C7BBE-E23A-416A-B9E6-89D2DE8FF612}"/>
              </a:ext>
            </a:extLst>
          </p:cNvPr>
          <p:cNvSpPr txBox="1"/>
          <p:nvPr/>
        </p:nvSpPr>
        <p:spPr>
          <a:xfrm>
            <a:off x="5110107" y="2417517"/>
            <a:ext cx="496163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데이터 특성 상 계량형 관리도 적용</a:t>
            </a:r>
            <a:endParaRPr lang="en-US" altLang="ko-KR" sz="110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40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로트별 부분 군 </a:t>
            </a:r>
            <a:r>
              <a:rPr lang="en-US" altLang="ko-KR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10</a:t>
            </a:r>
            <a:r>
              <a:rPr lang="ko-KR" altLang="en-US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개 추출 </a:t>
            </a:r>
            <a:r>
              <a:rPr lang="en-US" altLang="ko-KR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=&gt; 200</a:t>
            </a:r>
            <a:r>
              <a:rPr lang="ko-KR" altLang="en-US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개 표본 </a:t>
            </a:r>
            <a:r>
              <a:rPr lang="en-US" altLang="ko-KR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(</a:t>
            </a:r>
            <a:r>
              <a:rPr lang="ko-KR" altLang="en-US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로트별 제품 수 </a:t>
            </a:r>
            <a:r>
              <a:rPr lang="en-US" altLang="ko-KR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20</a:t>
            </a:r>
            <a:r>
              <a:rPr lang="ko-KR" altLang="en-US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개</a:t>
            </a:r>
            <a:r>
              <a:rPr lang="en-US" altLang="ko-KR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, </a:t>
            </a:r>
            <a:r>
              <a:rPr lang="ko-KR" altLang="en-US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전체 </a:t>
            </a:r>
            <a:r>
              <a:rPr lang="en-US" altLang="ko-KR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4000</a:t>
            </a:r>
            <a:r>
              <a:rPr lang="ko-KR" altLang="en-US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개</a:t>
            </a:r>
            <a:r>
              <a:rPr lang="en-US" altLang="ko-KR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40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부분군 크기 </a:t>
            </a:r>
            <a:r>
              <a:rPr lang="en-US" altLang="ko-KR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8</a:t>
            </a:r>
            <a:r>
              <a:rPr lang="ko-KR" altLang="en-US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이상 </a:t>
            </a:r>
            <a:r>
              <a:rPr lang="en-US" altLang="ko-KR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=&gt; </a:t>
            </a:r>
            <a:r>
              <a:rPr lang="en-US" altLang="ko-KR" sz="1100"/>
              <a:t>Xbar-S </a:t>
            </a:r>
            <a:r>
              <a:rPr lang="ko-KR" altLang="en-US" sz="1100"/>
              <a:t>관리도 적용</a:t>
            </a:r>
            <a:endParaRPr lang="en-US" altLang="ko-KR" sz="110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40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도출 최적 작업 조건 기반 모수 선정</a:t>
            </a:r>
            <a:endParaRPr lang="en-US" altLang="ko-KR" sz="110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9716" y="3917895"/>
            <a:ext cx="4040621" cy="152888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9F9EDD5F-5F03-4CF4-A79C-438315C4C788}"/>
              </a:ext>
            </a:extLst>
          </p:cNvPr>
          <p:cNvSpPr txBox="1"/>
          <p:nvPr/>
        </p:nvSpPr>
        <p:spPr>
          <a:xfrm>
            <a:off x="263860" y="11328"/>
            <a:ext cx="10568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bg1">
                    <a:lumMod val="9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첨부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D2DE10E-E839-40B4-BCA4-39499BBD4E39}"/>
              </a:ext>
            </a:extLst>
          </p:cNvPr>
          <p:cNvSpPr txBox="1"/>
          <p:nvPr/>
        </p:nvSpPr>
        <p:spPr>
          <a:xfrm>
            <a:off x="1584126" y="158461"/>
            <a:ext cx="6465218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>
              <a:defRPr/>
            </a:pPr>
            <a:r>
              <a:rPr kumimoji="1" lang="ko-KR" altLang="en-US" sz="2400" kern="0" spc="-100" dirty="0">
                <a:solidFill>
                  <a:srgbClr val="00206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세부 내용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925A9AB-7EA5-494F-82DA-D81A2B5198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57DA9-D061-434C-A620-33FE0A54C448}" type="slidenum">
              <a:rPr lang="ko-KR" altLang="en-US" smtClean="0"/>
              <a:t>39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337786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309B8109-98C8-45ED-98AE-19144C2509CC}"/>
              </a:ext>
            </a:extLst>
          </p:cNvPr>
          <p:cNvGrpSpPr/>
          <p:nvPr/>
        </p:nvGrpSpPr>
        <p:grpSpPr>
          <a:xfrm>
            <a:off x="0" y="-558195"/>
            <a:ext cx="1354649" cy="1416192"/>
            <a:chOff x="1090298" y="2985327"/>
            <a:chExt cx="1636294" cy="1748589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64429016-CDC7-49C1-A367-298631C2D99E}"/>
                </a:ext>
              </a:extLst>
            </p:cNvPr>
            <p:cNvSpPr/>
            <p:nvPr/>
          </p:nvSpPr>
          <p:spPr>
            <a:xfrm rot="18479529">
              <a:off x="1034150" y="3041475"/>
              <a:ext cx="1748589" cy="1636294"/>
            </a:xfrm>
            <a:prstGeom prst="round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95B5533A-04FC-4281-958F-2EA4DD23FFD0}"/>
                </a:ext>
              </a:extLst>
            </p:cNvPr>
            <p:cNvSpPr/>
            <p:nvPr/>
          </p:nvSpPr>
          <p:spPr>
            <a:xfrm rot="17778217">
              <a:off x="1338908" y="3345080"/>
              <a:ext cx="1355078" cy="1409844"/>
            </a:xfrm>
            <a:prstGeom prst="round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4C3FFEF-B461-4F71-BB53-7DFD2D17D947}"/>
                </a:ext>
              </a:extLst>
            </p:cNvPr>
            <p:cNvSpPr txBox="1"/>
            <p:nvPr/>
          </p:nvSpPr>
          <p:spPr>
            <a:xfrm>
              <a:off x="1409017" y="3645920"/>
              <a:ext cx="1276540" cy="10260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dirty="0">
                  <a:solidFill>
                    <a:schemeClr val="bg1">
                      <a:lumMod val="95000"/>
                    </a:schemeClr>
                  </a:solidFill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02</a:t>
              </a:r>
              <a:endParaRPr lang="ko-KR" altLang="en-US" sz="4800" dirty="0">
                <a:solidFill>
                  <a:schemeClr val="bg1">
                    <a:lumMod val="9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0EC4A71E-D258-4168-A088-63F0AB22B55C}"/>
              </a:ext>
            </a:extLst>
          </p:cNvPr>
          <p:cNvGrpSpPr/>
          <p:nvPr/>
        </p:nvGrpSpPr>
        <p:grpSpPr>
          <a:xfrm>
            <a:off x="8442672" y="30751"/>
            <a:ext cx="1477269" cy="307777"/>
            <a:chOff x="8485802" y="4873"/>
            <a:chExt cx="1477269" cy="307777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BA425B2-A2ED-4C93-ADDF-2AAAF79B6869}"/>
                </a:ext>
              </a:extLst>
            </p:cNvPr>
            <p:cNvSpPr txBox="1"/>
            <p:nvPr/>
          </p:nvSpPr>
          <p:spPr>
            <a:xfrm>
              <a:off x="8675539" y="4873"/>
              <a:ext cx="12875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dist"/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(</a:t>
              </a:r>
              <a:r>
                <a:rPr lang="ko-KR" altLang="en-US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주</a:t>
              </a:r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) PDP-One</a:t>
              </a:r>
              <a:endParaRPr lang="ko-KR" altLang="en-US" sz="14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AE12B549-CA54-40E3-8252-4B5C9EBCDEB2}"/>
                </a:ext>
              </a:extLst>
            </p:cNvPr>
            <p:cNvGrpSpPr/>
            <p:nvPr/>
          </p:nvGrpSpPr>
          <p:grpSpPr>
            <a:xfrm>
              <a:off x="8485802" y="79737"/>
              <a:ext cx="252766" cy="154383"/>
              <a:chOff x="5943600" y="517585"/>
              <a:chExt cx="364310" cy="222511"/>
            </a:xfrm>
          </p:grpSpPr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id="{C5CCA624-5BDA-42A7-9F8E-726413F1323E}"/>
                  </a:ext>
                </a:extLst>
              </p:cNvPr>
              <p:cNvSpPr/>
              <p:nvPr/>
            </p:nvSpPr>
            <p:spPr>
              <a:xfrm>
                <a:off x="5943600" y="517585"/>
                <a:ext cx="222511" cy="222511"/>
              </a:xfrm>
              <a:prstGeom prst="ellipse">
                <a:avLst/>
              </a:prstGeom>
              <a:solidFill>
                <a:srgbClr val="00206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" name="타원 31">
                <a:extLst>
                  <a:ext uri="{FF2B5EF4-FFF2-40B4-BE49-F238E27FC236}">
                    <a16:creationId xmlns:a16="http://schemas.microsoft.com/office/drawing/2014/main" id="{A239CA91-F3A5-4748-BC96-F2B74F2CE47D}"/>
                  </a:ext>
                </a:extLst>
              </p:cNvPr>
              <p:cNvSpPr/>
              <p:nvPr/>
            </p:nvSpPr>
            <p:spPr>
              <a:xfrm>
                <a:off x="6085399" y="517585"/>
                <a:ext cx="222511" cy="222511"/>
              </a:xfrm>
              <a:prstGeom prst="ellipse">
                <a:avLst/>
              </a:prstGeom>
              <a:solidFill>
                <a:srgbClr val="7030A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D751D460-72F7-49A1-9395-9CCB098D5A45}"/>
              </a:ext>
            </a:extLst>
          </p:cNvPr>
          <p:cNvSpPr txBox="1"/>
          <p:nvPr/>
        </p:nvSpPr>
        <p:spPr>
          <a:xfrm>
            <a:off x="2819792" y="216281"/>
            <a:ext cx="1890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공정</a:t>
            </a:r>
            <a:r>
              <a:rPr lang="en-US" altLang="ko-KR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 </a:t>
            </a:r>
            <a:r>
              <a:rPr lang="ko-KR" altLang="en-US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프로세스 현황</a:t>
            </a:r>
          </a:p>
        </p:txBody>
      </p:sp>
      <p:sp>
        <p:nvSpPr>
          <p:cNvPr id="111" name="화살표: 오각형 110">
            <a:extLst>
              <a:ext uri="{FF2B5EF4-FFF2-40B4-BE49-F238E27FC236}">
                <a16:creationId xmlns:a16="http://schemas.microsoft.com/office/drawing/2014/main" id="{A6C28FC7-2559-4974-9554-58050CBAB5B4}"/>
              </a:ext>
            </a:extLst>
          </p:cNvPr>
          <p:cNvSpPr/>
          <p:nvPr/>
        </p:nvSpPr>
        <p:spPr>
          <a:xfrm>
            <a:off x="1243280" y="1375649"/>
            <a:ext cx="1319332" cy="335158"/>
          </a:xfrm>
          <a:prstGeom prst="homePlat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00" dirty="0">
                <a:solidFill>
                  <a:schemeClr val="bg1">
                    <a:lumMod val="95000"/>
                  </a:schemeClr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1. BLACK </a:t>
            </a:r>
            <a:r>
              <a:rPr lang="ko-KR" altLang="en-US" sz="1300" dirty="0">
                <a:solidFill>
                  <a:schemeClr val="bg1">
                    <a:lumMod val="95000"/>
                  </a:schemeClr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공정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A9A1243-CEC5-4C48-956C-D2E747EC12B5}"/>
              </a:ext>
            </a:extLst>
          </p:cNvPr>
          <p:cNvSpPr/>
          <p:nvPr/>
        </p:nvSpPr>
        <p:spPr>
          <a:xfrm>
            <a:off x="1251907" y="1702181"/>
            <a:ext cx="1873290" cy="2099168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223FAD3-31AE-4BAE-A177-A347CF988B25}"/>
              </a:ext>
            </a:extLst>
          </p:cNvPr>
          <p:cNvSpPr txBox="1"/>
          <p:nvPr/>
        </p:nvSpPr>
        <p:spPr>
          <a:xfrm>
            <a:off x="1366240" y="2427137"/>
            <a:ext cx="773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인쇄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29A7C813-5EAF-43A2-8949-3D4ABA038013}"/>
              </a:ext>
            </a:extLst>
          </p:cNvPr>
          <p:cNvGrpSpPr/>
          <p:nvPr/>
        </p:nvGrpSpPr>
        <p:grpSpPr>
          <a:xfrm>
            <a:off x="1651865" y="1938724"/>
            <a:ext cx="1022879" cy="486191"/>
            <a:chOff x="933450" y="4475515"/>
            <a:chExt cx="4706811" cy="1752669"/>
          </a:xfrm>
        </p:grpSpPr>
        <p:sp>
          <p:nvSpPr>
            <p:cNvPr id="33" name="정육면체 32">
              <a:extLst>
                <a:ext uri="{FF2B5EF4-FFF2-40B4-BE49-F238E27FC236}">
                  <a16:creationId xmlns:a16="http://schemas.microsoft.com/office/drawing/2014/main" id="{AEAA7287-C41F-4149-AFEF-109D930EDE69}"/>
                </a:ext>
              </a:extLst>
            </p:cNvPr>
            <p:cNvSpPr/>
            <p:nvPr/>
          </p:nvSpPr>
          <p:spPr>
            <a:xfrm>
              <a:off x="933450" y="4533727"/>
              <a:ext cx="4706811" cy="1266093"/>
            </a:xfrm>
            <a:prstGeom prst="cube">
              <a:avLst>
                <a:gd name="adj" fmla="val 66154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marL="0" algn="ctr"/>
              <a:endPara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312AFE6-C302-45EF-8439-3849CB0F9009}"/>
                </a:ext>
              </a:extLst>
            </p:cNvPr>
            <p:cNvSpPr txBox="1"/>
            <p:nvPr/>
          </p:nvSpPr>
          <p:spPr>
            <a:xfrm>
              <a:off x="933450" y="5492043"/>
              <a:ext cx="2982352" cy="7361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</p:txBody>
        </p:sp>
        <p:sp>
          <p:nvSpPr>
            <p:cNvPr id="35" name="정육면체 34">
              <a:extLst>
                <a:ext uri="{FF2B5EF4-FFF2-40B4-BE49-F238E27FC236}">
                  <a16:creationId xmlns:a16="http://schemas.microsoft.com/office/drawing/2014/main" id="{B4516555-249F-41D5-A124-560B51F70D31}"/>
                </a:ext>
              </a:extLst>
            </p:cNvPr>
            <p:cNvSpPr/>
            <p:nvPr/>
          </p:nvSpPr>
          <p:spPr>
            <a:xfrm>
              <a:off x="943674" y="4476508"/>
              <a:ext cx="980940" cy="886265"/>
            </a:xfrm>
            <a:prstGeom prst="cube">
              <a:avLst>
                <a:gd name="adj" fmla="val 93254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marL="0" algn="ctr"/>
              <a:endPara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6" name="정육면체 35">
              <a:extLst>
                <a:ext uri="{FF2B5EF4-FFF2-40B4-BE49-F238E27FC236}">
                  <a16:creationId xmlns:a16="http://schemas.microsoft.com/office/drawing/2014/main" id="{E3EDF4E3-3369-4E1D-A2D8-98F3AF39AD75}"/>
                </a:ext>
              </a:extLst>
            </p:cNvPr>
            <p:cNvSpPr/>
            <p:nvPr/>
          </p:nvSpPr>
          <p:spPr>
            <a:xfrm>
              <a:off x="1398955" y="4476107"/>
              <a:ext cx="1160586" cy="886265"/>
            </a:xfrm>
            <a:prstGeom prst="cube">
              <a:avLst>
                <a:gd name="adj" fmla="val 93254"/>
              </a:avLst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marL="0" algn="ctr"/>
              <a:endPara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7" name="정육면체 36">
              <a:extLst>
                <a:ext uri="{FF2B5EF4-FFF2-40B4-BE49-F238E27FC236}">
                  <a16:creationId xmlns:a16="http://schemas.microsoft.com/office/drawing/2014/main" id="{F37A1875-6FD2-4DEF-A2D7-E3934D2D7B51}"/>
                </a:ext>
              </a:extLst>
            </p:cNvPr>
            <p:cNvSpPr/>
            <p:nvPr/>
          </p:nvSpPr>
          <p:spPr>
            <a:xfrm>
              <a:off x="4638341" y="4475515"/>
              <a:ext cx="980940" cy="886265"/>
            </a:xfrm>
            <a:prstGeom prst="cube">
              <a:avLst>
                <a:gd name="adj" fmla="val 93254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marL="0" algn="ctr"/>
              <a:endPara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8" name="정육면체 37">
              <a:extLst>
                <a:ext uri="{FF2B5EF4-FFF2-40B4-BE49-F238E27FC236}">
                  <a16:creationId xmlns:a16="http://schemas.microsoft.com/office/drawing/2014/main" id="{2C49CB39-7657-419B-95EE-B88567D43ADB}"/>
                </a:ext>
              </a:extLst>
            </p:cNvPr>
            <p:cNvSpPr/>
            <p:nvPr/>
          </p:nvSpPr>
          <p:spPr>
            <a:xfrm>
              <a:off x="1989738" y="4479249"/>
              <a:ext cx="1160586" cy="886265"/>
            </a:xfrm>
            <a:prstGeom prst="cube">
              <a:avLst>
                <a:gd name="adj" fmla="val 93254"/>
              </a:avLst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marL="0" algn="ctr"/>
              <a:endPara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9" name="정육면체 38">
              <a:extLst>
                <a:ext uri="{FF2B5EF4-FFF2-40B4-BE49-F238E27FC236}">
                  <a16:creationId xmlns:a16="http://schemas.microsoft.com/office/drawing/2014/main" id="{BE147701-2A51-455D-BAAE-911853E6352A}"/>
                </a:ext>
              </a:extLst>
            </p:cNvPr>
            <p:cNvSpPr/>
            <p:nvPr/>
          </p:nvSpPr>
          <p:spPr>
            <a:xfrm>
              <a:off x="2627441" y="4475515"/>
              <a:ext cx="1223890" cy="886265"/>
            </a:xfrm>
            <a:prstGeom prst="cube">
              <a:avLst>
                <a:gd name="adj" fmla="val 93254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marL="0" algn="ctr"/>
              <a:endPara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0" name="정육면체 39">
              <a:extLst>
                <a:ext uri="{FF2B5EF4-FFF2-40B4-BE49-F238E27FC236}">
                  <a16:creationId xmlns:a16="http://schemas.microsoft.com/office/drawing/2014/main" id="{2615294B-4C83-48B4-A25A-13A6E262C8E9}"/>
                </a:ext>
              </a:extLst>
            </p:cNvPr>
            <p:cNvSpPr/>
            <p:nvPr/>
          </p:nvSpPr>
          <p:spPr>
            <a:xfrm>
              <a:off x="3315532" y="4477869"/>
              <a:ext cx="1160586" cy="886265"/>
            </a:xfrm>
            <a:prstGeom prst="cube">
              <a:avLst>
                <a:gd name="adj" fmla="val 93254"/>
              </a:avLst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marL="0" algn="ctr"/>
              <a:endPara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1" name="정육면체 40">
              <a:extLst>
                <a:ext uri="{FF2B5EF4-FFF2-40B4-BE49-F238E27FC236}">
                  <a16:creationId xmlns:a16="http://schemas.microsoft.com/office/drawing/2014/main" id="{105D20A3-B760-4960-841C-D5C0FCE2B75D}"/>
                </a:ext>
              </a:extLst>
            </p:cNvPr>
            <p:cNvSpPr/>
            <p:nvPr/>
          </p:nvSpPr>
          <p:spPr>
            <a:xfrm>
              <a:off x="3882928" y="4478971"/>
              <a:ext cx="1160586" cy="886265"/>
            </a:xfrm>
            <a:prstGeom prst="cube">
              <a:avLst>
                <a:gd name="adj" fmla="val 93254"/>
              </a:avLst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marL="0" algn="ctr"/>
              <a:endPara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37058CDF-6EA5-424E-94E0-92923EC8AF65}"/>
              </a:ext>
            </a:extLst>
          </p:cNvPr>
          <p:cNvSpPr txBox="1"/>
          <p:nvPr/>
        </p:nvSpPr>
        <p:spPr>
          <a:xfrm>
            <a:off x="2253275" y="2427137"/>
            <a:ext cx="773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RTD</a:t>
            </a:r>
            <a:endParaRPr lang="ko-KR" altLang="en-US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  <p:sp>
        <p:nvSpPr>
          <p:cNvPr id="297" name="화살표: 오각형 296">
            <a:extLst>
              <a:ext uri="{FF2B5EF4-FFF2-40B4-BE49-F238E27FC236}">
                <a16:creationId xmlns:a16="http://schemas.microsoft.com/office/drawing/2014/main" id="{DFCACEE0-9F7C-4F62-8989-DBE82A5FB62E}"/>
              </a:ext>
            </a:extLst>
          </p:cNvPr>
          <p:cNvSpPr/>
          <p:nvPr/>
        </p:nvSpPr>
        <p:spPr>
          <a:xfrm>
            <a:off x="3292538" y="1359665"/>
            <a:ext cx="1271304" cy="335158"/>
          </a:xfrm>
          <a:prstGeom prst="homePlate">
            <a:avLst/>
          </a:prstGeom>
          <a:solidFill>
            <a:srgbClr val="4C5E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00" dirty="0">
                <a:solidFill>
                  <a:schemeClr val="bg1">
                    <a:lumMod val="95000"/>
                  </a:schemeClr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2. AG</a:t>
            </a:r>
            <a:r>
              <a:rPr lang="ko-KR" altLang="en-US" sz="1300" dirty="0">
                <a:solidFill>
                  <a:schemeClr val="bg1">
                    <a:lumMod val="95000"/>
                  </a:schemeClr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 공정</a:t>
            </a:r>
          </a:p>
        </p:txBody>
      </p:sp>
      <p:sp>
        <p:nvSpPr>
          <p:cNvPr id="298" name="직사각형 297">
            <a:extLst>
              <a:ext uri="{FF2B5EF4-FFF2-40B4-BE49-F238E27FC236}">
                <a16:creationId xmlns:a16="http://schemas.microsoft.com/office/drawing/2014/main" id="{75464D44-29C7-4C0D-9F68-7118279EDDD6}"/>
              </a:ext>
            </a:extLst>
          </p:cNvPr>
          <p:cNvSpPr/>
          <p:nvPr/>
        </p:nvSpPr>
        <p:spPr>
          <a:xfrm>
            <a:off x="3301165" y="1686197"/>
            <a:ext cx="1873290" cy="2121570"/>
          </a:xfrm>
          <a:prstGeom prst="rect">
            <a:avLst/>
          </a:prstGeom>
          <a:noFill/>
          <a:ln w="19050">
            <a:solidFill>
              <a:srgbClr val="4C5E7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99" name="그룹 298">
            <a:extLst>
              <a:ext uri="{FF2B5EF4-FFF2-40B4-BE49-F238E27FC236}">
                <a16:creationId xmlns:a16="http://schemas.microsoft.com/office/drawing/2014/main" id="{E5CDBE51-AEF6-46C7-91DD-707A644A3A42}"/>
              </a:ext>
            </a:extLst>
          </p:cNvPr>
          <p:cNvGrpSpPr/>
          <p:nvPr/>
        </p:nvGrpSpPr>
        <p:grpSpPr>
          <a:xfrm>
            <a:off x="3726370" y="1957604"/>
            <a:ext cx="1022879" cy="467421"/>
            <a:chOff x="933450" y="4475515"/>
            <a:chExt cx="4706811" cy="1752669"/>
          </a:xfrm>
        </p:grpSpPr>
        <p:sp>
          <p:nvSpPr>
            <p:cNvPr id="302" name="정육면체 301">
              <a:extLst>
                <a:ext uri="{FF2B5EF4-FFF2-40B4-BE49-F238E27FC236}">
                  <a16:creationId xmlns:a16="http://schemas.microsoft.com/office/drawing/2014/main" id="{AF07A014-D300-4218-B4FA-8B89DEFBD0DC}"/>
                </a:ext>
              </a:extLst>
            </p:cNvPr>
            <p:cNvSpPr/>
            <p:nvPr/>
          </p:nvSpPr>
          <p:spPr>
            <a:xfrm>
              <a:off x="933450" y="4533727"/>
              <a:ext cx="4706811" cy="1266093"/>
            </a:xfrm>
            <a:prstGeom prst="cube">
              <a:avLst>
                <a:gd name="adj" fmla="val 66154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marL="0" algn="ctr"/>
              <a:endPara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03" name="TextBox 302">
              <a:extLst>
                <a:ext uri="{FF2B5EF4-FFF2-40B4-BE49-F238E27FC236}">
                  <a16:creationId xmlns:a16="http://schemas.microsoft.com/office/drawing/2014/main" id="{9EDEF09D-8529-4855-84BB-4093D72D8BFB}"/>
                </a:ext>
              </a:extLst>
            </p:cNvPr>
            <p:cNvSpPr txBox="1"/>
            <p:nvPr/>
          </p:nvSpPr>
          <p:spPr>
            <a:xfrm>
              <a:off x="933450" y="5492043"/>
              <a:ext cx="2982352" cy="7361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</p:txBody>
        </p:sp>
        <p:sp>
          <p:nvSpPr>
            <p:cNvPr id="304" name="정육면체 303">
              <a:extLst>
                <a:ext uri="{FF2B5EF4-FFF2-40B4-BE49-F238E27FC236}">
                  <a16:creationId xmlns:a16="http://schemas.microsoft.com/office/drawing/2014/main" id="{E325F88C-7AA6-424D-8AEF-035913A98257}"/>
                </a:ext>
              </a:extLst>
            </p:cNvPr>
            <p:cNvSpPr/>
            <p:nvPr/>
          </p:nvSpPr>
          <p:spPr>
            <a:xfrm>
              <a:off x="943674" y="4476508"/>
              <a:ext cx="980940" cy="886265"/>
            </a:xfrm>
            <a:prstGeom prst="cube">
              <a:avLst>
                <a:gd name="adj" fmla="val 93254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marL="0" algn="ctr"/>
              <a:endPara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05" name="정육면체 304">
              <a:extLst>
                <a:ext uri="{FF2B5EF4-FFF2-40B4-BE49-F238E27FC236}">
                  <a16:creationId xmlns:a16="http://schemas.microsoft.com/office/drawing/2014/main" id="{274E6D40-43AB-4CF0-B482-C7EA0013879E}"/>
                </a:ext>
              </a:extLst>
            </p:cNvPr>
            <p:cNvSpPr/>
            <p:nvPr/>
          </p:nvSpPr>
          <p:spPr>
            <a:xfrm>
              <a:off x="1398955" y="4476107"/>
              <a:ext cx="1160586" cy="886265"/>
            </a:xfrm>
            <a:prstGeom prst="cube">
              <a:avLst>
                <a:gd name="adj" fmla="val 93254"/>
              </a:avLst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marL="0" algn="ctr"/>
              <a:endPara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06" name="정육면체 305">
              <a:extLst>
                <a:ext uri="{FF2B5EF4-FFF2-40B4-BE49-F238E27FC236}">
                  <a16:creationId xmlns:a16="http://schemas.microsoft.com/office/drawing/2014/main" id="{C21CF0F4-C38F-4C6D-AE49-541428DA59C0}"/>
                </a:ext>
              </a:extLst>
            </p:cNvPr>
            <p:cNvSpPr/>
            <p:nvPr/>
          </p:nvSpPr>
          <p:spPr>
            <a:xfrm>
              <a:off x="4638341" y="4475515"/>
              <a:ext cx="980940" cy="886265"/>
            </a:xfrm>
            <a:prstGeom prst="cube">
              <a:avLst>
                <a:gd name="adj" fmla="val 93254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marL="0" algn="ctr"/>
              <a:endPara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07" name="정육면체 306">
              <a:extLst>
                <a:ext uri="{FF2B5EF4-FFF2-40B4-BE49-F238E27FC236}">
                  <a16:creationId xmlns:a16="http://schemas.microsoft.com/office/drawing/2014/main" id="{40AC3CEA-6004-4402-9F1E-33A896860A23}"/>
                </a:ext>
              </a:extLst>
            </p:cNvPr>
            <p:cNvSpPr/>
            <p:nvPr/>
          </p:nvSpPr>
          <p:spPr>
            <a:xfrm>
              <a:off x="1989738" y="4479249"/>
              <a:ext cx="1160586" cy="886265"/>
            </a:xfrm>
            <a:prstGeom prst="cube">
              <a:avLst>
                <a:gd name="adj" fmla="val 93254"/>
              </a:avLst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marL="0" algn="ctr"/>
              <a:endPara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08" name="정육면체 307">
              <a:extLst>
                <a:ext uri="{FF2B5EF4-FFF2-40B4-BE49-F238E27FC236}">
                  <a16:creationId xmlns:a16="http://schemas.microsoft.com/office/drawing/2014/main" id="{D72CD533-7BFB-4220-9282-4A1881BC0684}"/>
                </a:ext>
              </a:extLst>
            </p:cNvPr>
            <p:cNvSpPr/>
            <p:nvPr/>
          </p:nvSpPr>
          <p:spPr>
            <a:xfrm>
              <a:off x="2627441" y="4475515"/>
              <a:ext cx="1223890" cy="886265"/>
            </a:xfrm>
            <a:prstGeom prst="cube">
              <a:avLst>
                <a:gd name="adj" fmla="val 93254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marL="0" algn="ctr"/>
              <a:endPara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09" name="정육면체 308">
              <a:extLst>
                <a:ext uri="{FF2B5EF4-FFF2-40B4-BE49-F238E27FC236}">
                  <a16:creationId xmlns:a16="http://schemas.microsoft.com/office/drawing/2014/main" id="{D91F71E2-418F-4622-99C6-BB156F21EF80}"/>
                </a:ext>
              </a:extLst>
            </p:cNvPr>
            <p:cNvSpPr/>
            <p:nvPr/>
          </p:nvSpPr>
          <p:spPr>
            <a:xfrm>
              <a:off x="3315532" y="4477869"/>
              <a:ext cx="1160586" cy="886265"/>
            </a:xfrm>
            <a:prstGeom prst="cube">
              <a:avLst>
                <a:gd name="adj" fmla="val 93254"/>
              </a:avLst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marL="0" algn="ctr"/>
              <a:endPara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10" name="정육면체 309">
              <a:extLst>
                <a:ext uri="{FF2B5EF4-FFF2-40B4-BE49-F238E27FC236}">
                  <a16:creationId xmlns:a16="http://schemas.microsoft.com/office/drawing/2014/main" id="{F4218FEE-C667-4BF9-9CFC-6DDCBB58F1DB}"/>
                </a:ext>
              </a:extLst>
            </p:cNvPr>
            <p:cNvSpPr/>
            <p:nvPr/>
          </p:nvSpPr>
          <p:spPr>
            <a:xfrm>
              <a:off x="3882928" y="4478971"/>
              <a:ext cx="1160586" cy="886265"/>
            </a:xfrm>
            <a:prstGeom prst="cube">
              <a:avLst>
                <a:gd name="adj" fmla="val 93254"/>
              </a:avLst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marL="0" algn="ctr"/>
              <a:endPara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326" name="화살표: 오른쪽 325">
            <a:extLst>
              <a:ext uri="{FF2B5EF4-FFF2-40B4-BE49-F238E27FC236}">
                <a16:creationId xmlns:a16="http://schemas.microsoft.com/office/drawing/2014/main" id="{BAB1DD6B-02DC-4029-8168-895C49903C4D}"/>
              </a:ext>
            </a:extLst>
          </p:cNvPr>
          <p:cNvSpPr/>
          <p:nvPr/>
        </p:nvSpPr>
        <p:spPr>
          <a:xfrm>
            <a:off x="2089883" y="2529399"/>
            <a:ext cx="212854" cy="148231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7" name="TextBox 326">
            <a:extLst>
              <a:ext uri="{FF2B5EF4-FFF2-40B4-BE49-F238E27FC236}">
                <a16:creationId xmlns:a16="http://schemas.microsoft.com/office/drawing/2014/main" id="{82D22D9F-08D1-4EBF-BCD9-C1444A93A52C}"/>
              </a:ext>
            </a:extLst>
          </p:cNvPr>
          <p:cNvSpPr txBox="1"/>
          <p:nvPr/>
        </p:nvSpPr>
        <p:spPr>
          <a:xfrm>
            <a:off x="3417389" y="2427137"/>
            <a:ext cx="773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인쇄</a:t>
            </a:r>
          </a:p>
        </p:txBody>
      </p:sp>
      <p:sp>
        <p:nvSpPr>
          <p:cNvPr id="328" name="TextBox 327">
            <a:extLst>
              <a:ext uri="{FF2B5EF4-FFF2-40B4-BE49-F238E27FC236}">
                <a16:creationId xmlns:a16="http://schemas.microsoft.com/office/drawing/2014/main" id="{F709DF8F-34FC-4C1C-934D-94AAD0B6CD02}"/>
              </a:ext>
            </a:extLst>
          </p:cNvPr>
          <p:cNvSpPr txBox="1"/>
          <p:nvPr/>
        </p:nvSpPr>
        <p:spPr>
          <a:xfrm>
            <a:off x="4304424" y="2427137"/>
            <a:ext cx="773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RTD</a:t>
            </a:r>
            <a:endParaRPr lang="ko-KR" altLang="en-US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  <p:sp>
        <p:nvSpPr>
          <p:cNvPr id="329" name="화살표: 오른쪽 328">
            <a:extLst>
              <a:ext uri="{FF2B5EF4-FFF2-40B4-BE49-F238E27FC236}">
                <a16:creationId xmlns:a16="http://schemas.microsoft.com/office/drawing/2014/main" id="{56D9E722-2E04-400A-9136-4BB8F5BCF89B}"/>
              </a:ext>
            </a:extLst>
          </p:cNvPr>
          <p:cNvSpPr/>
          <p:nvPr/>
        </p:nvSpPr>
        <p:spPr>
          <a:xfrm>
            <a:off x="4141032" y="2529399"/>
            <a:ext cx="212854" cy="148231"/>
          </a:xfrm>
          <a:prstGeom prst="rightArrow">
            <a:avLst/>
          </a:prstGeom>
          <a:solidFill>
            <a:srgbClr val="4C5E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0" name="화살표: 오각형 329">
            <a:extLst>
              <a:ext uri="{FF2B5EF4-FFF2-40B4-BE49-F238E27FC236}">
                <a16:creationId xmlns:a16="http://schemas.microsoft.com/office/drawing/2014/main" id="{EF65DB2F-D25D-4C3D-95D4-BD95F84B79AE}"/>
              </a:ext>
            </a:extLst>
          </p:cNvPr>
          <p:cNvSpPr/>
          <p:nvPr/>
        </p:nvSpPr>
        <p:spPr>
          <a:xfrm>
            <a:off x="5343021" y="1387166"/>
            <a:ext cx="1271304" cy="335158"/>
          </a:xfrm>
          <a:prstGeom prst="homePlat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00" dirty="0">
                <a:solidFill>
                  <a:schemeClr val="bg1">
                    <a:lumMod val="95000"/>
                  </a:schemeClr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3. BUS</a:t>
            </a:r>
            <a:r>
              <a:rPr lang="ko-KR" altLang="en-US" sz="1300" dirty="0">
                <a:solidFill>
                  <a:schemeClr val="bg1">
                    <a:lumMod val="95000"/>
                  </a:schemeClr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 공정</a:t>
            </a:r>
          </a:p>
        </p:txBody>
      </p:sp>
      <p:sp>
        <p:nvSpPr>
          <p:cNvPr id="331" name="직사각형 330">
            <a:extLst>
              <a:ext uri="{FF2B5EF4-FFF2-40B4-BE49-F238E27FC236}">
                <a16:creationId xmlns:a16="http://schemas.microsoft.com/office/drawing/2014/main" id="{E2AD9094-182E-48E0-840E-81467B41EFB0}"/>
              </a:ext>
            </a:extLst>
          </p:cNvPr>
          <p:cNvSpPr/>
          <p:nvPr/>
        </p:nvSpPr>
        <p:spPr>
          <a:xfrm>
            <a:off x="5354396" y="1722324"/>
            <a:ext cx="1873291" cy="2079025"/>
          </a:xfrm>
          <a:prstGeom prst="rect">
            <a:avLst/>
          </a:prstGeom>
          <a:noFill/>
          <a:ln w="1905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32" name="그룹 331">
            <a:extLst>
              <a:ext uri="{FF2B5EF4-FFF2-40B4-BE49-F238E27FC236}">
                <a16:creationId xmlns:a16="http://schemas.microsoft.com/office/drawing/2014/main" id="{948ACDFC-6A28-4ED5-822E-573646A3EF2D}"/>
              </a:ext>
            </a:extLst>
          </p:cNvPr>
          <p:cNvGrpSpPr/>
          <p:nvPr/>
        </p:nvGrpSpPr>
        <p:grpSpPr>
          <a:xfrm>
            <a:off x="5782140" y="1984646"/>
            <a:ext cx="1017801" cy="369750"/>
            <a:chOff x="933450" y="4411482"/>
            <a:chExt cx="4706811" cy="1388338"/>
          </a:xfrm>
        </p:grpSpPr>
        <p:sp>
          <p:nvSpPr>
            <p:cNvPr id="333" name="정육면체 332">
              <a:extLst>
                <a:ext uri="{FF2B5EF4-FFF2-40B4-BE49-F238E27FC236}">
                  <a16:creationId xmlns:a16="http://schemas.microsoft.com/office/drawing/2014/main" id="{877FA5F1-7919-4A35-AD86-DA5FF854A49E}"/>
                </a:ext>
              </a:extLst>
            </p:cNvPr>
            <p:cNvSpPr/>
            <p:nvPr/>
          </p:nvSpPr>
          <p:spPr>
            <a:xfrm>
              <a:off x="933450" y="4533727"/>
              <a:ext cx="4706811" cy="1266093"/>
            </a:xfrm>
            <a:prstGeom prst="cube">
              <a:avLst>
                <a:gd name="adj" fmla="val 66154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marL="0" algn="ctr"/>
              <a:endPara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34" name="정육면체 333">
              <a:extLst>
                <a:ext uri="{FF2B5EF4-FFF2-40B4-BE49-F238E27FC236}">
                  <a16:creationId xmlns:a16="http://schemas.microsoft.com/office/drawing/2014/main" id="{C4035AFF-6823-444B-B639-F278C77B3836}"/>
                </a:ext>
              </a:extLst>
            </p:cNvPr>
            <p:cNvSpPr/>
            <p:nvPr/>
          </p:nvSpPr>
          <p:spPr>
            <a:xfrm>
              <a:off x="943674" y="4476508"/>
              <a:ext cx="980940" cy="886265"/>
            </a:xfrm>
            <a:prstGeom prst="cube">
              <a:avLst>
                <a:gd name="adj" fmla="val 93254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marL="0" algn="ctr"/>
              <a:endPara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35" name="정육면체 334">
              <a:extLst>
                <a:ext uri="{FF2B5EF4-FFF2-40B4-BE49-F238E27FC236}">
                  <a16:creationId xmlns:a16="http://schemas.microsoft.com/office/drawing/2014/main" id="{54F773DC-FB3C-4451-B402-83669AC8E116}"/>
                </a:ext>
              </a:extLst>
            </p:cNvPr>
            <p:cNvSpPr/>
            <p:nvPr/>
          </p:nvSpPr>
          <p:spPr>
            <a:xfrm>
              <a:off x="1398955" y="4476107"/>
              <a:ext cx="1160586" cy="886265"/>
            </a:xfrm>
            <a:prstGeom prst="cube">
              <a:avLst>
                <a:gd name="adj" fmla="val 93254"/>
              </a:avLst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marL="0" algn="ctr"/>
              <a:endPara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40" name="정육면체 339">
              <a:extLst>
                <a:ext uri="{FF2B5EF4-FFF2-40B4-BE49-F238E27FC236}">
                  <a16:creationId xmlns:a16="http://schemas.microsoft.com/office/drawing/2014/main" id="{A136F111-3BCB-40C3-9714-ED28C0473993}"/>
                </a:ext>
              </a:extLst>
            </p:cNvPr>
            <p:cNvSpPr/>
            <p:nvPr/>
          </p:nvSpPr>
          <p:spPr>
            <a:xfrm>
              <a:off x="4638341" y="4475515"/>
              <a:ext cx="980940" cy="886265"/>
            </a:xfrm>
            <a:prstGeom prst="cube">
              <a:avLst>
                <a:gd name="adj" fmla="val 93254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marL="0" algn="ctr"/>
              <a:endPara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41" name="정육면체 340">
              <a:extLst>
                <a:ext uri="{FF2B5EF4-FFF2-40B4-BE49-F238E27FC236}">
                  <a16:creationId xmlns:a16="http://schemas.microsoft.com/office/drawing/2014/main" id="{AC25DB9F-3919-4695-B2C7-32BDB29450B3}"/>
                </a:ext>
              </a:extLst>
            </p:cNvPr>
            <p:cNvSpPr/>
            <p:nvPr/>
          </p:nvSpPr>
          <p:spPr>
            <a:xfrm>
              <a:off x="1989738" y="4479249"/>
              <a:ext cx="1160586" cy="886265"/>
            </a:xfrm>
            <a:prstGeom prst="cube">
              <a:avLst>
                <a:gd name="adj" fmla="val 93254"/>
              </a:avLst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marL="0" algn="ctr"/>
              <a:endPara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42" name="정육면체 341">
              <a:extLst>
                <a:ext uri="{FF2B5EF4-FFF2-40B4-BE49-F238E27FC236}">
                  <a16:creationId xmlns:a16="http://schemas.microsoft.com/office/drawing/2014/main" id="{2E927B23-0465-489B-A77A-DFB8A65A028A}"/>
                </a:ext>
              </a:extLst>
            </p:cNvPr>
            <p:cNvSpPr/>
            <p:nvPr/>
          </p:nvSpPr>
          <p:spPr>
            <a:xfrm>
              <a:off x="2627441" y="4475515"/>
              <a:ext cx="1223890" cy="886265"/>
            </a:xfrm>
            <a:prstGeom prst="cube">
              <a:avLst>
                <a:gd name="adj" fmla="val 93254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marL="0" algn="ctr"/>
              <a:endPara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43" name="정육면체 342">
              <a:extLst>
                <a:ext uri="{FF2B5EF4-FFF2-40B4-BE49-F238E27FC236}">
                  <a16:creationId xmlns:a16="http://schemas.microsoft.com/office/drawing/2014/main" id="{46A74ADE-3E69-4339-B6E2-F9B7843DD3EA}"/>
                </a:ext>
              </a:extLst>
            </p:cNvPr>
            <p:cNvSpPr/>
            <p:nvPr/>
          </p:nvSpPr>
          <p:spPr>
            <a:xfrm>
              <a:off x="3315532" y="4477869"/>
              <a:ext cx="1160586" cy="886265"/>
            </a:xfrm>
            <a:prstGeom prst="cube">
              <a:avLst>
                <a:gd name="adj" fmla="val 93254"/>
              </a:avLst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marL="0" algn="ctr"/>
              <a:endPara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44" name="정육면체 343">
              <a:extLst>
                <a:ext uri="{FF2B5EF4-FFF2-40B4-BE49-F238E27FC236}">
                  <a16:creationId xmlns:a16="http://schemas.microsoft.com/office/drawing/2014/main" id="{6768DF00-C63C-4AEA-9121-A712D92D50F4}"/>
                </a:ext>
              </a:extLst>
            </p:cNvPr>
            <p:cNvSpPr/>
            <p:nvPr/>
          </p:nvSpPr>
          <p:spPr>
            <a:xfrm>
              <a:off x="3882928" y="4478971"/>
              <a:ext cx="1160586" cy="886265"/>
            </a:xfrm>
            <a:prstGeom prst="cube">
              <a:avLst>
                <a:gd name="adj" fmla="val 93254"/>
              </a:avLst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marL="0" algn="ctr"/>
              <a:endPara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45" name="정육면체 344">
              <a:extLst>
                <a:ext uri="{FF2B5EF4-FFF2-40B4-BE49-F238E27FC236}">
                  <a16:creationId xmlns:a16="http://schemas.microsoft.com/office/drawing/2014/main" id="{6FE466C9-5CA7-480A-8849-56C62B1C8C7F}"/>
                </a:ext>
              </a:extLst>
            </p:cNvPr>
            <p:cNvSpPr/>
            <p:nvPr/>
          </p:nvSpPr>
          <p:spPr>
            <a:xfrm>
              <a:off x="1394836" y="4411482"/>
              <a:ext cx="968229" cy="886264"/>
            </a:xfrm>
            <a:prstGeom prst="cube">
              <a:avLst>
                <a:gd name="adj" fmla="val 92811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marL="0" algn="ctr"/>
              <a:endPara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46" name="정육면체 345">
              <a:extLst>
                <a:ext uri="{FF2B5EF4-FFF2-40B4-BE49-F238E27FC236}">
                  <a16:creationId xmlns:a16="http://schemas.microsoft.com/office/drawing/2014/main" id="{584E9F57-938C-4F31-8138-32E510989E34}"/>
                </a:ext>
              </a:extLst>
            </p:cNvPr>
            <p:cNvSpPr/>
            <p:nvPr/>
          </p:nvSpPr>
          <p:spPr>
            <a:xfrm>
              <a:off x="2176706" y="4413053"/>
              <a:ext cx="968229" cy="886264"/>
            </a:xfrm>
            <a:prstGeom prst="cube">
              <a:avLst>
                <a:gd name="adj" fmla="val 92811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marL="0" algn="ctr"/>
              <a:endPara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77" name="정육면체 376">
              <a:extLst>
                <a:ext uri="{FF2B5EF4-FFF2-40B4-BE49-F238E27FC236}">
                  <a16:creationId xmlns:a16="http://schemas.microsoft.com/office/drawing/2014/main" id="{0712D41D-1BED-4787-A3BD-C02771F19D8D}"/>
                </a:ext>
              </a:extLst>
            </p:cNvPr>
            <p:cNvSpPr/>
            <p:nvPr/>
          </p:nvSpPr>
          <p:spPr>
            <a:xfrm>
              <a:off x="3314749" y="4413638"/>
              <a:ext cx="968229" cy="886264"/>
            </a:xfrm>
            <a:prstGeom prst="cube">
              <a:avLst>
                <a:gd name="adj" fmla="val 92811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marL="0" algn="ctr"/>
              <a:endPara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78" name="정육면체 377">
              <a:extLst>
                <a:ext uri="{FF2B5EF4-FFF2-40B4-BE49-F238E27FC236}">
                  <a16:creationId xmlns:a16="http://schemas.microsoft.com/office/drawing/2014/main" id="{9950A8A9-9A85-4245-B3B7-F43A94E53272}"/>
                </a:ext>
              </a:extLst>
            </p:cNvPr>
            <p:cNvSpPr/>
            <p:nvPr/>
          </p:nvSpPr>
          <p:spPr>
            <a:xfrm>
              <a:off x="4074541" y="4415209"/>
              <a:ext cx="968229" cy="886264"/>
            </a:xfrm>
            <a:prstGeom prst="cube">
              <a:avLst>
                <a:gd name="adj" fmla="val 92811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marL="0" algn="ctr"/>
              <a:endPara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436" name="TextBox 435">
            <a:extLst>
              <a:ext uri="{FF2B5EF4-FFF2-40B4-BE49-F238E27FC236}">
                <a16:creationId xmlns:a16="http://schemas.microsoft.com/office/drawing/2014/main" id="{CF5729A1-4703-4B2B-A368-D58A37C75001}"/>
              </a:ext>
            </a:extLst>
          </p:cNvPr>
          <p:cNvSpPr txBox="1"/>
          <p:nvPr/>
        </p:nvSpPr>
        <p:spPr>
          <a:xfrm>
            <a:off x="5478621" y="2438654"/>
            <a:ext cx="773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현상</a:t>
            </a:r>
          </a:p>
        </p:txBody>
      </p:sp>
      <p:sp>
        <p:nvSpPr>
          <p:cNvPr id="437" name="TextBox 436">
            <a:extLst>
              <a:ext uri="{FF2B5EF4-FFF2-40B4-BE49-F238E27FC236}">
                <a16:creationId xmlns:a16="http://schemas.microsoft.com/office/drawing/2014/main" id="{B2686BFB-AE2F-4C56-A74C-9FA1E06B5EF8}"/>
              </a:ext>
            </a:extLst>
          </p:cNvPr>
          <p:cNvSpPr txBox="1"/>
          <p:nvPr/>
        </p:nvSpPr>
        <p:spPr>
          <a:xfrm>
            <a:off x="6365656" y="2438654"/>
            <a:ext cx="773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소성</a:t>
            </a:r>
          </a:p>
        </p:txBody>
      </p:sp>
      <p:sp>
        <p:nvSpPr>
          <p:cNvPr id="438" name="화살표: 오른쪽 437">
            <a:extLst>
              <a:ext uri="{FF2B5EF4-FFF2-40B4-BE49-F238E27FC236}">
                <a16:creationId xmlns:a16="http://schemas.microsoft.com/office/drawing/2014/main" id="{7F1F7E02-6CF0-4495-B1AD-47BF6301180A}"/>
              </a:ext>
            </a:extLst>
          </p:cNvPr>
          <p:cNvSpPr/>
          <p:nvPr/>
        </p:nvSpPr>
        <p:spPr>
          <a:xfrm>
            <a:off x="6202264" y="2540916"/>
            <a:ext cx="212854" cy="148231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9" name="화살표: 오각형 438">
            <a:extLst>
              <a:ext uri="{FF2B5EF4-FFF2-40B4-BE49-F238E27FC236}">
                <a16:creationId xmlns:a16="http://schemas.microsoft.com/office/drawing/2014/main" id="{2787C483-9AC2-4BDF-B615-597EBA3B4769}"/>
              </a:ext>
            </a:extLst>
          </p:cNvPr>
          <p:cNvSpPr/>
          <p:nvPr/>
        </p:nvSpPr>
        <p:spPr>
          <a:xfrm>
            <a:off x="7381801" y="1395792"/>
            <a:ext cx="1319332" cy="335158"/>
          </a:xfrm>
          <a:prstGeom prst="homePlate">
            <a:avLst/>
          </a:prstGeom>
          <a:solidFill>
            <a:srgbClr val="1B21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00" dirty="0">
                <a:solidFill>
                  <a:schemeClr val="bg1">
                    <a:lumMod val="95000"/>
                  </a:schemeClr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4. </a:t>
            </a:r>
            <a:r>
              <a:rPr lang="ko-KR" altLang="en-US" sz="1300" dirty="0">
                <a:solidFill>
                  <a:schemeClr val="bg1">
                    <a:lumMod val="95000"/>
                  </a:schemeClr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유전체 공정</a:t>
            </a:r>
          </a:p>
        </p:txBody>
      </p:sp>
      <p:sp>
        <p:nvSpPr>
          <p:cNvPr id="440" name="직사각형 439">
            <a:extLst>
              <a:ext uri="{FF2B5EF4-FFF2-40B4-BE49-F238E27FC236}">
                <a16:creationId xmlns:a16="http://schemas.microsoft.com/office/drawing/2014/main" id="{2C9007AA-7F46-42C6-B5F1-09C5F39FECD9}"/>
              </a:ext>
            </a:extLst>
          </p:cNvPr>
          <p:cNvSpPr/>
          <p:nvPr/>
        </p:nvSpPr>
        <p:spPr>
          <a:xfrm>
            <a:off x="7390428" y="1722324"/>
            <a:ext cx="1878576" cy="2085443"/>
          </a:xfrm>
          <a:prstGeom prst="rect">
            <a:avLst/>
          </a:prstGeom>
          <a:noFill/>
          <a:ln w="19050">
            <a:solidFill>
              <a:srgbClr val="1B21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1" name="그룹 440">
            <a:extLst>
              <a:ext uri="{FF2B5EF4-FFF2-40B4-BE49-F238E27FC236}">
                <a16:creationId xmlns:a16="http://schemas.microsoft.com/office/drawing/2014/main" id="{00A74CF8-D469-41E5-8E34-60794B712662}"/>
              </a:ext>
            </a:extLst>
          </p:cNvPr>
          <p:cNvGrpSpPr/>
          <p:nvPr/>
        </p:nvGrpSpPr>
        <p:grpSpPr>
          <a:xfrm>
            <a:off x="7858103" y="1979703"/>
            <a:ext cx="949871" cy="419451"/>
            <a:chOff x="933450" y="4283559"/>
            <a:chExt cx="4706811" cy="1516261"/>
          </a:xfrm>
        </p:grpSpPr>
        <p:sp>
          <p:nvSpPr>
            <p:cNvPr id="442" name="정육면체 441">
              <a:extLst>
                <a:ext uri="{FF2B5EF4-FFF2-40B4-BE49-F238E27FC236}">
                  <a16:creationId xmlns:a16="http://schemas.microsoft.com/office/drawing/2014/main" id="{7B6FAAB6-4A91-4DC7-B7D6-3A5E169146EC}"/>
                </a:ext>
              </a:extLst>
            </p:cNvPr>
            <p:cNvSpPr/>
            <p:nvPr/>
          </p:nvSpPr>
          <p:spPr>
            <a:xfrm>
              <a:off x="933450" y="4533727"/>
              <a:ext cx="4706811" cy="1266093"/>
            </a:xfrm>
            <a:prstGeom prst="cube">
              <a:avLst>
                <a:gd name="adj" fmla="val 66154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marL="0" algn="ctr"/>
              <a:endPara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43" name="정육면체 442">
              <a:extLst>
                <a:ext uri="{FF2B5EF4-FFF2-40B4-BE49-F238E27FC236}">
                  <a16:creationId xmlns:a16="http://schemas.microsoft.com/office/drawing/2014/main" id="{45A8A8D8-6FF0-4DA3-832B-E4B9DFC842F6}"/>
                </a:ext>
              </a:extLst>
            </p:cNvPr>
            <p:cNvSpPr/>
            <p:nvPr/>
          </p:nvSpPr>
          <p:spPr>
            <a:xfrm>
              <a:off x="943674" y="4476508"/>
              <a:ext cx="980940" cy="886265"/>
            </a:xfrm>
            <a:prstGeom prst="cube">
              <a:avLst>
                <a:gd name="adj" fmla="val 93254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marL="0" algn="ctr"/>
              <a:endPara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44" name="정육면체 443">
              <a:extLst>
                <a:ext uri="{FF2B5EF4-FFF2-40B4-BE49-F238E27FC236}">
                  <a16:creationId xmlns:a16="http://schemas.microsoft.com/office/drawing/2014/main" id="{931DA439-04A7-4738-AF3E-4A12F84F2819}"/>
                </a:ext>
              </a:extLst>
            </p:cNvPr>
            <p:cNvSpPr/>
            <p:nvPr/>
          </p:nvSpPr>
          <p:spPr>
            <a:xfrm>
              <a:off x="1398955" y="4476107"/>
              <a:ext cx="1160586" cy="886265"/>
            </a:xfrm>
            <a:prstGeom prst="cube">
              <a:avLst>
                <a:gd name="adj" fmla="val 93254"/>
              </a:avLst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marL="0" algn="ctr"/>
              <a:endPara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45" name="정육면체 444">
              <a:extLst>
                <a:ext uri="{FF2B5EF4-FFF2-40B4-BE49-F238E27FC236}">
                  <a16:creationId xmlns:a16="http://schemas.microsoft.com/office/drawing/2014/main" id="{AB526C2B-7291-42EE-9131-212341F06FD1}"/>
                </a:ext>
              </a:extLst>
            </p:cNvPr>
            <p:cNvSpPr/>
            <p:nvPr/>
          </p:nvSpPr>
          <p:spPr>
            <a:xfrm>
              <a:off x="4638341" y="4475515"/>
              <a:ext cx="980940" cy="886265"/>
            </a:xfrm>
            <a:prstGeom prst="cube">
              <a:avLst>
                <a:gd name="adj" fmla="val 93254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marL="0" algn="ctr"/>
              <a:endPara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46" name="정육면체 445">
              <a:extLst>
                <a:ext uri="{FF2B5EF4-FFF2-40B4-BE49-F238E27FC236}">
                  <a16:creationId xmlns:a16="http://schemas.microsoft.com/office/drawing/2014/main" id="{981EB9B1-6BBC-4ACA-87CA-47838E759B4F}"/>
                </a:ext>
              </a:extLst>
            </p:cNvPr>
            <p:cNvSpPr/>
            <p:nvPr/>
          </p:nvSpPr>
          <p:spPr>
            <a:xfrm>
              <a:off x="1989738" y="4479249"/>
              <a:ext cx="1160586" cy="886265"/>
            </a:xfrm>
            <a:prstGeom prst="cube">
              <a:avLst>
                <a:gd name="adj" fmla="val 93254"/>
              </a:avLst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marL="0" algn="ctr"/>
              <a:endPara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47" name="정육면체 446">
              <a:extLst>
                <a:ext uri="{FF2B5EF4-FFF2-40B4-BE49-F238E27FC236}">
                  <a16:creationId xmlns:a16="http://schemas.microsoft.com/office/drawing/2014/main" id="{8B72C4B0-7F2E-4128-A13A-C0B151C67B4C}"/>
                </a:ext>
              </a:extLst>
            </p:cNvPr>
            <p:cNvSpPr/>
            <p:nvPr/>
          </p:nvSpPr>
          <p:spPr>
            <a:xfrm>
              <a:off x="2627441" y="4475515"/>
              <a:ext cx="1223890" cy="886265"/>
            </a:xfrm>
            <a:prstGeom prst="cube">
              <a:avLst>
                <a:gd name="adj" fmla="val 93254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marL="0" algn="ctr"/>
              <a:endPara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48" name="정육면체 447">
              <a:extLst>
                <a:ext uri="{FF2B5EF4-FFF2-40B4-BE49-F238E27FC236}">
                  <a16:creationId xmlns:a16="http://schemas.microsoft.com/office/drawing/2014/main" id="{7A13A481-A153-4C30-8656-3C160764ECB7}"/>
                </a:ext>
              </a:extLst>
            </p:cNvPr>
            <p:cNvSpPr/>
            <p:nvPr/>
          </p:nvSpPr>
          <p:spPr>
            <a:xfrm>
              <a:off x="3315532" y="4477869"/>
              <a:ext cx="1160586" cy="886265"/>
            </a:xfrm>
            <a:prstGeom prst="cube">
              <a:avLst>
                <a:gd name="adj" fmla="val 93254"/>
              </a:avLst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marL="0" algn="ctr"/>
              <a:endPara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49" name="정육면체 448">
              <a:extLst>
                <a:ext uri="{FF2B5EF4-FFF2-40B4-BE49-F238E27FC236}">
                  <a16:creationId xmlns:a16="http://schemas.microsoft.com/office/drawing/2014/main" id="{82EE880D-2AF8-49BB-A851-8393C480BAC6}"/>
                </a:ext>
              </a:extLst>
            </p:cNvPr>
            <p:cNvSpPr/>
            <p:nvPr/>
          </p:nvSpPr>
          <p:spPr>
            <a:xfrm>
              <a:off x="3882928" y="4478971"/>
              <a:ext cx="1160586" cy="886265"/>
            </a:xfrm>
            <a:prstGeom prst="cube">
              <a:avLst>
                <a:gd name="adj" fmla="val 93254"/>
              </a:avLst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marL="0" algn="ctr"/>
              <a:endPara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50" name="정육면체 449">
              <a:extLst>
                <a:ext uri="{FF2B5EF4-FFF2-40B4-BE49-F238E27FC236}">
                  <a16:creationId xmlns:a16="http://schemas.microsoft.com/office/drawing/2014/main" id="{2AC72ADF-11E2-4204-8066-ABFE7C4F33BF}"/>
                </a:ext>
              </a:extLst>
            </p:cNvPr>
            <p:cNvSpPr/>
            <p:nvPr/>
          </p:nvSpPr>
          <p:spPr>
            <a:xfrm>
              <a:off x="1394836" y="4411482"/>
              <a:ext cx="968229" cy="886264"/>
            </a:xfrm>
            <a:prstGeom prst="cube">
              <a:avLst>
                <a:gd name="adj" fmla="val 92811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marL="0" algn="ctr"/>
              <a:endPara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51" name="정육면체 450">
              <a:extLst>
                <a:ext uri="{FF2B5EF4-FFF2-40B4-BE49-F238E27FC236}">
                  <a16:creationId xmlns:a16="http://schemas.microsoft.com/office/drawing/2014/main" id="{320CEEDD-9068-4920-B022-288246CB16ED}"/>
                </a:ext>
              </a:extLst>
            </p:cNvPr>
            <p:cNvSpPr/>
            <p:nvPr/>
          </p:nvSpPr>
          <p:spPr>
            <a:xfrm>
              <a:off x="2176694" y="4413053"/>
              <a:ext cx="968229" cy="886264"/>
            </a:xfrm>
            <a:prstGeom prst="cube">
              <a:avLst>
                <a:gd name="adj" fmla="val 92811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marL="0" algn="ctr"/>
              <a:endPara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52" name="정육면체 451">
              <a:extLst>
                <a:ext uri="{FF2B5EF4-FFF2-40B4-BE49-F238E27FC236}">
                  <a16:creationId xmlns:a16="http://schemas.microsoft.com/office/drawing/2014/main" id="{E2915635-6B64-4BD7-82C5-2ABCC9BBA3B2}"/>
                </a:ext>
              </a:extLst>
            </p:cNvPr>
            <p:cNvSpPr/>
            <p:nvPr/>
          </p:nvSpPr>
          <p:spPr>
            <a:xfrm>
              <a:off x="3314749" y="4413638"/>
              <a:ext cx="968229" cy="886264"/>
            </a:xfrm>
            <a:prstGeom prst="cube">
              <a:avLst>
                <a:gd name="adj" fmla="val 92811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marL="0" algn="ctr"/>
              <a:endPara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53" name="정육면체 452">
              <a:extLst>
                <a:ext uri="{FF2B5EF4-FFF2-40B4-BE49-F238E27FC236}">
                  <a16:creationId xmlns:a16="http://schemas.microsoft.com/office/drawing/2014/main" id="{6CE6765A-777B-4D7A-A36F-324CCEF868F1}"/>
                </a:ext>
              </a:extLst>
            </p:cNvPr>
            <p:cNvSpPr/>
            <p:nvPr/>
          </p:nvSpPr>
          <p:spPr>
            <a:xfrm>
              <a:off x="4074535" y="4415209"/>
              <a:ext cx="968229" cy="886264"/>
            </a:xfrm>
            <a:prstGeom prst="cube">
              <a:avLst>
                <a:gd name="adj" fmla="val 92811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marL="0" algn="ctr"/>
              <a:endPara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54" name="정육면체 453">
              <a:extLst>
                <a:ext uri="{FF2B5EF4-FFF2-40B4-BE49-F238E27FC236}">
                  <a16:creationId xmlns:a16="http://schemas.microsoft.com/office/drawing/2014/main" id="{28481C5A-6247-465D-864C-042B83AB8FEE}"/>
                </a:ext>
              </a:extLst>
            </p:cNvPr>
            <p:cNvSpPr/>
            <p:nvPr/>
          </p:nvSpPr>
          <p:spPr>
            <a:xfrm>
              <a:off x="933450" y="4283559"/>
              <a:ext cx="4685832" cy="1080798"/>
            </a:xfrm>
            <a:prstGeom prst="cube">
              <a:avLst>
                <a:gd name="adj" fmla="val 74731"/>
              </a:avLst>
            </a:prstGeom>
            <a:solidFill>
              <a:schemeClr val="accent4">
                <a:lumMod val="20000"/>
                <a:lumOff val="80000"/>
                <a:alpha val="52000"/>
              </a:schemeClr>
            </a:solidFill>
            <a:ln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marL="0" algn="ctr"/>
              <a:endPara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455" name="TextBox 454">
            <a:extLst>
              <a:ext uri="{FF2B5EF4-FFF2-40B4-BE49-F238E27FC236}">
                <a16:creationId xmlns:a16="http://schemas.microsoft.com/office/drawing/2014/main" id="{64DD8975-01ED-4BB4-9613-A00038390142}"/>
              </a:ext>
            </a:extLst>
          </p:cNvPr>
          <p:cNvSpPr txBox="1"/>
          <p:nvPr/>
        </p:nvSpPr>
        <p:spPr>
          <a:xfrm>
            <a:off x="7906395" y="2435003"/>
            <a:ext cx="773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소성</a:t>
            </a:r>
          </a:p>
        </p:txBody>
      </p:sp>
      <p:sp>
        <p:nvSpPr>
          <p:cNvPr id="608" name="화살표: 오각형 607">
            <a:extLst>
              <a:ext uri="{FF2B5EF4-FFF2-40B4-BE49-F238E27FC236}">
                <a16:creationId xmlns:a16="http://schemas.microsoft.com/office/drawing/2014/main" id="{03F9EBF2-26A8-47B2-976B-D1FAC1037C60}"/>
              </a:ext>
            </a:extLst>
          </p:cNvPr>
          <p:cNvSpPr/>
          <p:nvPr/>
        </p:nvSpPr>
        <p:spPr>
          <a:xfrm>
            <a:off x="1240654" y="3975031"/>
            <a:ext cx="1319331" cy="317906"/>
          </a:xfrm>
          <a:prstGeom prst="homePlat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00" dirty="0">
                <a:solidFill>
                  <a:schemeClr val="bg1">
                    <a:lumMod val="95000"/>
                  </a:schemeClr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5. </a:t>
            </a:r>
            <a:r>
              <a:rPr lang="ko-KR" altLang="en-US" sz="1300" dirty="0">
                <a:solidFill>
                  <a:schemeClr val="bg1">
                    <a:lumMod val="95000"/>
                  </a:schemeClr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형광체 공정</a:t>
            </a:r>
          </a:p>
        </p:txBody>
      </p:sp>
      <p:sp>
        <p:nvSpPr>
          <p:cNvPr id="609" name="직사각형 608">
            <a:extLst>
              <a:ext uri="{FF2B5EF4-FFF2-40B4-BE49-F238E27FC236}">
                <a16:creationId xmlns:a16="http://schemas.microsoft.com/office/drawing/2014/main" id="{049BB026-AD2F-4F1E-ADF9-48A288422DE8}"/>
              </a:ext>
            </a:extLst>
          </p:cNvPr>
          <p:cNvSpPr/>
          <p:nvPr/>
        </p:nvSpPr>
        <p:spPr>
          <a:xfrm>
            <a:off x="1251906" y="4286068"/>
            <a:ext cx="8017097" cy="2120398"/>
          </a:xfrm>
          <a:prstGeom prst="rect">
            <a:avLst/>
          </a:prstGeom>
          <a:noFill/>
          <a:ln w="19050">
            <a:solidFill>
              <a:srgbClr val="1B21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610" name="Group 12">
            <a:extLst>
              <a:ext uri="{FF2B5EF4-FFF2-40B4-BE49-F238E27FC236}">
                <a16:creationId xmlns:a16="http://schemas.microsoft.com/office/drawing/2014/main" id="{DB5C0C5D-2CC6-4CA6-9B4C-FD6E760B4DEC}"/>
              </a:ext>
            </a:extLst>
          </p:cNvPr>
          <p:cNvGrpSpPr/>
          <p:nvPr/>
        </p:nvGrpSpPr>
        <p:grpSpPr>
          <a:xfrm>
            <a:off x="2254027" y="4474942"/>
            <a:ext cx="1017802" cy="429461"/>
            <a:chOff x="2939" y="2347"/>
            <a:chExt cx="1386" cy="754"/>
          </a:xfrm>
        </p:grpSpPr>
        <p:sp>
          <p:nvSpPr>
            <p:cNvPr id="611" name="AutoShape 13">
              <a:extLst>
                <a:ext uri="{FF2B5EF4-FFF2-40B4-BE49-F238E27FC236}">
                  <a16:creationId xmlns:a16="http://schemas.microsoft.com/office/drawing/2014/main" id="{F3245AD1-E6B4-4232-BF89-B5B891A6D1A0}"/>
                </a:ext>
              </a:extLst>
            </p:cNvPr>
            <p:cNvSpPr>
              <a:spLocks noChangeAspect="1" noChangeArrowheads="1"/>
            </p:cNvSpPr>
            <p:nvPr/>
          </p:nvSpPr>
          <p:spPr>
            <a:xfrm>
              <a:off x="2939" y="2558"/>
              <a:ext cx="1386" cy="543"/>
            </a:xfrm>
            <a:prstGeom prst="cube">
              <a:avLst>
                <a:gd name="adj" fmla="val 69093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2700">
              <a:solidFill>
                <a:schemeClr val="tx1"/>
              </a:solidFill>
              <a:miter/>
            </a:ln>
            <a:effectLst/>
          </p:spPr>
          <p:txBody>
            <a:bodyPr wrap="none" anchor="ctr"/>
            <a:lstStyle/>
            <a:p>
              <a:pPr lvl="0">
                <a:defRPr/>
              </a:pPr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612" name="AutoShape 14" descr="10%">
              <a:extLst>
                <a:ext uri="{FF2B5EF4-FFF2-40B4-BE49-F238E27FC236}">
                  <a16:creationId xmlns:a16="http://schemas.microsoft.com/office/drawing/2014/main" id="{FD069032-4158-44BD-B047-C87F27F4BC8C}"/>
                </a:ext>
              </a:extLst>
            </p:cNvPr>
            <p:cNvSpPr>
              <a:spLocks noChangeAspect="1" noChangeArrowheads="1"/>
            </p:cNvSpPr>
            <p:nvPr/>
          </p:nvSpPr>
          <p:spPr>
            <a:xfrm>
              <a:off x="2996" y="2527"/>
              <a:ext cx="1290" cy="405"/>
            </a:xfrm>
            <a:prstGeom prst="cube">
              <a:avLst>
                <a:gd name="adj" fmla="val 92093"/>
              </a:avLst>
            </a:prstGeom>
            <a:pattFill prst="pct10">
              <a:fgClr>
                <a:schemeClr val="tx1"/>
              </a:fgClr>
              <a:bgClr>
                <a:schemeClr val="bg1"/>
              </a:bgClr>
            </a:pattFill>
            <a:ln w="12700">
              <a:solidFill>
                <a:schemeClr val="tx1"/>
              </a:solidFill>
              <a:miter/>
            </a:ln>
            <a:effectLst/>
          </p:spPr>
          <p:txBody>
            <a:bodyPr wrap="none" anchor="ctr"/>
            <a:lstStyle/>
            <a:p>
              <a:pPr lvl="0">
                <a:defRPr/>
              </a:pPr>
              <a:endPara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613" name="AutoShape 15">
              <a:extLst>
                <a:ext uri="{FF2B5EF4-FFF2-40B4-BE49-F238E27FC236}">
                  <a16:creationId xmlns:a16="http://schemas.microsoft.com/office/drawing/2014/main" id="{5F2B2A0F-AEBD-4E9B-83A8-E977C7449CAB}"/>
                </a:ext>
              </a:extLst>
            </p:cNvPr>
            <p:cNvSpPr>
              <a:spLocks noChangeAspect="1" noChangeArrowheads="1"/>
            </p:cNvSpPr>
            <p:nvPr/>
          </p:nvSpPr>
          <p:spPr>
            <a:xfrm>
              <a:off x="2996" y="2495"/>
              <a:ext cx="1290" cy="406"/>
            </a:xfrm>
            <a:prstGeom prst="cube">
              <a:avLst>
                <a:gd name="adj" fmla="val 92093"/>
              </a:avLst>
            </a:prstGeom>
            <a:solidFill>
              <a:srgbClr val="FFFFCC"/>
            </a:solidFill>
            <a:ln w="12700">
              <a:solidFill>
                <a:schemeClr val="tx1"/>
              </a:solidFill>
              <a:miter/>
            </a:ln>
            <a:effectLst/>
          </p:spPr>
          <p:txBody>
            <a:bodyPr wrap="none" anchor="ctr"/>
            <a:lstStyle/>
            <a:p>
              <a:pPr lvl="0">
                <a:defRPr/>
              </a:pPr>
              <a:endPara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614" name="AutoShape 16">
              <a:extLst>
                <a:ext uri="{FF2B5EF4-FFF2-40B4-BE49-F238E27FC236}">
                  <a16:creationId xmlns:a16="http://schemas.microsoft.com/office/drawing/2014/main" id="{3EBE47D6-E46A-482D-B2C9-8B863B88FB22}"/>
                </a:ext>
              </a:extLst>
            </p:cNvPr>
            <p:cNvSpPr>
              <a:spLocks noChangeAspect="1" noChangeArrowheads="1"/>
            </p:cNvSpPr>
            <p:nvPr/>
          </p:nvSpPr>
          <p:spPr>
            <a:xfrm>
              <a:off x="3665" y="2898"/>
              <a:ext cx="54" cy="39"/>
            </a:xfrm>
            <a:prstGeom prst="cube">
              <a:avLst>
                <a:gd name="adj" fmla="val 69995"/>
              </a:avLst>
            </a:prstGeom>
            <a:solidFill>
              <a:schemeClr val="bg2"/>
            </a:solidFill>
            <a:ln w="12700">
              <a:solidFill>
                <a:schemeClr val="tx1"/>
              </a:solidFill>
              <a:miter/>
            </a:ln>
            <a:effectLst/>
          </p:spPr>
          <p:txBody>
            <a:bodyPr wrap="none" anchor="ctr"/>
            <a:lstStyle/>
            <a:p>
              <a:pPr lvl="0">
                <a:defRPr/>
              </a:pPr>
              <a:endPara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615" name="AutoShape 17">
              <a:extLst>
                <a:ext uri="{FF2B5EF4-FFF2-40B4-BE49-F238E27FC236}">
                  <a16:creationId xmlns:a16="http://schemas.microsoft.com/office/drawing/2014/main" id="{CCC9161D-C3A3-4C57-AEDA-0099BF25AF37}"/>
                </a:ext>
              </a:extLst>
            </p:cNvPr>
            <p:cNvSpPr>
              <a:spLocks noChangeAspect="1" noChangeArrowheads="1"/>
            </p:cNvSpPr>
            <p:nvPr/>
          </p:nvSpPr>
          <p:spPr>
            <a:xfrm>
              <a:off x="3407" y="2898"/>
              <a:ext cx="52" cy="39"/>
            </a:xfrm>
            <a:prstGeom prst="cube">
              <a:avLst>
                <a:gd name="adj" fmla="val 69995"/>
              </a:avLst>
            </a:prstGeom>
            <a:solidFill>
              <a:schemeClr val="bg2"/>
            </a:solidFill>
            <a:ln w="12700">
              <a:solidFill>
                <a:schemeClr val="tx1"/>
              </a:solidFill>
              <a:miter/>
            </a:ln>
            <a:effectLst/>
          </p:spPr>
          <p:txBody>
            <a:bodyPr wrap="none" anchor="ctr"/>
            <a:lstStyle/>
            <a:p>
              <a:pPr lvl="0">
                <a:defRPr/>
              </a:pPr>
              <a:endPara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616" name="AutoShape 18">
              <a:extLst>
                <a:ext uri="{FF2B5EF4-FFF2-40B4-BE49-F238E27FC236}">
                  <a16:creationId xmlns:a16="http://schemas.microsoft.com/office/drawing/2014/main" id="{2C8B299A-60F5-4714-A207-EFDC49C6AE49}"/>
                </a:ext>
              </a:extLst>
            </p:cNvPr>
            <p:cNvSpPr>
              <a:spLocks noChangeAspect="1" noChangeArrowheads="1"/>
            </p:cNvSpPr>
            <p:nvPr/>
          </p:nvSpPr>
          <p:spPr>
            <a:xfrm>
              <a:off x="3150" y="2901"/>
              <a:ext cx="52" cy="42"/>
            </a:xfrm>
            <a:prstGeom prst="cube">
              <a:avLst>
                <a:gd name="adj" fmla="val 69995"/>
              </a:avLst>
            </a:prstGeom>
            <a:solidFill>
              <a:schemeClr val="bg2"/>
            </a:solidFill>
            <a:ln w="12700">
              <a:solidFill>
                <a:schemeClr val="tx1"/>
              </a:solidFill>
              <a:miter/>
            </a:ln>
            <a:effectLst/>
          </p:spPr>
          <p:txBody>
            <a:bodyPr wrap="none" anchor="ctr"/>
            <a:lstStyle/>
            <a:p>
              <a:pPr lvl="0">
                <a:defRPr/>
              </a:pPr>
              <a:endPara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grpSp>
          <p:nvGrpSpPr>
            <p:cNvPr id="617" name="Group 19">
              <a:extLst>
                <a:ext uri="{FF2B5EF4-FFF2-40B4-BE49-F238E27FC236}">
                  <a16:creationId xmlns:a16="http://schemas.microsoft.com/office/drawing/2014/main" id="{4710901F-40AB-4401-B53E-B0F29073A75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321" y="2360"/>
              <a:ext cx="414" cy="510"/>
              <a:chOff x="3710" y="1958"/>
              <a:chExt cx="159" cy="196"/>
            </a:xfrm>
          </p:grpSpPr>
          <p:sp>
            <p:nvSpPr>
              <p:cNvPr id="634" name="AutoShape 20">
                <a:extLst>
                  <a:ext uri="{FF2B5EF4-FFF2-40B4-BE49-F238E27FC236}">
                    <a16:creationId xmlns:a16="http://schemas.microsoft.com/office/drawing/2014/main" id="{6C7F65C7-9095-4378-BD5E-151ACDFAAC1F}"/>
                  </a:ext>
                </a:extLst>
              </p:cNvPr>
              <p:cNvSpPr>
                <a:spLocks noChangeAspect="1" noChangeArrowheads="1"/>
              </p:cNvSpPr>
              <p:nvPr/>
            </p:nvSpPr>
            <p:spPr>
              <a:xfrm>
                <a:off x="3710" y="1967"/>
                <a:ext cx="159" cy="187"/>
              </a:xfrm>
              <a:prstGeom prst="cube">
                <a:avLst>
                  <a:gd name="adj" fmla="val 87593"/>
                </a:avLst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/>
              </a:ln>
              <a:effectLst/>
            </p:spPr>
            <p:txBody>
              <a:bodyPr wrap="none" anchor="ctr"/>
              <a:lstStyle/>
              <a:p>
                <a:pPr lvl="0">
                  <a:defRPr/>
                </a:pPr>
                <a:endParaRPr lang="ko-KR" altLang="en-US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635" name="AutoShape 21">
                <a:extLst>
                  <a:ext uri="{FF2B5EF4-FFF2-40B4-BE49-F238E27FC236}">
                    <a16:creationId xmlns:a16="http://schemas.microsoft.com/office/drawing/2014/main" id="{BDE31F87-2C48-48A2-A1FD-189173476736}"/>
                  </a:ext>
                </a:extLst>
              </p:cNvPr>
              <p:cNvSpPr>
                <a:spLocks noChangeAspect="1" noChangeArrowheads="1"/>
              </p:cNvSpPr>
              <p:nvPr/>
            </p:nvSpPr>
            <p:spPr>
              <a:xfrm>
                <a:off x="3710" y="1958"/>
                <a:ext cx="159" cy="152"/>
              </a:xfrm>
              <a:prstGeom prst="cube">
                <a:avLst>
                  <a:gd name="adj" fmla="val 92139"/>
                </a:avLst>
              </a:prstGeom>
              <a:solidFill>
                <a:srgbClr val="393939"/>
              </a:solidFill>
              <a:ln w="12700">
                <a:solidFill>
                  <a:schemeClr val="tx1"/>
                </a:solidFill>
                <a:miter/>
              </a:ln>
              <a:effectLst/>
            </p:spPr>
            <p:txBody>
              <a:bodyPr wrap="none" anchor="ctr"/>
              <a:lstStyle/>
              <a:p>
                <a:pPr lvl="0">
                  <a:defRPr/>
                </a:pPr>
                <a:endParaRPr lang="ko-KR" altLang="en-US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grpSp>
          <p:nvGrpSpPr>
            <p:cNvPr id="618" name="Group 22">
              <a:extLst>
                <a:ext uri="{FF2B5EF4-FFF2-40B4-BE49-F238E27FC236}">
                  <a16:creationId xmlns:a16="http://schemas.microsoft.com/office/drawing/2014/main" id="{4090957C-40DB-40E5-9AA0-9A60E12A294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067" y="2360"/>
              <a:ext cx="421" cy="510"/>
              <a:chOff x="3612" y="1958"/>
              <a:chExt cx="161" cy="196"/>
            </a:xfrm>
          </p:grpSpPr>
          <p:sp>
            <p:nvSpPr>
              <p:cNvPr id="632" name="AutoShape 23">
                <a:extLst>
                  <a:ext uri="{FF2B5EF4-FFF2-40B4-BE49-F238E27FC236}">
                    <a16:creationId xmlns:a16="http://schemas.microsoft.com/office/drawing/2014/main" id="{2FE65D63-2DDC-4293-BBE3-82E6CE19B815}"/>
                  </a:ext>
                </a:extLst>
              </p:cNvPr>
              <p:cNvSpPr>
                <a:spLocks noChangeAspect="1" noChangeArrowheads="1"/>
              </p:cNvSpPr>
              <p:nvPr/>
            </p:nvSpPr>
            <p:spPr>
              <a:xfrm>
                <a:off x="3612" y="1967"/>
                <a:ext cx="161" cy="187"/>
              </a:xfrm>
              <a:prstGeom prst="cube">
                <a:avLst>
                  <a:gd name="adj" fmla="val 87593"/>
                </a:avLst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/>
              </a:ln>
              <a:effectLst/>
            </p:spPr>
            <p:txBody>
              <a:bodyPr wrap="none" anchor="ctr"/>
              <a:lstStyle/>
              <a:p>
                <a:pPr lvl="0">
                  <a:defRPr/>
                </a:pPr>
                <a:endParaRPr lang="ko-KR" altLang="en-US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633" name="AutoShape 24">
                <a:extLst>
                  <a:ext uri="{FF2B5EF4-FFF2-40B4-BE49-F238E27FC236}">
                    <a16:creationId xmlns:a16="http://schemas.microsoft.com/office/drawing/2014/main" id="{48B5D9AC-6CD8-4878-A595-5A352F549E24}"/>
                  </a:ext>
                </a:extLst>
              </p:cNvPr>
              <p:cNvSpPr>
                <a:spLocks noChangeAspect="1" noChangeArrowheads="1"/>
              </p:cNvSpPr>
              <p:nvPr/>
            </p:nvSpPr>
            <p:spPr>
              <a:xfrm>
                <a:off x="3612" y="1958"/>
                <a:ext cx="161" cy="152"/>
              </a:xfrm>
              <a:prstGeom prst="cube">
                <a:avLst>
                  <a:gd name="adj" fmla="val 92139"/>
                </a:avLst>
              </a:prstGeom>
              <a:solidFill>
                <a:srgbClr val="393939"/>
              </a:solidFill>
              <a:ln w="12700">
                <a:solidFill>
                  <a:schemeClr val="tx1"/>
                </a:solidFill>
                <a:miter/>
              </a:ln>
              <a:effectLst/>
            </p:spPr>
            <p:txBody>
              <a:bodyPr wrap="none" anchor="ctr"/>
              <a:lstStyle/>
              <a:p>
                <a:pPr lvl="0">
                  <a:defRPr/>
                </a:pPr>
                <a:endParaRPr lang="ko-KR" altLang="en-US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grpSp>
          <p:nvGrpSpPr>
            <p:cNvPr id="619" name="Group 25">
              <a:extLst>
                <a:ext uri="{FF2B5EF4-FFF2-40B4-BE49-F238E27FC236}">
                  <a16:creationId xmlns:a16="http://schemas.microsoft.com/office/drawing/2014/main" id="{071F42F5-5F3D-4105-A9A3-9E142DCDA2F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574" y="2358"/>
              <a:ext cx="415" cy="509"/>
              <a:chOff x="3807" y="1957"/>
              <a:chExt cx="160" cy="196"/>
            </a:xfrm>
          </p:grpSpPr>
          <p:sp>
            <p:nvSpPr>
              <p:cNvPr id="630" name="AutoShape 26">
                <a:extLst>
                  <a:ext uri="{FF2B5EF4-FFF2-40B4-BE49-F238E27FC236}">
                    <a16:creationId xmlns:a16="http://schemas.microsoft.com/office/drawing/2014/main" id="{421EF77B-C050-43B3-8891-4413780A7A8B}"/>
                  </a:ext>
                </a:extLst>
              </p:cNvPr>
              <p:cNvSpPr>
                <a:spLocks noChangeAspect="1" noChangeArrowheads="1"/>
              </p:cNvSpPr>
              <p:nvPr/>
            </p:nvSpPr>
            <p:spPr>
              <a:xfrm>
                <a:off x="3807" y="1967"/>
                <a:ext cx="160" cy="186"/>
              </a:xfrm>
              <a:prstGeom prst="cube">
                <a:avLst>
                  <a:gd name="adj" fmla="val 87593"/>
                </a:avLst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/>
              </a:ln>
              <a:effectLst/>
            </p:spPr>
            <p:txBody>
              <a:bodyPr wrap="none" anchor="ctr"/>
              <a:lstStyle/>
              <a:p>
                <a:pPr lvl="0">
                  <a:defRPr/>
                </a:pPr>
                <a:endParaRPr lang="ko-KR" altLang="en-US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631" name="AutoShape 27">
                <a:extLst>
                  <a:ext uri="{FF2B5EF4-FFF2-40B4-BE49-F238E27FC236}">
                    <a16:creationId xmlns:a16="http://schemas.microsoft.com/office/drawing/2014/main" id="{DEDD22D5-2929-4CEA-A973-E76652391AB8}"/>
                  </a:ext>
                </a:extLst>
              </p:cNvPr>
              <p:cNvSpPr>
                <a:spLocks noChangeAspect="1" noChangeArrowheads="1"/>
              </p:cNvSpPr>
              <p:nvPr/>
            </p:nvSpPr>
            <p:spPr>
              <a:xfrm>
                <a:off x="3807" y="1957"/>
                <a:ext cx="160" cy="152"/>
              </a:xfrm>
              <a:prstGeom prst="cube">
                <a:avLst>
                  <a:gd name="adj" fmla="val 92139"/>
                </a:avLst>
              </a:prstGeom>
              <a:solidFill>
                <a:srgbClr val="393939"/>
              </a:solidFill>
              <a:ln w="12700">
                <a:solidFill>
                  <a:schemeClr val="tx1"/>
                </a:solidFill>
                <a:miter/>
              </a:ln>
              <a:effectLst/>
            </p:spPr>
            <p:txBody>
              <a:bodyPr wrap="none" anchor="ctr"/>
              <a:lstStyle/>
              <a:p>
                <a:pPr lvl="0">
                  <a:defRPr/>
                </a:pPr>
                <a:endParaRPr lang="ko-KR" altLang="en-US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grpSp>
          <p:nvGrpSpPr>
            <p:cNvPr id="620" name="Group 28">
              <a:extLst>
                <a:ext uri="{FF2B5EF4-FFF2-40B4-BE49-F238E27FC236}">
                  <a16:creationId xmlns:a16="http://schemas.microsoft.com/office/drawing/2014/main" id="{084F6741-84E5-4477-9976-4657CF22149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825" y="2360"/>
              <a:ext cx="422" cy="513"/>
              <a:chOff x="3895" y="1953"/>
              <a:chExt cx="163" cy="197"/>
            </a:xfrm>
          </p:grpSpPr>
          <p:sp>
            <p:nvSpPr>
              <p:cNvPr id="628" name="AutoShape 29">
                <a:extLst>
                  <a:ext uri="{FF2B5EF4-FFF2-40B4-BE49-F238E27FC236}">
                    <a16:creationId xmlns:a16="http://schemas.microsoft.com/office/drawing/2014/main" id="{C76D3257-ACE7-4CB4-9A34-4C3C56CB0486}"/>
                  </a:ext>
                </a:extLst>
              </p:cNvPr>
              <p:cNvSpPr>
                <a:spLocks noChangeAspect="1" noChangeArrowheads="1"/>
              </p:cNvSpPr>
              <p:nvPr/>
            </p:nvSpPr>
            <p:spPr>
              <a:xfrm>
                <a:off x="3897" y="1964"/>
                <a:ext cx="161" cy="186"/>
              </a:xfrm>
              <a:prstGeom prst="cube">
                <a:avLst>
                  <a:gd name="adj" fmla="val 87593"/>
                </a:avLst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/>
              </a:ln>
              <a:effectLst/>
            </p:spPr>
            <p:txBody>
              <a:bodyPr wrap="none" anchor="ctr"/>
              <a:lstStyle/>
              <a:p>
                <a:pPr lvl="0">
                  <a:defRPr/>
                </a:pPr>
                <a:endParaRPr lang="ko-KR" altLang="en-US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629" name="AutoShape 30">
                <a:extLst>
                  <a:ext uri="{FF2B5EF4-FFF2-40B4-BE49-F238E27FC236}">
                    <a16:creationId xmlns:a16="http://schemas.microsoft.com/office/drawing/2014/main" id="{F9F5EDD3-4C4D-429D-9C1E-92E21230DEA6}"/>
                  </a:ext>
                </a:extLst>
              </p:cNvPr>
              <p:cNvSpPr>
                <a:spLocks noChangeAspect="1" noChangeArrowheads="1"/>
              </p:cNvSpPr>
              <p:nvPr/>
            </p:nvSpPr>
            <p:spPr>
              <a:xfrm>
                <a:off x="3895" y="1953"/>
                <a:ext cx="161" cy="152"/>
              </a:xfrm>
              <a:prstGeom prst="cube">
                <a:avLst>
                  <a:gd name="adj" fmla="val 92139"/>
                </a:avLst>
              </a:prstGeom>
              <a:solidFill>
                <a:srgbClr val="393939"/>
              </a:solidFill>
              <a:ln w="12700">
                <a:solidFill>
                  <a:schemeClr val="tx1"/>
                </a:solidFill>
                <a:miter/>
              </a:ln>
              <a:effectLst/>
            </p:spPr>
            <p:txBody>
              <a:bodyPr wrap="none" anchor="ctr"/>
              <a:lstStyle/>
              <a:p>
                <a:pPr lvl="0">
                  <a:defRPr/>
                </a:pPr>
                <a:endParaRPr lang="ko-KR" altLang="en-US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grpSp>
          <p:nvGrpSpPr>
            <p:cNvPr id="621" name="Group 45">
              <a:extLst>
                <a:ext uri="{FF2B5EF4-FFF2-40B4-BE49-F238E27FC236}">
                  <a16:creationId xmlns:a16="http://schemas.microsoft.com/office/drawing/2014/main" id="{5E5FD606-1AC9-4456-AF17-9FB78576831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111" y="2347"/>
              <a:ext cx="587" cy="533"/>
              <a:chOff x="3629" y="1953"/>
              <a:chExt cx="226" cy="205"/>
            </a:xfrm>
          </p:grpSpPr>
          <p:grpSp>
            <p:nvGrpSpPr>
              <p:cNvPr id="622" name="Group 46">
                <a:extLst>
                  <a:ext uri="{FF2B5EF4-FFF2-40B4-BE49-F238E27FC236}">
                    <a16:creationId xmlns:a16="http://schemas.microsoft.com/office/drawing/2014/main" id="{30FC1BF4-6BD1-447E-9CFA-B33EA59A81F7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3629" y="1953"/>
                <a:ext cx="226" cy="205"/>
                <a:chOff x="3629" y="1953"/>
                <a:chExt cx="226" cy="205"/>
              </a:xfrm>
            </p:grpSpPr>
            <p:sp>
              <p:nvSpPr>
                <p:cNvPr id="624" name="Freeform 47">
                  <a:extLst>
                    <a:ext uri="{FF2B5EF4-FFF2-40B4-BE49-F238E27FC236}">
                      <a16:creationId xmlns:a16="http://schemas.microsoft.com/office/drawing/2014/main" id="{E36C5987-4E24-486F-A266-2CF17704989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629" y="2100"/>
                  <a:ext cx="78" cy="5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12" y="3"/>
                    </a:cxn>
                    <a:cxn ang="0">
                      <a:pos x="12" y="47"/>
                    </a:cxn>
                    <a:cxn ang="0">
                      <a:pos x="64" y="47"/>
                    </a:cxn>
                    <a:cxn ang="0">
                      <a:pos x="64" y="4"/>
                    </a:cxn>
                    <a:cxn ang="0">
                      <a:pos x="77" y="1"/>
                    </a:cxn>
                    <a:cxn ang="0">
                      <a:pos x="77" y="57"/>
                    </a:cxn>
                    <a:cxn ang="0">
                      <a:pos x="0" y="57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78" h="58">
                      <a:moveTo>
                        <a:pt x="0" y="0"/>
                      </a:moveTo>
                      <a:lnTo>
                        <a:pt x="12" y="3"/>
                      </a:lnTo>
                      <a:lnTo>
                        <a:pt x="12" y="47"/>
                      </a:lnTo>
                      <a:lnTo>
                        <a:pt x="64" y="47"/>
                      </a:lnTo>
                      <a:lnTo>
                        <a:pt x="64" y="4"/>
                      </a:lnTo>
                      <a:lnTo>
                        <a:pt x="77" y="1"/>
                      </a:lnTo>
                      <a:lnTo>
                        <a:pt x="77" y="57"/>
                      </a:lnTo>
                      <a:lnTo>
                        <a:pt x="0" y="57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FF0066"/>
                </a:solidFill>
                <a:ln w="12700" cap="rnd" cmpd="sng">
                  <a:solidFill>
                    <a:schemeClr val="tx1"/>
                  </a:solidFill>
                  <a:prstDash val="solid"/>
                  <a:round/>
                </a:ln>
                <a:effectLst/>
              </p:spPr>
              <p:txBody>
                <a:bodyPr/>
                <a:lstStyle/>
                <a:p>
                  <a:pPr lvl="0">
                    <a:defRPr/>
                  </a:pPr>
                  <a:endParaRPr lang="ko-KR" altLang="en-US"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</p:txBody>
            </p:sp>
            <p:sp>
              <p:nvSpPr>
                <p:cNvPr id="625" name="Freeform 48">
                  <a:extLst>
                    <a:ext uri="{FF2B5EF4-FFF2-40B4-BE49-F238E27FC236}">
                      <a16:creationId xmlns:a16="http://schemas.microsoft.com/office/drawing/2014/main" id="{46980750-1470-4099-A21E-EB63EE99AEE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630" y="1956"/>
                  <a:ext cx="156" cy="151"/>
                </a:xfrm>
                <a:custGeom>
                  <a:avLst/>
                  <a:gdLst/>
                  <a:ahLst/>
                  <a:cxnLst>
                    <a:cxn ang="0">
                      <a:pos x="11" y="150"/>
                    </a:cxn>
                    <a:cxn ang="0">
                      <a:pos x="0" y="146"/>
                    </a:cxn>
                    <a:cxn ang="0">
                      <a:pos x="146" y="0"/>
                    </a:cxn>
                    <a:cxn ang="0">
                      <a:pos x="155" y="4"/>
                    </a:cxn>
                    <a:cxn ang="0">
                      <a:pos x="9" y="150"/>
                    </a:cxn>
                  </a:cxnLst>
                  <a:rect l="0" t="0" r="r" b="b"/>
                  <a:pathLst>
                    <a:path w="156" h="151">
                      <a:moveTo>
                        <a:pt x="11" y="150"/>
                      </a:moveTo>
                      <a:lnTo>
                        <a:pt x="0" y="146"/>
                      </a:lnTo>
                      <a:lnTo>
                        <a:pt x="146" y="0"/>
                      </a:lnTo>
                      <a:lnTo>
                        <a:pt x="155" y="4"/>
                      </a:lnTo>
                      <a:lnTo>
                        <a:pt x="9" y="150"/>
                      </a:lnTo>
                    </a:path>
                  </a:pathLst>
                </a:custGeom>
                <a:solidFill>
                  <a:srgbClr val="FF0066"/>
                </a:solidFill>
                <a:ln w="12700" cap="rnd" cmpd="sng">
                  <a:solidFill>
                    <a:schemeClr val="tx1"/>
                  </a:solidFill>
                  <a:prstDash val="solid"/>
                  <a:round/>
                </a:ln>
                <a:effectLst/>
              </p:spPr>
              <p:txBody>
                <a:bodyPr/>
                <a:lstStyle/>
                <a:p>
                  <a:pPr lvl="0">
                    <a:defRPr/>
                  </a:pPr>
                  <a:endParaRPr lang="ko-KR" altLang="en-US"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</p:txBody>
            </p:sp>
            <p:sp>
              <p:nvSpPr>
                <p:cNvPr id="626" name="Freeform 49">
                  <a:extLst>
                    <a:ext uri="{FF2B5EF4-FFF2-40B4-BE49-F238E27FC236}">
                      <a16:creationId xmlns:a16="http://schemas.microsoft.com/office/drawing/2014/main" id="{A00E4E7C-A015-4C27-833C-530DACDD297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694" y="1953"/>
                  <a:ext cx="161" cy="152"/>
                </a:xfrm>
                <a:custGeom>
                  <a:avLst/>
                  <a:gdLst/>
                  <a:ahLst/>
                  <a:cxnLst>
                    <a:cxn ang="0">
                      <a:pos x="160" y="0"/>
                    </a:cxn>
                    <a:cxn ang="0">
                      <a:pos x="146" y="4"/>
                    </a:cxn>
                    <a:cxn ang="0">
                      <a:pos x="0" y="151"/>
                    </a:cxn>
                    <a:cxn ang="0">
                      <a:pos x="12" y="149"/>
                    </a:cxn>
                    <a:cxn ang="0">
                      <a:pos x="160" y="0"/>
                    </a:cxn>
                  </a:cxnLst>
                  <a:rect l="0" t="0" r="r" b="b"/>
                  <a:pathLst>
                    <a:path w="161" h="152">
                      <a:moveTo>
                        <a:pt x="160" y="0"/>
                      </a:moveTo>
                      <a:lnTo>
                        <a:pt x="146" y="4"/>
                      </a:lnTo>
                      <a:lnTo>
                        <a:pt x="0" y="151"/>
                      </a:lnTo>
                      <a:lnTo>
                        <a:pt x="12" y="149"/>
                      </a:lnTo>
                      <a:lnTo>
                        <a:pt x="160" y="0"/>
                      </a:lnTo>
                    </a:path>
                  </a:pathLst>
                </a:custGeom>
                <a:solidFill>
                  <a:srgbClr val="FF0066"/>
                </a:solidFill>
                <a:ln w="12700" cap="rnd" cmpd="sng">
                  <a:solidFill>
                    <a:schemeClr val="tx1"/>
                  </a:solidFill>
                  <a:prstDash val="solid"/>
                  <a:round/>
                </a:ln>
                <a:effectLst/>
              </p:spPr>
              <p:txBody>
                <a:bodyPr/>
                <a:lstStyle/>
                <a:p>
                  <a:pPr lvl="0">
                    <a:defRPr/>
                  </a:pPr>
                  <a:endParaRPr lang="ko-KR" altLang="en-US"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</p:txBody>
            </p:sp>
            <p:sp>
              <p:nvSpPr>
                <p:cNvPr id="627" name="Freeform 50">
                  <a:extLst>
                    <a:ext uri="{FF2B5EF4-FFF2-40B4-BE49-F238E27FC236}">
                      <a16:creationId xmlns:a16="http://schemas.microsoft.com/office/drawing/2014/main" id="{2C95EF14-FCB7-4B59-ABC6-B36BB328A57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639" y="1960"/>
                  <a:ext cx="147" cy="189"/>
                </a:xfrm>
                <a:custGeom>
                  <a:avLst/>
                  <a:gdLst/>
                  <a:ahLst/>
                  <a:cxnLst>
                    <a:cxn ang="0">
                      <a:pos x="146" y="0"/>
                    </a:cxn>
                    <a:cxn ang="0">
                      <a:pos x="146" y="45"/>
                    </a:cxn>
                    <a:cxn ang="0">
                      <a:pos x="146" y="41"/>
                    </a:cxn>
                    <a:cxn ang="0">
                      <a:pos x="0" y="188"/>
                    </a:cxn>
                    <a:cxn ang="0">
                      <a:pos x="0" y="146"/>
                    </a:cxn>
                    <a:cxn ang="0">
                      <a:pos x="146" y="0"/>
                    </a:cxn>
                  </a:cxnLst>
                  <a:rect l="0" t="0" r="r" b="b"/>
                  <a:pathLst>
                    <a:path w="147" h="189">
                      <a:moveTo>
                        <a:pt x="146" y="0"/>
                      </a:moveTo>
                      <a:lnTo>
                        <a:pt x="146" y="45"/>
                      </a:lnTo>
                      <a:lnTo>
                        <a:pt x="146" y="41"/>
                      </a:lnTo>
                      <a:lnTo>
                        <a:pt x="0" y="188"/>
                      </a:lnTo>
                      <a:lnTo>
                        <a:pt x="0" y="146"/>
                      </a:lnTo>
                      <a:lnTo>
                        <a:pt x="146" y="0"/>
                      </a:lnTo>
                    </a:path>
                  </a:pathLst>
                </a:custGeom>
                <a:solidFill>
                  <a:srgbClr val="FF0066"/>
                </a:solidFill>
                <a:ln w="12700" cap="rnd" cmpd="sng">
                  <a:solidFill>
                    <a:schemeClr val="tx1"/>
                  </a:solidFill>
                  <a:prstDash val="solid"/>
                  <a:round/>
                </a:ln>
                <a:effectLst/>
              </p:spPr>
              <p:txBody>
                <a:bodyPr/>
                <a:lstStyle/>
                <a:p>
                  <a:pPr lvl="0">
                    <a:defRPr/>
                  </a:pPr>
                  <a:endParaRPr lang="ko-KR" altLang="en-US"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</p:txBody>
            </p:sp>
          </p:grpSp>
          <p:sp>
            <p:nvSpPr>
              <p:cNvPr id="623" name="Freeform 51">
                <a:extLst>
                  <a:ext uri="{FF2B5EF4-FFF2-40B4-BE49-F238E27FC236}">
                    <a16:creationId xmlns:a16="http://schemas.microsoft.com/office/drawing/2014/main" id="{1DAE345D-3D82-4E0F-B018-3063421D8BD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40" y="2002"/>
                <a:ext cx="154" cy="147"/>
              </a:xfrm>
              <a:custGeom>
                <a:avLst/>
                <a:gdLst/>
                <a:ahLst/>
                <a:cxnLst>
                  <a:cxn ang="0">
                    <a:pos x="142" y="0"/>
                  </a:cxn>
                  <a:cxn ang="0">
                    <a:pos x="153" y="0"/>
                  </a:cxn>
                  <a:cxn ang="0">
                    <a:pos x="52" y="102"/>
                  </a:cxn>
                  <a:cxn ang="0">
                    <a:pos x="52" y="146"/>
                  </a:cxn>
                  <a:cxn ang="0">
                    <a:pos x="0" y="146"/>
                  </a:cxn>
                  <a:cxn ang="0">
                    <a:pos x="142" y="0"/>
                  </a:cxn>
                </a:cxnLst>
                <a:rect l="0" t="0" r="r" b="b"/>
                <a:pathLst>
                  <a:path w="154" h="147">
                    <a:moveTo>
                      <a:pt x="142" y="0"/>
                    </a:moveTo>
                    <a:lnTo>
                      <a:pt x="153" y="0"/>
                    </a:lnTo>
                    <a:lnTo>
                      <a:pt x="52" y="102"/>
                    </a:lnTo>
                    <a:lnTo>
                      <a:pt x="52" y="146"/>
                    </a:lnTo>
                    <a:lnTo>
                      <a:pt x="0" y="146"/>
                    </a:lnTo>
                    <a:lnTo>
                      <a:pt x="142" y="0"/>
                    </a:lnTo>
                  </a:path>
                </a:pathLst>
              </a:custGeom>
              <a:solidFill>
                <a:srgbClr val="FF0066"/>
              </a:solidFill>
              <a:ln w="12700" cap="rnd" cmpd="sng">
                <a:solidFill>
                  <a:schemeClr val="tx1"/>
                </a:solidFill>
                <a:prstDash val="solid"/>
                <a:round/>
              </a:ln>
              <a:effectLst/>
            </p:spPr>
            <p:txBody>
              <a:bodyPr/>
              <a:lstStyle/>
              <a:p>
                <a:pPr lvl="0">
                  <a:defRPr/>
                </a:pPr>
                <a:endParaRPr lang="ko-KR" altLang="en-US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</p:grpSp>
      <p:sp>
        <p:nvSpPr>
          <p:cNvPr id="636" name="TextBox 635">
            <a:extLst>
              <a:ext uri="{FF2B5EF4-FFF2-40B4-BE49-F238E27FC236}">
                <a16:creationId xmlns:a16="http://schemas.microsoft.com/office/drawing/2014/main" id="{35768DDA-4B0C-4302-958D-A011215C6D7B}"/>
              </a:ext>
            </a:extLst>
          </p:cNvPr>
          <p:cNvSpPr txBox="1"/>
          <p:nvPr/>
        </p:nvSpPr>
        <p:spPr>
          <a:xfrm>
            <a:off x="1918467" y="5003682"/>
            <a:ext cx="838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R </a:t>
            </a:r>
            <a:r>
              <a:rPr lang="ko-KR" altLang="en-US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도포</a:t>
            </a:r>
          </a:p>
        </p:txBody>
      </p:sp>
      <p:sp>
        <p:nvSpPr>
          <p:cNvPr id="637" name="TextBox 636">
            <a:extLst>
              <a:ext uri="{FF2B5EF4-FFF2-40B4-BE49-F238E27FC236}">
                <a16:creationId xmlns:a16="http://schemas.microsoft.com/office/drawing/2014/main" id="{B87EE38E-73E9-4C74-A4EB-F8DC4F3BD49D}"/>
              </a:ext>
            </a:extLst>
          </p:cNvPr>
          <p:cNvSpPr txBox="1"/>
          <p:nvPr/>
        </p:nvSpPr>
        <p:spPr>
          <a:xfrm>
            <a:off x="2877619" y="4985895"/>
            <a:ext cx="773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건조</a:t>
            </a:r>
          </a:p>
        </p:txBody>
      </p:sp>
      <p:sp>
        <p:nvSpPr>
          <p:cNvPr id="639" name="화살표: 오른쪽 638">
            <a:extLst>
              <a:ext uri="{FF2B5EF4-FFF2-40B4-BE49-F238E27FC236}">
                <a16:creationId xmlns:a16="http://schemas.microsoft.com/office/drawing/2014/main" id="{C9966E10-E4C5-4C54-89E1-31038121AC41}"/>
              </a:ext>
            </a:extLst>
          </p:cNvPr>
          <p:cNvSpPr/>
          <p:nvPr/>
        </p:nvSpPr>
        <p:spPr>
          <a:xfrm>
            <a:off x="2740691" y="5100695"/>
            <a:ext cx="212854" cy="148231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640" name="Group 12">
            <a:extLst>
              <a:ext uri="{FF2B5EF4-FFF2-40B4-BE49-F238E27FC236}">
                <a16:creationId xmlns:a16="http://schemas.microsoft.com/office/drawing/2014/main" id="{31DF75F2-6A7F-49E8-A423-82FF72816CE7}"/>
              </a:ext>
            </a:extLst>
          </p:cNvPr>
          <p:cNvGrpSpPr/>
          <p:nvPr/>
        </p:nvGrpSpPr>
        <p:grpSpPr>
          <a:xfrm>
            <a:off x="4682098" y="4481397"/>
            <a:ext cx="1017802" cy="442204"/>
            <a:chOff x="2939" y="2347"/>
            <a:chExt cx="1386" cy="754"/>
          </a:xfrm>
        </p:grpSpPr>
        <p:sp>
          <p:nvSpPr>
            <p:cNvPr id="641" name="AutoShape 13">
              <a:extLst>
                <a:ext uri="{FF2B5EF4-FFF2-40B4-BE49-F238E27FC236}">
                  <a16:creationId xmlns:a16="http://schemas.microsoft.com/office/drawing/2014/main" id="{5F0CB3BD-71C1-44BC-97BF-0F1AB089C6B8}"/>
                </a:ext>
              </a:extLst>
            </p:cNvPr>
            <p:cNvSpPr>
              <a:spLocks noChangeAspect="1" noChangeArrowheads="1"/>
            </p:cNvSpPr>
            <p:nvPr/>
          </p:nvSpPr>
          <p:spPr>
            <a:xfrm>
              <a:off x="2939" y="2558"/>
              <a:ext cx="1386" cy="543"/>
            </a:xfrm>
            <a:prstGeom prst="cube">
              <a:avLst>
                <a:gd name="adj" fmla="val 69093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2700">
              <a:solidFill>
                <a:schemeClr val="tx1"/>
              </a:solidFill>
              <a:miter/>
            </a:ln>
            <a:effectLst/>
          </p:spPr>
          <p:txBody>
            <a:bodyPr wrap="none" anchor="ctr"/>
            <a:lstStyle/>
            <a:p>
              <a:pPr lvl="0">
                <a:defRPr/>
              </a:pPr>
              <a:endPara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642" name="AutoShape 14" descr="10%">
              <a:extLst>
                <a:ext uri="{FF2B5EF4-FFF2-40B4-BE49-F238E27FC236}">
                  <a16:creationId xmlns:a16="http://schemas.microsoft.com/office/drawing/2014/main" id="{F233328A-A605-4A53-AF80-E798AFA85042}"/>
                </a:ext>
              </a:extLst>
            </p:cNvPr>
            <p:cNvSpPr>
              <a:spLocks noChangeAspect="1" noChangeArrowheads="1"/>
            </p:cNvSpPr>
            <p:nvPr/>
          </p:nvSpPr>
          <p:spPr>
            <a:xfrm>
              <a:off x="2996" y="2527"/>
              <a:ext cx="1290" cy="405"/>
            </a:xfrm>
            <a:prstGeom prst="cube">
              <a:avLst>
                <a:gd name="adj" fmla="val 92093"/>
              </a:avLst>
            </a:prstGeom>
            <a:pattFill prst="pct10">
              <a:fgClr>
                <a:schemeClr val="tx1"/>
              </a:fgClr>
              <a:bgClr>
                <a:schemeClr val="bg1"/>
              </a:bgClr>
            </a:pattFill>
            <a:ln w="12700">
              <a:solidFill>
                <a:schemeClr val="tx1"/>
              </a:solidFill>
              <a:miter/>
            </a:ln>
            <a:effectLst/>
          </p:spPr>
          <p:txBody>
            <a:bodyPr wrap="none" anchor="ctr"/>
            <a:lstStyle/>
            <a:p>
              <a:pPr lvl="0">
                <a:defRPr/>
              </a:pPr>
              <a:endPara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643" name="AutoShape 15">
              <a:extLst>
                <a:ext uri="{FF2B5EF4-FFF2-40B4-BE49-F238E27FC236}">
                  <a16:creationId xmlns:a16="http://schemas.microsoft.com/office/drawing/2014/main" id="{4D1995F4-6711-4CC8-8A2C-3BA5BCF97847}"/>
                </a:ext>
              </a:extLst>
            </p:cNvPr>
            <p:cNvSpPr>
              <a:spLocks noChangeAspect="1" noChangeArrowheads="1"/>
            </p:cNvSpPr>
            <p:nvPr/>
          </p:nvSpPr>
          <p:spPr>
            <a:xfrm>
              <a:off x="2996" y="2495"/>
              <a:ext cx="1290" cy="406"/>
            </a:xfrm>
            <a:prstGeom prst="cube">
              <a:avLst>
                <a:gd name="adj" fmla="val 92093"/>
              </a:avLst>
            </a:prstGeom>
            <a:solidFill>
              <a:srgbClr val="FFFFCC"/>
            </a:solidFill>
            <a:ln w="12700">
              <a:solidFill>
                <a:schemeClr val="tx1"/>
              </a:solidFill>
              <a:miter/>
            </a:ln>
            <a:effectLst/>
          </p:spPr>
          <p:txBody>
            <a:bodyPr wrap="none" anchor="ctr"/>
            <a:lstStyle/>
            <a:p>
              <a:pPr lvl="0">
                <a:defRPr/>
              </a:pPr>
              <a:endPara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644" name="AutoShape 16">
              <a:extLst>
                <a:ext uri="{FF2B5EF4-FFF2-40B4-BE49-F238E27FC236}">
                  <a16:creationId xmlns:a16="http://schemas.microsoft.com/office/drawing/2014/main" id="{7F100D15-B8A1-4361-814D-99BF333162E3}"/>
                </a:ext>
              </a:extLst>
            </p:cNvPr>
            <p:cNvSpPr>
              <a:spLocks noChangeAspect="1" noChangeArrowheads="1"/>
            </p:cNvSpPr>
            <p:nvPr/>
          </p:nvSpPr>
          <p:spPr>
            <a:xfrm>
              <a:off x="3665" y="2898"/>
              <a:ext cx="54" cy="39"/>
            </a:xfrm>
            <a:prstGeom prst="cube">
              <a:avLst>
                <a:gd name="adj" fmla="val 69995"/>
              </a:avLst>
            </a:prstGeom>
            <a:solidFill>
              <a:schemeClr val="bg2"/>
            </a:solidFill>
            <a:ln w="12700">
              <a:solidFill>
                <a:schemeClr val="tx1"/>
              </a:solidFill>
              <a:miter/>
            </a:ln>
            <a:effectLst/>
          </p:spPr>
          <p:txBody>
            <a:bodyPr wrap="none" anchor="ctr"/>
            <a:lstStyle/>
            <a:p>
              <a:pPr lvl="0">
                <a:defRPr/>
              </a:pPr>
              <a:endPara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645" name="AutoShape 17">
              <a:extLst>
                <a:ext uri="{FF2B5EF4-FFF2-40B4-BE49-F238E27FC236}">
                  <a16:creationId xmlns:a16="http://schemas.microsoft.com/office/drawing/2014/main" id="{04E9EB37-424B-4CF2-86F5-B163BB7A56FB}"/>
                </a:ext>
              </a:extLst>
            </p:cNvPr>
            <p:cNvSpPr>
              <a:spLocks noChangeAspect="1" noChangeArrowheads="1"/>
            </p:cNvSpPr>
            <p:nvPr/>
          </p:nvSpPr>
          <p:spPr>
            <a:xfrm>
              <a:off x="3407" y="2898"/>
              <a:ext cx="52" cy="39"/>
            </a:xfrm>
            <a:prstGeom prst="cube">
              <a:avLst>
                <a:gd name="adj" fmla="val 69995"/>
              </a:avLst>
            </a:prstGeom>
            <a:solidFill>
              <a:schemeClr val="bg2"/>
            </a:solidFill>
            <a:ln w="12700">
              <a:solidFill>
                <a:schemeClr val="tx1"/>
              </a:solidFill>
              <a:miter/>
            </a:ln>
            <a:effectLst/>
          </p:spPr>
          <p:txBody>
            <a:bodyPr wrap="none" anchor="ctr"/>
            <a:lstStyle/>
            <a:p>
              <a:pPr lvl="0">
                <a:defRPr/>
              </a:pPr>
              <a:endPara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646" name="AutoShape 18">
              <a:extLst>
                <a:ext uri="{FF2B5EF4-FFF2-40B4-BE49-F238E27FC236}">
                  <a16:creationId xmlns:a16="http://schemas.microsoft.com/office/drawing/2014/main" id="{5DFB88AB-E5C1-471D-9300-A5E2A18DB16E}"/>
                </a:ext>
              </a:extLst>
            </p:cNvPr>
            <p:cNvSpPr>
              <a:spLocks noChangeAspect="1" noChangeArrowheads="1"/>
            </p:cNvSpPr>
            <p:nvPr/>
          </p:nvSpPr>
          <p:spPr>
            <a:xfrm>
              <a:off x="3150" y="2901"/>
              <a:ext cx="52" cy="42"/>
            </a:xfrm>
            <a:prstGeom prst="cube">
              <a:avLst>
                <a:gd name="adj" fmla="val 69995"/>
              </a:avLst>
            </a:prstGeom>
            <a:solidFill>
              <a:schemeClr val="bg2"/>
            </a:solidFill>
            <a:ln w="12700">
              <a:solidFill>
                <a:schemeClr val="tx1"/>
              </a:solidFill>
              <a:miter/>
            </a:ln>
            <a:effectLst/>
          </p:spPr>
          <p:txBody>
            <a:bodyPr wrap="none" anchor="ctr"/>
            <a:lstStyle/>
            <a:p>
              <a:pPr lvl="0">
                <a:defRPr/>
              </a:pPr>
              <a:endPara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grpSp>
          <p:nvGrpSpPr>
            <p:cNvPr id="647" name="Group 19">
              <a:extLst>
                <a:ext uri="{FF2B5EF4-FFF2-40B4-BE49-F238E27FC236}">
                  <a16:creationId xmlns:a16="http://schemas.microsoft.com/office/drawing/2014/main" id="{58B14F3D-EEEB-439F-B029-823F2B246D7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321" y="2360"/>
              <a:ext cx="414" cy="510"/>
              <a:chOff x="3710" y="1958"/>
              <a:chExt cx="159" cy="196"/>
            </a:xfrm>
          </p:grpSpPr>
          <p:sp>
            <p:nvSpPr>
              <p:cNvPr id="671" name="AutoShape 20">
                <a:extLst>
                  <a:ext uri="{FF2B5EF4-FFF2-40B4-BE49-F238E27FC236}">
                    <a16:creationId xmlns:a16="http://schemas.microsoft.com/office/drawing/2014/main" id="{0D6EEE3B-3B95-44E9-9A8E-3EB6D78C52A0}"/>
                  </a:ext>
                </a:extLst>
              </p:cNvPr>
              <p:cNvSpPr>
                <a:spLocks noChangeAspect="1" noChangeArrowheads="1"/>
              </p:cNvSpPr>
              <p:nvPr/>
            </p:nvSpPr>
            <p:spPr>
              <a:xfrm>
                <a:off x="3710" y="1967"/>
                <a:ext cx="159" cy="187"/>
              </a:xfrm>
              <a:prstGeom prst="cube">
                <a:avLst>
                  <a:gd name="adj" fmla="val 87593"/>
                </a:avLst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/>
              </a:ln>
              <a:effectLst/>
            </p:spPr>
            <p:txBody>
              <a:bodyPr wrap="none" anchor="ctr"/>
              <a:lstStyle/>
              <a:p>
                <a:pPr lvl="0">
                  <a:defRPr/>
                </a:pPr>
                <a:endParaRPr lang="ko-KR" altLang="en-US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672" name="AutoShape 21">
                <a:extLst>
                  <a:ext uri="{FF2B5EF4-FFF2-40B4-BE49-F238E27FC236}">
                    <a16:creationId xmlns:a16="http://schemas.microsoft.com/office/drawing/2014/main" id="{FC5DE4A0-AF5B-40AA-8EE3-911C3DE548B0}"/>
                  </a:ext>
                </a:extLst>
              </p:cNvPr>
              <p:cNvSpPr>
                <a:spLocks noChangeAspect="1" noChangeArrowheads="1"/>
              </p:cNvSpPr>
              <p:nvPr/>
            </p:nvSpPr>
            <p:spPr>
              <a:xfrm>
                <a:off x="3710" y="1958"/>
                <a:ext cx="159" cy="152"/>
              </a:xfrm>
              <a:prstGeom prst="cube">
                <a:avLst>
                  <a:gd name="adj" fmla="val 92139"/>
                </a:avLst>
              </a:prstGeom>
              <a:solidFill>
                <a:srgbClr val="393939"/>
              </a:solidFill>
              <a:ln w="12700">
                <a:solidFill>
                  <a:schemeClr val="tx1"/>
                </a:solidFill>
                <a:miter/>
              </a:ln>
              <a:effectLst/>
            </p:spPr>
            <p:txBody>
              <a:bodyPr wrap="none" anchor="ctr"/>
              <a:lstStyle/>
              <a:p>
                <a:pPr lvl="0">
                  <a:defRPr/>
                </a:pPr>
                <a:endParaRPr lang="ko-KR" altLang="en-US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grpSp>
          <p:nvGrpSpPr>
            <p:cNvPr id="648" name="Group 22">
              <a:extLst>
                <a:ext uri="{FF2B5EF4-FFF2-40B4-BE49-F238E27FC236}">
                  <a16:creationId xmlns:a16="http://schemas.microsoft.com/office/drawing/2014/main" id="{B0E94862-6625-4560-993C-517B91D1612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067" y="2360"/>
              <a:ext cx="421" cy="510"/>
              <a:chOff x="3612" y="1958"/>
              <a:chExt cx="161" cy="196"/>
            </a:xfrm>
          </p:grpSpPr>
          <p:sp>
            <p:nvSpPr>
              <p:cNvPr id="669" name="AutoShape 23">
                <a:extLst>
                  <a:ext uri="{FF2B5EF4-FFF2-40B4-BE49-F238E27FC236}">
                    <a16:creationId xmlns:a16="http://schemas.microsoft.com/office/drawing/2014/main" id="{FFD2981E-E18F-4ABD-B1FF-0FEA8A9510EE}"/>
                  </a:ext>
                </a:extLst>
              </p:cNvPr>
              <p:cNvSpPr>
                <a:spLocks noChangeAspect="1" noChangeArrowheads="1"/>
              </p:cNvSpPr>
              <p:nvPr/>
            </p:nvSpPr>
            <p:spPr>
              <a:xfrm>
                <a:off x="3612" y="1967"/>
                <a:ext cx="161" cy="187"/>
              </a:xfrm>
              <a:prstGeom prst="cube">
                <a:avLst>
                  <a:gd name="adj" fmla="val 87593"/>
                </a:avLst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/>
              </a:ln>
              <a:effectLst/>
            </p:spPr>
            <p:txBody>
              <a:bodyPr wrap="none" anchor="ctr"/>
              <a:lstStyle/>
              <a:p>
                <a:pPr lvl="0">
                  <a:defRPr/>
                </a:pPr>
                <a:endParaRPr lang="ko-KR" altLang="en-US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670" name="AutoShape 24">
                <a:extLst>
                  <a:ext uri="{FF2B5EF4-FFF2-40B4-BE49-F238E27FC236}">
                    <a16:creationId xmlns:a16="http://schemas.microsoft.com/office/drawing/2014/main" id="{CD5DA9E7-999A-423F-AFE0-AA8A28A43D4F}"/>
                  </a:ext>
                </a:extLst>
              </p:cNvPr>
              <p:cNvSpPr>
                <a:spLocks noChangeAspect="1" noChangeArrowheads="1"/>
              </p:cNvSpPr>
              <p:nvPr/>
            </p:nvSpPr>
            <p:spPr>
              <a:xfrm>
                <a:off x="3612" y="1958"/>
                <a:ext cx="161" cy="152"/>
              </a:xfrm>
              <a:prstGeom prst="cube">
                <a:avLst>
                  <a:gd name="adj" fmla="val 92139"/>
                </a:avLst>
              </a:prstGeom>
              <a:solidFill>
                <a:srgbClr val="393939"/>
              </a:solidFill>
              <a:ln w="12700">
                <a:solidFill>
                  <a:schemeClr val="tx1"/>
                </a:solidFill>
                <a:miter/>
              </a:ln>
              <a:effectLst/>
            </p:spPr>
            <p:txBody>
              <a:bodyPr wrap="none" anchor="ctr"/>
              <a:lstStyle/>
              <a:p>
                <a:pPr lvl="0">
                  <a:defRPr/>
                </a:pPr>
                <a:endParaRPr lang="ko-KR" altLang="en-US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grpSp>
          <p:nvGrpSpPr>
            <p:cNvPr id="649" name="Group 25">
              <a:extLst>
                <a:ext uri="{FF2B5EF4-FFF2-40B4-BE49-F238E27FC236}">
                  <a16:creationId xmlns:a16="http://schemas.microsoft.com/office/drawing/2014/main" id="{91A0A354-4D0A-4A2F-A162-4B95B8FF54D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574" y="2358"/>
              <a:ext cx="415" cy="509"/>
              <a:chOff x="3807" y="1957"/>
              <a:chExt cx="160" cy="196"/>
            </a:xfrm>
          </p:grpSpPr>
          <p:sp>
            <p:nvSpPr>
              <p:cNvPr id="667" name="AutoShape 26">
                <a:extLst>
                  <a:ext uri="{FF2B5EF4-FFF2-40B4-BE49-F238E27FC236}">
                    <a16:creationId xmlns:a16="http://schemas.microsoft.com/office/drawing/2014/main" id="{D861CBB1-2D85-47B6-BA4C-AD8E6C54FF13}"/>
                  </a:ext>
                </a:extLst>
              </p:cNvPr>
              <p:cNvSpPr>
                <a:spLocks noChangeAspect="1" noChangeArrowheads="1"/>
              </p:cNvSpPr>
              <p:nvPr/>
            </p:nvSpPr>
            <p:spPr>
              <a:xfrm>
                <a:off x="3807" y="1967"/>
                <a:ext cx="160" cy="186"/>
              </a:xfrm>
              <a:prstGeom prst="cube">
                <a:avLst>
                  <a:gd name="adj" fmla="val 87593"/>
                </a:avLst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/>
              </a:ln>
              <a:effectLst/>
            </p:spPr>
            <p:txBody>
              <a:bodyPr wrap="none" anchor="ctr"/>
              <a:lstStyle/>
              <a:p>
                <a:pPr lvl="0">
                  <a:defRPr/>
                </a:pPr>
                <a:endParaRPr lang="ko-KR" altLang="en-US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668" name="AutoShape 27">
                <a:extLst>
                  <a:ext uri="{FF2B5EF4-FFF2-40B4-BE49-F238E27FC236}">
                    <a16:creationId xmlns:a16="http://schemas.microsoft.com/office/drawing/2014/main" id="{61D78474-307B-4E95-8A0E-85577E5E59A6}"/>
                  </a:ext>
                </a:extLst>
              </p:cNvPr>
              <p:cNvSpPr>
                <a:spLocks noChangeAspect="1" noChangeArrowheads="1"/>
              </p:cNvSpPr>
              <p:nvPr/>
            </p:nvSpPr>
            <p:spPr>
              <a:xfrm>
                <a:off x="3807" y="1957"/>
                <a:ext cx="160" cy="152"/>
              </a:xfrm>
              <a:prstGeom prst="cube">
                <a:avLst>
                  <a:gd name="adj" fmla="val 92139"/>
                </a:avLst>
              </a:prstGeom>
              <a:solidFill>
                <a:srgbClr val="393939"/>
              </a:solidFill>
              <a:ln w="12700">
                <a:solidFill>
                  <a:schemeClr val="tx1"/>
                </a:solidFill>
                <a:miter/>
              </a:ln>
              <a:effectLst/>
            </p:spPr>
            <p:txBody>
              <a:bodyPr wrap="none" anchor="ctr"/>
              <a:lstStyle/>
              <a:p>
                <a:pPr lvl="0">
                  <a:defRPr/>
                </a:pPr>
                <a:endParaRPr lang="ko-KR" altLang="en-US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grpSp>
          <p:nvGrpSpPr>
            <p:cNvPr id="650" name="Group 28">
              <a:extLst>
                <a:ext uri="{FF2B5EF4-FFF2-40B4-BE49-F238E27FC236}">
                  <a16:creationId xmlns:a16="http://schemas.microsoft.com/office/drawing/2014/main" id="{D13A7744-0742-4679-8E16-9214ACC0CF1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825" y="2360"/>
              <a:ext cx="422" cy="513"/>
              <a:chOff x="3895" y="1953"/>
              <a:chExt cx="163" cy="197"/>
            </a:xfrm>
          </p:grpSpPr>
          <p:sp>
            <p:nvSpPr>
              <p:cNvPr id="665" name="AutoShape 29">
                <a:extLst>
                  <a:ext uri="{FF2B5EF4-FFF2-40B4-BE49-F238E27FC236}">
                    <a16:creationId xmlns:a16="http://schemas.microsoft.com/office/drawing/2014/main" id="{6A6DE279-F099-4D7E-801E-609072A3408F}"/>
                  </a:ext>
                </a:extLst>
              </p:cNvPr>
              <p:cNvSpPr>
                <a:spLocks noChangeAspect="1" noChangeArrowheads="1"/>
              </p:cNvSpPr>
              <p:nvPr/>
            </p:nvSpPr>
            <p:spPr>
              <a:xfrm>
                <a:off x="3897" y="1964"/>
                <a:ext cx="161" cy="186"/>
              </a:xfrm>
              <a:prstGeom prst="cube">
                <a:avLst>
                  <a:gd name="adj" fmla="val 87593"/>
                </a:avLst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/>
              </a:ln>
              <a:effectLst/>
            </p:spPr>
            <p:txBody>
              <a:bodyPr wrap="none" anchor="ctr"/>
              <a:lstStyle/>
              <a:p>
                <a:pPr lvl="0">
                  <a:defRPr/>
                </a:pPr>
                <a:endParaRPr lang="ko-KR" altLang="en-US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666" name="AutoShape 30">
                <a:extLst>
                  <a:ext uri="{FF2B5EF4-FFF2-40B4-BE49-F238E27FC236}">
                    <a16:creationId xmlns:a16="http://schemas.microsoft.com/office/drawing/2014/main" id="{C97B66BC-2960-4B80-90DE-7C73C57E4B71}"/>
                  </a:ext>
                </a:extLst>
              </p:cNvPr>
              <p:cNvSpPr>
                <a:spLocks noChangeAspect="1" noChangeArrowheads="1"/>
              </p:cNvSpPr>
              <p:nvPr/>
            </p:nvSpPr>
            <p:spPr>
              <a:xfrm>
                <a:off x="3895" y="1953"/>
                <a:ext cx="161" cy="152"/>
              </a:xfrm>
              <a:prstGeom prst="cube">
                <a:avLst>
                  <a:gd name="adj" fmla="val 92139"/>
                </a:avLst>
              </a:prstGeom>
              <a:solidFill>
                <a:srgbClr val="393939"/>
              </a:solidFill>
              <a:ln w="12700">
                <a:solidFill>
                  <a:schemeClr val="tx1"/>
                </a:solidFill>
                <a:miter/>
              </a:ln>
              <a:effectLst/>
            </p:spPr>
            <p:txBody>
              <a:bodyPr wrap="none" anchor="ctr"/>
              <a:lstStyle/>
              <a:p>
                <a:pPr lvl="0">
                  <a:defRPr/>
                </a:pPr>
                <a:endParaRPr lang="ko-KR" altLang="en-US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grpSp>
          <p:nvGrpSpPr>
            <p:cNvPr id="651" name="Group 38">
              <a:extLst>
                <a:ext uri="{FF2B5EF4-FFF2-40B4-BE49-F238E27FC236}">
                  <a16:creationId xmlns:a16="http://schemas.microsoft.com/office/drawing/2014/main" id="{EC8EBB39-4BB5-491A-8F80-A183543788C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379" y="2355"/>
              <a:ext cx="587" cy="533"/>
              <a:chOff x="3732" y="1956"/>
              <a:chExt cx="226" cy="205"/>
            </a:xfrm>
          </p:grpSpPr>
          <p:grpSp>
            <p:nvGrpSpPr>
              <p:cNvPr id="659" name="Group 39">
                <a:extLst>
                  <a:ext uri="{FF2B5EF4-FFF2-40B4-BE49-F238E27FC236}">
                    <a16:creationId xmlns:a16="http://schemas.microsoft.com/office/drawing/2014/main" id="{B8A04106-E5E7-4CF4-B2E6-899FB8189D4A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3726" y="1953"/>
                <a:ext cx="226" cy="205"/>
                <a:chOff x="3726" y="1953"/>
                <a:chExt cx="226" cy="205"/>
              </a:xfrm>
            </p:grpSpPr>
            <p:sp>
              <p:nvSpPr>
                <p:cNvPr id="661" name="Freeform 40">
                  <a:extLst>
                    <a:ext uri="{FF2B5EF4-FFF2-40B4-BE49-F238E27FC236}">
                      <a16:creationId xmlns:a16="http://schemas.microsoft.com/office/drawing/2014/main" id="{7861ADBB-EA17-4F65-94AC-C9F71BA1A46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726" y="2100"/>
                  <a:ext cx="78" cy="5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12" y="3"/>
                    </a:cxn>
                    <a:cxn ang="0">
                      <a:pos x="12" y="47"/>
                    </a:cxn>
                    <a:cxn ang="0">
                      <a:pos x="64" y="47"/>
                    </a:cxn>
                    <a:cxn ang="0">
                      <a:pos x="64" y="4"/>
                    </a:cxn>
                    <a:cxn ang="0">
                      <a:pos x="77" y="1"/>
                    </a:cxn>
                    <a:cxn ang="0">
                      <a:pos x="77" y="57"/>
                    </a:cxn>
                    <a:cxn ang="0">
                      <a:pos x="0" y="57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78" h="58">
                      <a:moveTo>
                        <a:pt x="0" y="0"/>
                      </a:moveTo>
                      <a:lnTo>
                        <a:pt x="12" y="3"/>
                      </a:lnTo>
                      <a:lnTo>
                        <a:pt x="12" y="47"/>
                      </a:lnTo>
                      <a:lnTo>
                        <a:pt x="64" y="47"/>
                      </a:lnTo>
                      <a:lnTo>
                        <a:pt x="64" y="4"/>
                      </a:lnTo>
                      <a:lnTo>
                        <a:pt x="77" y="1"/>
                      </a:lnTo>
                      <a:lnTo>
                        <a:pt x="77" y="57"/>
                      </a:lnTo>
                      <a:lnTo>
                        <a:pt x="0" y="57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00FF66"/>
                </a:solidFill>
                <a:ln w="12700" cap="rnd" cmpd="sng">
                  <a:solidFill>
                    <a:schemeClr val="tx1"/>
                  </a:solidFill>
                  <a:prstDash val="solid"/>
                  <a:round/>
                </a:ln>
                <a:effectLst/>
              </p:spPr>
              <p:txBody>
                <a:bodyPr/>
                <a:lstStyle/>
                <a:p>
                  <a:pPr lvl="0">
                    <a:defRPr/>
                  </a:pPr>
                  <a:endParaRPr lang="ko-KR" altLang="en-US"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</p:txBody>
            </p:sp>
            <p:sp>
              <p:nvSpPr>
                <p:cNvPr id="662" name="Freeform 41">
                  <a:extLst>
                    <a:ext uri="{FF2B5EF4-FFF2-40B4-BE49-F238E27FC236}">
                      <a16:creationId xmlns:a16="http://schemas.microsoft.com/office/drawing/2014/main" id="{7D608850-7CDF-4F05-A82F-0018EF63AAE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728" y="1956"/>
                  <a:ext cx="156" cy="151"/>
                </a:xfrm>
                <a:custGeom>
                  <a:avLst/>
                  <a:gdLst/>
                  <a:ahLst/>
                  <a:cxnLst>
                    <a:cxn ang="0">
                      <a:pos x="11" y="150"/>
                    </a:cxn>
                    <a:cxn ang="0">
                      <a:pos x="0" y="146"/>
                    </a:cxn>
                    <a:cxn ang="0">
                      <a:pos x="146" y="0"/>
                    </a:cxn>
                    <a:cxn ang="0">
                      <a:pos x="155" y="4"/>
                    </a:cxn>
                    <a:cxn ang="0">
                      <a:pos x="9" y="150"/>
                    </a:cxn>
                  </a:cxnLst>
                  <a:rect l="0" t="0" r="r" b="b"/>
                  <a:pathLst>
                    <a:path w="156" h="151">
                      <a:moveTo>
                        <a:pt x="11" y="150"/>
                      </a:moveTo>
                      <a:lnTo>
                        <a:pt x="0" y="146"/>
                      </a:lnTo>
                      <a:lnTo>
                        <a:pt x="146" y="0"/>
                      </a:lnTo>
                      <a:lnTo>
                        <a:pt x="155" y="4"/>
                      </a:lnTo>
                      <a:lnTo>
                        <a:pt x="9" y="150"/>
                      </a:lnTo>
                    </a:path>
                  </a:pathLst>
                </a:custGeom>
                <a:solidFill>
                  <a:srgbClr val="00FF66"/>
                </a:solidFill>
                <a:ln w="12700" cap="rnd" cmpd="sng">
                  <a:solidFill>
                    <a:schemeClr val="tx1"/>
                  </a:solidFill>
                  <a:prstDash val="solid"/>
                  <a:round/>
                </a:ln>
                <a:effectLst/>
              </p:spPr>
              <p:txBody>
                <a:bodyPr/>
                <a:lstStyle/>
                <a:p>
                  <a:pPr lvl="0">
                    <a:defRPr/>
                  </a:pPr>
                  <a:endParaRPr lang="ko-KR" altLang="en-US"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</p:txBody>
            </p:sp>
            <p:sp>
              <p:nvSpPr>
                <p:cNvPr id="663" name="Freeform 42">
                  <a:extLst>
                    <a:ext uri="{FF2B5EF4-FFF2-40B4-BE49-F238E27FC236}">
                      <a16:creationId xmlns:a16="http://schemas.microsoft.com/office/drawing/2014/main" id="{ABBBF92B-498A-4A50-8C64-CD99E7D8E69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791" y="1953"/>
                  <a:ext cx="161" cy="152"/>
                </a:xfrm>
                <a:custGeom>
                  <a:avLst/>
                  <a:gdLst/>
                  <a:ahLst/>
                  <a:cxnLst>
                    <a:cxn ang="0">
                      <a:pos x="160" y="0"/>
                    </a:cxn>
                    <a:cxn ang="0">
                      <a:pos x="146" y="4"/>
                    </a:cxn>
                    <a:cxn ang="0">
                      <a:pos x="0" y="151"/>
                    </a:cxn>
                    <a:cxn ang="0">
                      <a:pos x="12" y="149"/>
                    </a:cxn>
                    <a:cxn ang="0">
                      <a:pos x="160" y="0"/>
                    </a:cxn>
                  </a:cxnLst>
                  <a:rect l="0" t="0" r="r" b="b"/>
                  <a:pathLst>
                    <a:path w="161" h="152">
                      <a:moveTo>
                        <a:pt x="160" y="0"/>
                      </a:moveTo>
                      <a:lnTo>
                        <a:pt x="146" y="4"/>
                      </a:lnTo>
                      <a:lnTo>
                        <a:pt x="0" y="151"/>
                      </a:lnTo>
                      <a:lnTo>
                        <a:pt x="12" y="149"/>
                      </a:lnTo>
                      <a:lnTo>
                        <a:pt x="160" y="0"/>
                      </a:lnTo>
                    </a:path>
                  </a:pathLst>
                </a:custGeom>
                <a:solidFill>
                  <a:srgbClr val="00FF66"/>
                </a:solidFill>
                <a:ln w="12700" cap="rnd" cmpd="sng">
                  <a:solidFill>
                    <a:schemeClr val="tx1"/>
                  </a:solidFill>
                  <a:prstDash val="solid"/>
                  <a:round/>
                </a:ln>
                <a:effectLst/>
              </p:spPr>
              <p:txBody>
                <a:bodyPr/>
                <a:lstStyle/>
                <a:p>
                  <a:pPr lvl="0">
                    <a:defRPr/>
                  </a:pPr>
                  <a:endParaRPr lang="ko-KR" altLang="en-US"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</p:txBody>
            </p:sp>
            <p:sp>
              <p:nvSpPr>
                <p:cNvPr id="664" name="Freeform 43">
                  <a:extLst>
                    <a:ext uri="{FF2B5EF4-FFF2-40B4-BE49-F238E27FC236}">
                      <a16:creationId xmlns:a16="http://schemas.microsoft.com/office/drawing/2014/main" id="{6D160EC1-1698-4710-802D-63ED013BFE7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737" y="1960"/>
                  <a:ext cx="147" cy="189"/>
                </a:xfrm>
                <a:custGeom>
                  <a:avLst/>
                  <a:gdLst/>
                  <a:ahLst/>
                  <a:cxnLst>
                    <a:cxn ang="0">
                      <a:pos x="146" y="0"/>
                    </a:cxn>
                    <a:cxn ang="0">
                      <a:pos x="146" y="45"/>
                    </a:cxn>
                    <a:cxn ang="0">
                      <a:pos x="146" y="41"/>
                    </a:cxn>
                    <a:cxn ang="0">
                      <a:pos x="0" y="188"/>
                    </a:cxn>
                    <a:cxn ang="0">
                      <a:pos x="0" y="146"/>
                    </a:cxn>
                    <a:cxn ang="0">
                      <a:pos x="146" y="0"/>
                    </a:cxn>
                  </a:cxnLst>
                  <a:rect l="0" t="0" r="r" b="b"/>
                  <a:pathLst>
                    <a:path w="147" h="189">
                      <a:moveTo>
                        <a:pt x="146" y="0"/>
                      </a:moveTo>
                      <a:lnTo>
                        <a:pt x="146" y="45"/>
                      </a:lnTo>
                      <a:lnTo>
                        <a:pt x="146" y="41"/>
                      </a:lnTo>
                      <a:lnTo>
                        <a:pt x="0" y="188"/>
                      </a:lnTo>
                      <a:lnTo>
                        <a:pt x="0" y="146"/>
                      </a:lnTo>
                      <a:lnTo>
                        <a:pt x="146" y="0"/>
                      </a:lnTo>
                    </a:path>
                  </a:pathLst>
                </a:custGeom>
                <a:solidFill>
                  <a:srgbClr val="00FF66"/>
                </a:solidFill>
                <a:ln w="12700" cap="rnd" cmpd="sng">
                  <a:solidFill>
                    <a:schemeClr val="tx1"/>
                  </a:solidFill>
                  <a:prstDash val="solid"/>
                  <a:round/>
                </a:ln>
                <a:effectLst/>
              </p:spPr>
              <p:txBody>
                <a:bodyPr/>
                <a:lstStyle/>
                <a:p>
                  <a:pPr lvl="0">
                    <a:defRPr/>
                  </a:pPr>
                  <a:endParaRPr lang="ko-KR" altLang="en-US"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</p:txBody>
            </p:sp>
          </p:grpSp>
          <p:sp>
            <p:nvSpPr>
              <p:cNvPr id="660" name="Freeform 44">
                <a:extLst>
                  <a:ext uri="{FF2B5EF4-FFF2-40B4-BE49-F238E27FC236}">
                    <a16:creationId xmlns:a16="http://schemas.microsoft.com/office/drawing/2014/main" id="{743457C3-ECDF-4699-8A2C-A46A0121D60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738" y="2002"/>
                <a:ext cx="156" cy="147"/>
              </a:xfrm>
              <a:custGeom>
                <a:avLst/>
                <a:gdLst/>
                <a:ahLst/>
                <a:cxnLst>
                  <a:cxn ang="0">
                    <a:pos x="144" y="0"/>
                  </a:cxn>
                  <a:cxn ang="0">
                    <a:pos x="155" y="0"/>
                  </a:cxn>
                  <a:cxn ang="0">
                    <a:pos x="52" y="102"/>
                  </a:cxn>
                  <a:cxn ang="0">
                    <a:pos x="52" y="146"/>
                  </a:cxn>
                  <a:cxn ang="0">
                    <a:pos x="0" y="146"/>
                  </a:cxn>
                  <a:cxn ang="0">
                    <a:pos x="144" y="0"/>
                  </a:cxn>
                </a:cxnLst>
                <a:rect l="0" t="0" r="r" b="b"/>
                <a:pathLst>
                  <a:path w="156" h="147">
                    <a:moveTo>
                      <a:pt x="144" y="0"/>
                    </a:moveTo>
                    <a:lnTo>
                      <a:pt x="155" y="0"/>
                    </a:lnTo>
                    <a:lnTo>
                      <a:pt x="52" y="102"/>
                    </a:lnTo>
                    <a:lnTo>
                      <a:pt x="52" y="146"/>
                    </a:lnTo>
                    <a:lnTo>
                      <a:pt x="0" y="146"/>
                    </a:lnTo>
                    <a:lnTo>
                      <a:pt x="144" y="0"/>
                    </a:lnTo>
                  </a:path>
                </a:pathLst>
              </a:custGeom>
              <a:solidFill>
                <a:srgbClr val="00FF66"/>
              </a:solidFill>
              <a:ln w="12700" cap="rnd" cmpd="sng">
                <a:solidFill>
                  <a:schemeClr val="tx1"/>
                </a:solidFill>
                <a:prstDash val="solid"/>
                <a:round/>
              </a:ln>
              <a:effectLst/>
            </p:spPr>
            <p:txBody>
              <a:bodyPr/>
              <a:lstStyle/>
              <a:p>
                <a:pPr lvl="0">
                  <a:defRPr/>
                </a:pPr>
                <a:endParaRPr lang="ko-KR" altLang="en-US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grpSp>
          <p:nvGrpSpPr>
            <p:cNvPr id="652" name="Group 45">
              <a:extLst>
                <a:ext uri="{FF2B5EF4-FFF2-40B4-BE49-F238E27FC236}">
                  <a16:creationId xmlns:a16="http://schemas.microsoft.com/office/drawing/2014/main" id="{21CA2C0C-C67E-43CE-9A92-EF3FD804FFA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111" y="2347"/>
              <a:ext cx="587" cy="533"/>
              <a:chOff x="3629" y="1953"/>
              <a:chExt cx="226" cy="205"/>
            </a:xfrm>
          </p:grpSpPr>
          <p:grpSp>
            <p:nvGrpSpPr>
              <p:cNvPr id="653" name="Group 46">
                <a:extLst>
                  <a:ext uri="{FF2B5EF4-FFF2-40B4-BE49-F238E27FC236}">
                    <a16:creationId xmlns:a16="http://schemas.microsoft.com/office/drawing/2014/main" id="{844944C7-F4C7-493B-A750-19130CB6CDC1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3629" y="1953"/>
                <a:ext cx="226" cy="205"/>
                <a:chOff x="3629" y="1953"/>
                <a:chExt cx="226" cy="205"/>
              </a:xfrm>
            </p:grpSpPr>
            <p:sp>
              <p:nvSpPr>
                <p:cNvPr id="655" name="Freeform 47">
                  <a:extLst>
                    <a:ext uri="{FF2B5EF4-FFF2-40B4-BE49-F238E27FC236}">
                      <a16:creationId xmlns:a16="http://schemas.microsoft.com/office/drawing/2014/main" id="{99C64B55-F0CC-44C2-8CBD-67A05CAFB3C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629" y="2100"/>
                  <a:ext cx="78" cy="5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12" y="3"/>
                    </a:cxn>
                    <a:cxn ang="0">
                      <a:pos x="12" y="47"/>
                    </a:cxn>
                    <a:cxn ang="0">
                      <a:pos x="64" y="47"/>
                    </a:cxn>
                    <a:cxn ang="0">
                      <a:pos x="64" y="4"/>
                    </a:cxn>
                    <a:cxn ang="0">
                      <a:pos x="77" y="1"/>
                    </a:cxn>
                    <a:cxn ang="0">
                      <a:pos x="77" y="57"/>
                    </a:cxn>
                    <a:cxn ang="0">
                      <a:pos x="0" y="57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78" h="58">
                      <a:moveTo>
                        <a:pt x="0" y="0"/>
                      </a:moveTo>
                      <a:lnTo>
                        <a:pt x="12" y="3"/>
                      </a:lnTo>
                      <a:lnTo>
                        <a:pt x="12" y="47"/>
                      </a:lnTo>
                      <a:lnTo>
                        <a:pt x="64" y="47"/>
                      </a:lnTo>
                      <a:lnTo>
                        <a:pt x="64" y="4"/>
                      </a:lnTo>
                      <a:lnTo>
                        <a:pt x="77" y="1"/>
                      </a:lnTo>
                      <a:lnTo>
                        <a:pt x="77" y="57"/>
                      </a:lnTo>
                      <a:lnTo>
                        <a:pt x="0" y="57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FF0066"/>
                </a:solidFill>
                <a:ln w="12700" cap="rnd" cmpd="sng">
                  <a:solidFill>
                    <a:schemeClr val="tx1"/>
                  </a:solidFill>
                  <a:prstDash val="solid"/>
                  <a:round/>
                </a:ln>
                <a:effectLst/>
              </p:spPr>
              <p:txBody>
                <a:bodyPr/>
                <a:lstStyle/>
                <a:p>
                  <a:pPr lvl="0">
                    <a:defRPr/>
                  </a:pPr>
                  <a:endParaRPr lang="ko-KR" altLang="en-US"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</p:txBody>
            </p:sp>
            <p:sp>
              <p:nvSpPr>
                <p:cNvPr id="656" name="Freeform 48">
                  <a:extLst>
                    <a:ext uri="{FF2B5EF4-FFF2-40B4-BE49-F238E27FC236}">
                      <a16:creationId xmlns:a16="http://schemas.microsoft.com/office/drawing/2014/main" id="{3A236F99-C527-4D6B-B213-21E860DE9F1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630" y="1956"/>
                  <a:ext cx="156" cy="151"/>
                </a:xfrm>
                <a:custGeom>
                  <a:avLst/>
                  <a:gdLst/>
                  <a:ahLst/>
                  <a:cxnLst>
                    <a:cxn ang="0">
                      <a:pos x="11" y="150"/>
                    </a:cxn>
                    <a:cxn ang="0">
                      <a:pos x="0" y="146"/>
                    </a:cxn>
                    <a:cxn ang="0">
                      <a:pos x="146" y="0"/>
                    </a:cxn>
                    <a:cxn ang="0">
                      <a:pos x="155" y="4"/>
                    </a:cxn>
                    <a:cxn ang="0">
                      <a:pos x="9" y="150"/>
                    </a:cxn>
                  </a:cxnLst>
                  <a:rect l="0" t="0" r="r" b="b"/>
                  <a:pathLst>
                    <a:path w="156" h="151">
                      <a:moveTo>
                        <a:pt x="11" y="150"/>
                      </a:moveTo>
                      <a:lnTo>
                        <a:pt x="0" y="146"/>
                      </a:lnTo>
                      <a:lnTo>
                        <a:pt x="146" y="0"/>
                      </a:lnTo>
                      <a:lnTo>
                        <a:pt x="155" y="4"/>
                      </a:lnTo>
                      <a:lnTo>
                        <a:pt x="9" y="150"/>
                      </a:lnTo>
                    </a:path>
                  </a:pathLst>
                </a:custGeom>
                <a:solidFill>
                  <a:srgbClr val="FF0066"/>
                </a:solidFill>
                <a:ln w="12700" cap="rnd" cmpd="sng">
                  <a:solidFill>
                    <a:schemeClr val="tx1"/>
                  </a:solidFill>
                  <a:prstDash val="solid"/>
                  <a:round/>
                </a:ln>
                <a:effectLst/>
              </p:spPr>
              <p:txBody>
                <a:bodyPr/>
                <a:lstStyle/>
                <a:p>
                  <a:pPr lvl="0">
                    <a:defRPr/>
                  </a:pPr>
                  <a:endParaRPr lang="ko-KR" altLang="en-US"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</p:txBody>
            </p:sp>
            <p:sp>
              <p:nvSpPr>
                <p:cNvPr id="657" name="Freeform 49">
                  <a:extLst>
                    <a:ext uri="{FF2B5EF4-FFF2-40B4-BE49-F238E27FC236}">
                      <a16:creationId xmlns:a16="http://schemas.microsoft.com/office/drawing/2014/main" id="{3A3545D8-B21B-4917-AB07-EB42BEC4992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694" y="1953"/>
                  <a:ext cx="161" cy="152"/>
                </a:xfrm>
                <a:custGeom>
                  <a:avLst/>
                  <a:gdLst/>
                  <a:ahLst/>
                  <a:cxnLst>
                    <a:cxn ang="0">
                      <a:pos x="160" y="0"/>
                    </a:cxn>
                    <a:cxn ang="0">
                      <a:pos x="146" y="4"/>
                    </a:cxn>
                    <a:cxn ang="0">
                      <a:pos x="0" y="151"/>
                    </a:cxn>
                    <a:cxn ang="0">
                      <a:pos x="12" y="149"/>
                    </a:cxn>
                    <a:cxn ang="0">
                      <a:pos x="160" y="0"/>
                    </a:cxn>
                  </a:cxnLst>
                  <a:rect l="0" t="0" r="r" b="b"/>
                  <a:pathLst>
                    <a:path w="161" h="152">
                      <a:moveTo>
                        <a:pt x="160" y="0"/>
                      </a:moveTo>
                      <a:lnTo>
                        <a:pt x="146" y="4"/>
                      </a:lnTo>
                      <a:lnTo>
                        <a:pt x="0" y="151"/>
                      </a:lnTo>
                      <a:lnTo>
                        <a:pt x="12" y="149"/>
                      </a:lnTo>
                      <a:lnTo>
                        <a:pt x="160" y="0"/>
                      </a:lnTo>
                    </a:path>
                  </a:pathLst>
                </a:custGeom>
                <a:solidFill>
                  <a:srgbClr val="FF0066"/>
                </a:solidFill>
                <a:ln w="12700" cap="rnd" cmpd="sng">
                  <a:solidFill>
                    <a:schemeClr val="tx1"/>
                  </a:solidFill>
                  <a:prstDash val="solid"/>
                  <a:round/>
                </a:ln>
                <a:effectLst/>
              </p:spPr>
              <p:txBody>
                <a:bodyPr/>
                <a:lstStyle/>
                <a:p>
                  <a:pPr lvl="0">
                    <a:defRPr/>
                  </a:pPr>
                  <a:endParaRPr lang="ko-KR" altLang="en-US"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</p:txBody>
            </p:sp>
            <p:sp>
              <p:nvSpPr>
                <p:cNvPr id="658" name="Freeform 50">
                  <a:extLst>
                    <a:ext uri="{FF2B5EF4-FFF2-40B4-BE49-F238E27FC236}">
                      <a16:creationId xmlns:a16="http://schemas.microsoft.com/office/drawing/2014/main" id="{C2A660CA-CD85-4640-94DA-A3985921337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639" y="1960"/>
                  <a:ext cx="147" cy="189"/>
                </a:xfrm>
                <a:custGeom>
                  <a:avLst/>
                  <a:gdLst/>
                  <a:ahLst/>
                  <a:cxnLst>
                    <a:cxn ang="0">
                      <a:pos x="146" y="0"/>
                    </a:cxn>
                    <a:cxn ang="0">
                      <a:pos x="146" y="45"/>
                    </a:cxn>
                    <a:cxn ang="0">
                      <a:pos x="146" y="41"/>
                    </a:cxn>
                    <a:cxn ang="0">
                      <a:pos x="0" y="188"/>
                    </a:cxn>
                    <a:cxn ang="0">
                      <a:pos x="0" y="146"/>
                    </a:cxn>
                    <a:cxn ang="0">
                      <a:pos x="146" y="0"/>
                    </a:cxn>
                  </a:cxnLst>
                  <a:rect l="0" t="0" r="r" b="b"/>
                  <a:pathLst>
                    <a:path w="147" h="189">
                      <a:moveTo>
                        <a:pt x="146" y="0"/>
                      </a:moveTo>
                      <a:lnTo>
                        <a:pt x="146" y="45"/>
                      </a:lnTo>
                      <a:lnTo>
                        <a:pt x="146" y="41"/>
                      </a:lnTo>
                      <a:lnTo>
                        <a:pt x="0" y="188"/>
                      </a:lnTo>
                      <a:lnTo>
                        <a:pt x="0" y="146"/>
                      </a:lnTo>
                      <a:lnTo>
                        <a:pt x="146" y="0"/>
                      </a:lnTo>
                    </a:path>
                  </a:pathLst>
                </a:custGeom>
                <a:solidFill>
                  <a:srgbClr val="FF0066"/>
                </a:solidFill>
                <a:ln w="12700" cap="rnd" cmpd="sng">
                  <a:solidFill>
                    <a:schemeClr val="tx1"/>
                  </a:solidFill>
                  <a:prstDash val="solid"/>
                  <a:round/>
                </a:ln>
                <a:effectLst/>
              </p:spPr>
              <p:txBody>
                <a:bodyPr/>
                <a:lstStyle/>
                <a:p>
                  <a:pPr lvl="0">
                    <a:defRPr/>
                  </a:pPr>
                  <a:endParaRPr lang="ko-KR" altLang="en-US"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</p:txBody>
            </p:sp>
          </p:grpSp>
          <p:sp>
            <p:nvSpPr>
              <p:cNvPr id="654" name="Freeform 51">
                <a:extLst>
                  <a:ext uri="{FF2B5EF4-FFF2-40B4-BE49-F238E27FC236}">
                    <a16:creationId xmlns:a16="http://schemas.microsoft.com/office/drawing/2014/main" id="{0338EDAA-973F-494D-85D9-42782CAEEAD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40" y="2002"/>
                <a:ext cx="154" cy="147"/>
              </a:xfrm>
              <a:custGeom>
                <a:avLst/>
                <a:gdLst/>
                <a:ahLst/>
                <a:cxnLst>
                  <a:cxn ang="0">
                    <a:pos x="142" y="0"/>
                  </a:cxn>
                  <a:cxn ang="0">
                    <a:pos x="153" y="0"/>
                  </a:cxn>
                  <a:cxn ang="0">
                    <a:pos x="52" y="102"/>
                  </a:cxn>
                  <a:cxn ang="0">
                    <a:pos x="52" y="146"/>
                  </a:cxn>
                  <a:cxn ang="0">
                    <a:pos x="0" y="146"/>
                  </a:cxn>
                  <a:cxn ang="0">
                    <a:pos x="142" y="0"/>
                  </a:cxn>
                </a:cxnLst>
                <a:rect l="0" t="0" r="r" b="b"/>
                <a:pathLst>
                  <a:path w="154" h="147">
                    <a:moveTo>
                      <a:pt x="142" y="0"/>
                    </a:moveTo>
                    <a:lnTo>
                      <a:pt x="153" y="0"/>
                    </a:lnTo>
                    <a:lnTo>
                      <a:pt x="52" y="102"/>
                    </a:lnTo>
                    <a:lnTo>
                      <a:pt x="52" y="146"/>
                    </a:lnTo>
                    <a:lnTo>
                      <a:pt x="0" y="146"/>
                    </a:lnTo>
                    <a:lnTo>
                      <a:pt x="142" y="0"/>
                    </a:lnTo>
                  </a:path>
                </a:pathLst>
              </a:custGeom>
              <a:solidFill>
                <a:srgbClr val="FF0066"/>
              </a:solidFill>
              <a:ln w="12700" cap="rnd" cmpd="sng">
                <a:solidFill>
                  <a:schemeClr val="tx1"/>
                </a:solidFill>
                <a:prstDash val="solid"/>
                <a:round/>
              </a:ln>
              <a:effectLst/>
            </p:spPr>
            <p:txBody>
              <a:bodyPr/>
              <a:lstStyle/>
              <a:p>
                <a:pPr lvl="0">
                  <a:defRPr/>
                </a:pPr>
                <a:endParaRPr lang="ko-KR" altLang="en-US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</p:grpSp>
      <p:grpSp>
        <p:nvGrpSpPr>
          <p:cNvPr id="673" name="Group 12">
            <a:extLst>
              <a:ext uri="{FF2B5EF4-FFF2-40B4-BE49-F238E27FC236}">
                <a16:creationId xmlns:a16="http://schemas.microsoft.com/office/drawing/2014/main" id="{3B7BFABB-02AF-465B-89DF-1284582FCB6F}"/>
              </a:ext>
            </a:extLst>
          </p:cNvPr>
          <p:cNvGrpSpPr/>
          <p:nvPr/>
        </p:nvGrpSpPr>
        <p:grpSpPr>
          <a:xfrm>
            <a:off x="7224142" y="4469454"/>
            <a:ext cx="1014165" cy="446362"/>
            <a:chOff x="2939" y="2347"/>
            <a:chExt cx="1386" cy="754"/>
          </a:xfrm>
        </p:grpSpPr>
        <p:sp>
          <p:nvSpPr>
            <p:cNvPr id="674" name="AutoShape 13">
              <a:extLst>
                <a:ext uri="{FF2B5EF4-FFF2-40B4-BE49-F238E27FC236}">
                  <a16:creationId xmlns:a16="http://schemas.microsoft.com/office/drawing/2014/main" id="{71940806-3DEE-46DD-A9E2-7F29381AD4E0}"/>
                </a:ext>
              </a:extLst>
            </p:cNvPr>
            <p:cNvSpPr>
              <a:spLocks noChangeAspect="1" noChangeArrowheads="1"/>
            </p:cNvSpPr>
            <p:nvPr/>
          </p:nvSpPr>
          <p:spPr>
            <a:xfrm>
              <a:off x="2939" y="2558"/>
              <a:ext cx="1386" cy="543"/>
            </a:xfrm>
            <a:prstGeom prst="cube">
              <a:avLst>
                <a:gd name="adj" fmla="val 69093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2700">
              <a:solidFill>
                <a:schemeClr val="tx1"/>
              </a:solidFill>
              <a:miter/>
            </a:ln>
            <a:effectLst/>
          </p:spPr>
          <p:txBody>
            <a:bodyPr wrap="none" anchor="ctr"/>
            <a:lstStyle/>
            <a:p>
              <a:pPr lvl="0">
                <a:defRPr/>
              </a:pPr>
              <a:endParaRPr lang="ko-KR" altLang="en-US"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</p:txBody>
        </p:sp>
        <p:sp>
          <p:nvSpPr>
            <p:cNvPr id="675" name="AutoShape 14" descr="10%">
              <a:extLst>
                <a:ext uri="{FF2B5EF4-FFF2-40B4-BE49-F238E27FC236}">
                  <a16:creationId xmlns:a16="http://schemas.microsoft.com/office/drawing/2014/main" id="{CAB79607-C134-4EBC-BB93-165FA1EF6A04}"/>
                </a:ext>
              </a:extLst>
            </p:cNvPr>
            <p:cNvSpPr>
              <a:spLocks noChangeAspect="1" noChangeArrowheads="1"/>
            </p:cNvSpPr>
            <p:nvPr/>
          </p:nvSpPr>
          <p:spPr>
            <a:xfrm>
              <a:off x="2996" y="2527"/>
              <a:ext cx="1290" cy="405"/>
            </a:xfrm>
            <a:prstGeom prst="cube">
              <a:avLst>
                <a:gd name="adj" fmla="val 92093"/>
              </a:avLst>
            </a:prstGeom>
            <a:pattFill prst="pct10">
              <a:fgClr>
                <a:schemeClr val="tx1"/>
              </a:fgClr>
              <a:bgClr>
                <a:schemeClr val="bg1"/>
              </a:bgClr>
            </a:pattFill>
            <a:ln w="12700">
              <a:solidFill>
                <a:schemeClr val="tx1"/>
              </a:solidFill>
              <a:miter/>
            </a:ln>
            <a:effectLst/>
          </p:spPr>
          <p:txBody>
            <a:bodyPr wrap="none" anchor="ctr"/>
            <a:lstStyle/>
            <a:p>
              <a:pPr lvl="0">
                <a:defRPr/>
              </a:pPr>
              <a:endParaRPr lang="ko-KR" altLang="en-US"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</p:txBody>
        </p:sp>
        <p:sp>
          <p:nvSpPr>
            <p:cNvPr id="676" name="AutoShape 15">
              <a:extLst>
                <a:ext uri="{FF2B5EF4-FFF2-40B4-BE49-F238E27FC236}">
                  <a16:creationId xmlns:a16="http://schemas.microsoft.com/office/drawing/2014/main" id="{5BBCB014-E1C6-4AE3-A1C6-8C3248FBC176}"/>
                </a:ext>
              </a:extLst>
            </p:cNvPr>
            <p:cNvSpPr>
              <a:spLocks noChangeAspect="1" noChangeArrowheads="1"/>
            </p:cNvSpPr>
            <p:nvPr/>
          </p:nvSpPr>
          <p:spPr>
            <a:xfrm>
              <a:off x="2996" y="2495"/>
              <a:ext cx="1290" cy="406"/>
            </a:xfrm>
            <a:prstGeom prst="cube">
              <a:avLst>
                <a:gd name="adj" fmla="val 92093"/>
              </a:avLst>
            </a:prstGeom>
            <a:solidFill>
              <a:srgbClr val="FFFFCC"/>
            </a:solidFill>
            <a:ln w="12700">
              <a:solidFill>
                <a:schemeClr val="tx1"/>
              </a:solidFill>
              <a:miter/>
            </a:ln>
            <a:effectLst/>
          </p:spPr>
          <p:txBody>
            <a:bodyPr wrap="none" anchor="ctr"/>
            <a:lstStyle/>
            <a:p>
              <a:pPr lvl="0">
                <a:defRPr/>
              </a:pPr>
              <a:endParaRPr lang="ko-KR" altLang="en-US"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</p:txBody>
        </p:sp>
        <p:sp>
          <p:nvSpPr>
            <p:cNvPr id="677" name="AutoShape 16">
              <a:extLst>
                <a:ext uri="{FF2B5EF4-FFF2-40B4-BE49-F238E27FC236}">
                  <a16:creationId xmlns:a16="http://schemas.microsoft.com/office/drawing/2014/main" id="{C10C4BF1-39BA-4F2F-99E7-0196BCF5228B}"/>
                </a:ext>
              </a:extLst>
            </p:cNvPr>
            <p:cNvSpPr>
              <a:spLocks noChangeAspect="1" noChangeArrowheads="1"/>
            </p:cNvSpPr>
            <p:nvPr/>
          </p:nvSpPr>
          <p:spPr>
            <a:xfrm>
              <a:off x="3665" y="2898"/>
              <a:ext cx="54" cy="39"/>
            </a:xfrm>
            <a:prstGeom prst="cube">
              <a:avLst>
                <a:gd name="adj" fmla="val 69995"/>
              </a:avLst>
            </a:prstGeom>
            <a:solidFill>
              <a:schemeClr val="bg2"/>
            </a:solidFill>
            <a:ln w="12700">
              <a:solidFill>
                <a:schemeClr val="tx1"/>
              </a:solidFill>
              <a:miter/>
            </a:ln>
            <a:effectLst/>
          </p:spPr>
          <p:txBody>
            <a:bodyPr wrap="none" anchor="ctr"/>
            <a:lstStyle/>
            <a:p>
              <a:pPr lvl="0">
                <a:defRPr/>
              </a:pPr>
              <a:endParaRPr lang="ko-KR" altLang="en-US"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</p:txBody>
        </p:sp>
        <p:sp>
          <p:nvSpPr>
            <p:cNvPr id="678" name="AutoShape 17">
              <a:extLst>
                <a:ext uri="{FF2B5EF4-FFF2-40B4-BE49-F238E27FC236}">
                  <a16:creationId xmlns:a16="http://schemas.microsoft.com/office/drawing/2014/main" id="{F9432370-E0F4-4363-B74D-448703CE2876}"/>
                </a:ext>
              </a:extLst>
            </p:cNvPr>
            <p:cNvSpPr>
              <a:spLocks noChangeAspect="1" noChangeArrowheads="1"/>
            </p:cNvSpPr>
            <p:nvPr/>
          </p:nvSpPr>
          <p:spPr>
            <a:xfrm>
              <a:off x="3407" y="2898"/>
              <a:ext cx="52" cy="39"/>
            </a:xfrm>
            <a:prstGeom prst="cube">
              <a:avLst>
                <a:gd name="adj" fmla="val 69995"/>
              </a:avLst>
            </a:prstGeom>
            <a:solidFill>
              <a:schemeClr val="bg2"/>
            </a:solidFill>
            <a:ln w="12700">
              <a:solidFill>
                <a:schemeClr val="tx1"/>
              </a:solidFill>
              <a:miter/>
            </a:ln>
            <a:effectLst/>
          </p:spPr>
          <p:txBody>
            <a:bodyPr wrap="none" anchor="ctr"/>
            <a:lstStyle/>
            <a:p>
              <a:pPr lvl="0">
                <a:defRPr/>
              </a:pPr>
              <a:endParaRPr lang="ko-KR" altLang="en-US"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</p:txBody>
        </p:sp>
        <p:sp>
          <p:nvSpPr>
            <p:cNvPr id="679" name="AutoShape 18">
              <a:extLst>
                <a:ext uri="{FF2B5EF4-FFF2-40B4-BE49-F238E27FC236}">
                  <a16:creationId xmlns:a16="http://schemas.microsoft.com/office/drawing/2014/main" id="{7CEC86DB-0169-4C14-95C2-1DF3F5A195AE}"/>
                </a:ext>
              </a:extLst>
            </p:cNvPr>
            <p:cNvSpPr>
              <a:spLocks noChangeAspect="1" noChangeArrowheads="1"/>
            </p:cNvSpPr>
            <p:nvPr/>
          </p:nvSpPr>
          <p:spPr>
            <a:xfrm>
              <a:off x="3150" y="2901"/>
              <a:ext cx="52" cy="42"/>
            </a:xfrm>
            <a:prstGeom prst="cube">
              <a:avLst>
                <a:gd name="adj" fmla="val 69995"/>
              </a:avLst>
            </a:prstGeom>
            <a:solidFill>
              <a:schemeClr val="bg2"/>
            </a:solidFill>
            <a:ln w="12700">
              <a:solidFill>
                <a:schemeClr val="tx1"/>
              </a:solidFill>
              <a:miter/>
            </a:ln>
            <a:effectLst/>
          </p:spPr>
          <p:txBody>
            <a:bodyPr wrap="none" anchor="ctr"/>
            <a:lstStyle/>
            <a:p>
              <a:pPr lvl="0">
                <a:defRPr/>
              </a:pPr>
              <a:endParaRPr lang="ko-KR" altLang="en-US"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</p:txBody>
        </p:sp>
        <p:grpSp>
          <p:nvGrpSpPr>
            <p:cNvPr id="680" name="Group 19">
              <a:extLst>
                <a:ext uri="{FF2B5EF4-FFF2-40B4-BE49-F238E27FC236}">
                  <a16:creationId xmlns:a16="http://schemas.microsoft.com/office/drawing/2014/main" id="{B721B12A-33E8-449A-A0FF-C4D76ADC084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321" y="2360"/>
              <a:ext cx="414" cy="510"/>
              <a:chOff x="3710" y="1958"/>
              <a:chExt cx="159" cy="196"/>
            </a:xfrm>
          </p:grpSpPr>
          <p:sp>
            <p:nvSpPr>
              <p:cNvPr id="711" name="AutoShape 20">
                <a:extLst>
                  <a:ext uri="{FF2B5EF4-FFF2-40B4-BE49-F238E27FC236}">
                    <a16:creationId xmlns:a16="http://schemas.microsoft.com/office/drawing/2014/main" id="{4B5E5869-5F1A-4B28-9076-E1B62BB0AF29}"/>
                  </a:ext>
                </a:extLst>
              </p:cNvPr>
              <p:cNvSpPr>
                <a:spLocks noChangeAspect="1" noChangeArrowheads="1"/>
              </p:cNvSpPr>
              <p:nvPr/>
            </p:nvSpPr>
            <p:spPr>
              <a:xfrm>
                <a:off x="3710" y="1967"/>
                <a:ext cx="159" cy="187"/>
              </a:xfrm>
              <a:prstGeom prst="cube">
                <a:avLst>
                  <a:gd name="adj" fmla="val 87593"/>
                </a:avLst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/>
              </a:ln>
              <a:effectLst/>
            </p:spPr>
            <p:txBody>
              <a:bodyPr wrap="none" anchor="ctr"/>
              <a:lstStyle/>
              <a:p>
                <a:pPr lvl="0">
                  <a:defRPr/>
                </a:pPr>
                <a:endParaRPr lang="ko-KR" altLang="en-US">
                  <a:latin typeface="나눔스퀘어OTF_ac" panose="020B0600000101010101" pitchFamily="34" charset="-127"/>
                  <a:ea typeface="나눔스퀘어OTF_ac" panose="020B0600000101010101" pitchFamily="34" charset="-127"/>
                </a:endParaRPr>
              </a:p>
            </p:txBody>
          </p:sp>
          <p:sp>
            <p:nvSpPr>
              <p:cNvPr id="712" name="AutoShape 21">
                <a:extLst>
                  <a:ext uri="{FF2B5EF4-FFF2-40B4-BE49-F238E27FC236}">
                    <a16:creationId xmlns:a16="http://schemas.microsoft.com/office/drawing/2014/main" id="{0BFB4A2A-0A36-48A1-B2A7-15C0D7315BA4}"/>
                  </a:ext>
                </a:extLst>
              </p:cNvPr>
              <p:cNvSpPr>
                <a:spLocks noChangeAspect="1" noChangeArrowheads="1"/>
              </p:cNvSpPr>
              <p:nvPr/>
            </p:nvSpPr>
            <p:spPr>
              <a:xfrm>
                <a:off x="3710" y="1958"/>
                <a:ext cx="159" cy="152"/>
              </a:xfrm>
              <a:prstGeom prst="cube">
                <a:avLst>
                  <a:gd name="adj" fmla="val 92139"/>
                </a:avLst>
              </a:prstGeom>
              <a:solidFill>
                <a:srgbClr val="393939"/>
              </a:solidFill>
              <a:ln w="12700">
                <a:solidFill>
                  <a:schemeClr val="tx1"/>
                </a:solidFill>
                <a:miter/>
              </a:ln>
              <a:effectLst/>
            </p:spPr>
            <p:txBody>
              <a:bodyPr wrap="none" anchor="ctr"/>
              <a:lstStyle/>
              <a:p>
                <a:pPr lvl="0">
                  <a:defRPr/>
                </a:pPr>
                <a:endParaRPr lang="ko-KR" altLang="en-US">
                  <a:latin typeface="나눔스퀘어OTF_ac" panose="020B0600000101010101" pitchFamily="34" charset="-127"/>
                  <a:ea typeface="나눔스퀘어OTF_ac" panose="020B0600000101010101" pitchFamily="34" charset="-127"/>
                </a:endParaRPr>
              </a:p>
            </p:txBody>
          </p:sp>
        </p:grpSp>
        <p:grpSp>
          <p:nvGrpSpPr>
            <p:cNvPr id="681" name="Group 22">
              <a:extLst>
                <a:ext uri="{FF2B5EF4-FFF2-40B4-BE49-F238E27FC236}">
                  <a16:creationId xmlns:a16="http://schemas.microsoft.com/office/drawing/2014/main" id="{9375D75D-E1D7-4287-A88D-A9CE2B4C3FA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067" y="2360"/>
              <a:ext cx="421" cy="510"/>
              <a:chOff x="3612" y="1958"/>
              <a:chExt cx="161" cy="196"/>
            </a:xfrm>
          </p:grpSpPr>
          <p:sp>
            <p:nvSpPr>
              <p:cNvPr id="709" name="AutoShape 23">
                <a:extLst>
                  <a:ext uri="{FF2B5EF4-FFF2-40B4-BE49-F238E27FC236}">
                    <a16:creationId xmlns:a16="http://schemas.microsoft.com/office/drawing/2014/main" id="{E54F17A4-0796-4C8F-A68F-503C6F99AE82}"/>
                  </a:ext>
                </a:extLst>
              </p:cNvPr>
              <p:cNvSpPr>
                <a:spLocks noChangeAspect="1" noChangeArrowheads="1"/>
              </p:cNvSpPr>
              <p:nvPr/>
            </p:nvSpPr>
            <p:spPr>
              <a:xfrm>
                <a:off x="3612" y="1967"/>
                <a:ext cx="161" cy="187"/>
              </a:xfrm>
              <a:prstGeom prst="cube">
                <a:avLst>
                  <a:gd name="adj" fmla="val 87593"/>
                </a:avLst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/>
              </a:ln>
              <a:effectLst/>
            </p:spPr>
            <p:txBody>
              <a:bodyPr wrap="none" anchor="ctr"/>
              <a:lstStyle/>
              <a:p>
                <a:pPr lvl="0">
                  <a:defRPr/>
                </a:pPr>
                <a:endParaRPr lang="ko-KR" altLang="en-US">
                  <a:latin typeface="나눔스퀘어OTF_ac" panose="020B0600000101010101" pitchFamily="34" charset="-127"/>
                  <a:ea typeface="나눔스퀘어OTF_ac" panose="020B0600000101010101" pitchFamily="34" charset="-127"/>
                </a:endParaRPr>
              </a:p>
            </p:txBody>
          </p:sp>
          <p:sp>
            <p:nvSpPr>
              <p:cNvPr id="710" name="AutoShape 24">
                <a:extLst>
                  <a:ext uri="{FF2B5EF4-FFF2-40B4-BE49-F238E27FC236}">
                    <a16:creationId xmlns:a16="http://schemas.microsoft.com/office/drawing/2014/main" id="{411C468F-7471-4DA2-9C64-95595F6982A1}"/>
                  </a:ext>
                </a:extLst>
              </p:cNvPr>
              <p:cNvSpPr>
                <a:spLocks noChangeAspect="1" noChangeArrowheads="1"/>
              </p:cNvSpPr>
              <p:nvPr/>
            </p:nvSpPr>
            <p:spPr>
              <a:xfrm>
                <a:off x="3612" y="1958"/>
                <a:ext cx="161" cy="152"/>
              </a:xfrm>
              <a:prstGeom prst="cube">
                <a:avLst>
                  <a:gd name="adj" fmla="val 92139"/>
                </a:avLst>
              </a:prstGeom>
              <a:solidFill>
                <a:srgbClr val="393939"/>
              </a:solidFill>
              <a:ln w="12700">
                <a:solidFill>
                  <a:schemeClr val="tx1"/>
                </a:solidFill>
                <a:miter/>
              </a:ln>
              <a:effectLst/>
            </p:spPr>
            <p:txBody>
              <a:bodyPr wrap="none" anchor="ctr"/>
              <a:lstStyle/>
              <a:p>
                <a:pPr lvl="0">
                  <a:defRPr/>
                </a:pPr>
                <a:endParaRPr lang="ko-KR" altLang="en-US">
                  <a:latin typeface="나눔스퀘어OTF_ac" panose="020B0600000101010101" pitchFamily="34" charset="-127"/>
                  <a:ea typeface="나눔스퀘어OTF_ac" panose="020B0600000101010101" pitchFamily="34" charset="-127"/>
                </a:endParaRPr>
              </a:p>
            </p:txBody>
          </p:sp>
        </p:grpSp>
        <p:grpSp>
          <p:nvGrpSpPr>
            <p:cNvPr id="682" name="Group 25">
              <a:extLst>
                <a:ext uri="{FF2B5EF4-FFF2-40B4-BE49-F238E27FC236}">
                  <a16:creationId xmlns:a16="http://schemas.microsoft.com/office/drawing/2014/main" id="{53D3081A-E390-45E5-A05F-6E44E011256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574" y="2358"/>
              <a:ext cx="415" cy="509"/>
              <a:chOff x="3807" y="1957"/>
              <a:chExt cx="160" cy="196"/>
            </a:xfrm>
          </p:grpSpPr>
          <p:sp>
            <p:nvSpPr>
              <p:cNvPr id="707" name="AutoShape 26">
                <a:extLst>
                  <a:ext uri="{FF2B5EF4-FFF2-40B4-BE49-F238E27FC236}">
                    <a16:creationId xmlns:a16="http://schemas.microsoft.com/office/drawing/2014/main" id="{81205A3B-0971-4658-A8D1-31AE0724D11C}"/>
                  </a:ext>
                </a:extLst>
              </p:cNvPr>
              <p:cNvSpPr>
                <a:spLocks noChangeAspect="1" noChangeArrowheads="1"/>
              </p:cNvSpPr>
              <p:nvPr/>
            </p:nvSpPr>
            <p:spPr>
              <a:xfrm>
                <a:off x="3807" y="1967"/>
                <a:ext cx="160" cy="186"/>
              </a:xfrm>
              <a:prstGeom prst="cube">
                <a:avLst>
                  <a:gd name="adj" fmla="val 87593"/>
                </a:avLst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/>
              </a:ln>
              <a:effectLst/>
            </p:spPr>
            <p:txBody>
              <a:bodyPr wrap="none" anchor="ctr"/>
              <a:lstStyle/>
              <a:p>
                <a:pPr lvl="0">
                  <a:defRPr/>
                </a:pPr>
                <a:endParaRPr lang="ko-KR" altLang="en-US">
                  <a:latin typeface="나눔스퀘어OTF_ac" panose="020B0600000101010101" pitchFamily="34" charset="-127"/>
                  <a:ea typeface="나눔스퀘어OTF_ac" panose="020B0600000101010101" pitchFamily="34" charset="-127"/>
                </a:endParaRPr>
              </a:p>
            </p:txBody>
          </p:sp>
          <p:sp>
            <p:nvSpPr>
              <p:cNvPr id="708" name="AutoShape 27">
                <a:extLst>
                  <a:ext uri="{FF2B5EF4-FFF2-40B4-BE49-F238E27FC236}">
                    <a16:creationId xmlns:a16="http://schemas.microsoft.com/office/drawing/2014/main" id="{161B88B4-E0C2-45C4-91F9-729CD28D9D34}"/>
                  </a:ext>
                </a:extLst>
              </p:cNvPr>
              <p:cNvSpPr>
                <a:spLocks noChangeAspect="1" noChangeArrowheads="1"/>
              </p:cNvSpPr>
              <p:nvPr/>
            </p:nvSpPr>
            <p:spPr>
              <a:xfrm>
                <a:off x="3807" y="1957"/>
                <a:ext cx="160" cy="152"/>
              </a:xfrm>
              <a:prstGeom prst="cube">
                <a:avLst>
                  <a:gd name="adj" fmla="val 92139"/>
                </a:avLst>
              </a:prstGeom>
              <a:solidFill>
                <a:srgbClr val="393939"/>
              </a:solidFill>
              <a:ln w="12700">
                <a:solidFill>
                  <a:schemeClr val="tx1"/>
                </a:solidFill>
                <a:miter/>
              </a:ln>
              <a:effectLst/>
            </p:spPr>
            <p:txBody>
              <a:bodyPr wrap="none" anchor="ctr"/>
              <a:lstStyle/>
              <a:p>
                <a:pPr lvl="0">
                  <a:defRPr/>
                </a:pPr>
                <a:endParaRPr lang="ko-KR" altLang="en-US">
                  <a:latin typeface="나눔스퀘어OTF_ac" panose="020B0600000101010101" pitchFamily="34" charset="-127"/>
                  <a:ea typeface="나눔스퀘어OTF_ac" panose="020B0600000101010101" pitchFamily="34" charset="-127"/>
                </a:endParaRPr>
              </a:p>
            </p:txBody>
          </p:sp>
        </p:grpSp>
        <p:grpSp>
          <p:nvGrpSpPr>
            <p:cNvPr id="683" name="Group 28">
              <a:extLst>
                <a:ext uri="{FF2B5EF4-FFF2-40B4-BE49-F238E27FC236}">
                  <a16:creationId xmlns:a16="http://schemas.microsoft.com/office/drawing/2014/main" id="{976203A5-BCB2-48CD-A885-EA6F150AC59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825" y="2360"/>
              <a:ext cx="422" cy="513"/>
              <a:chOff x="3895" y="1953"/>
              <a:chExt cx="163" cy="197"/>
            </a:xfrm>
          </p:grpSpPr>
          <p:sp>
            <p:nvSpPr>
              <p:cNvPr id="705" name="AutoShape 29">
                <a:extLst>
                  <a:ext uri="{FF2B5EF4-FFF2-40B4-BE49-F238E27FC236}">
                    <a16:creationId xmlns:a16="http://schemas.microsoft.com/office/drawing/2014/main" id="{7220CDA2-BF4A-4186-B6F9-93D2434424C5}"/>
                  </a:ext>
                </a:extLst>
              </p:cNvPr>
              <p:cNvSpPr>
                <a:spLocks noChangeAspect="1" noChangeArrowheads="1"/>
              </p:cNvSpPr>
              <p:nvPr/>
            </p:nvSpPr>
            <p:spPr>
              <a:xfrm>
                <a:off x="3897" y="1964"/>
                <a:ext cx="161" cy="186"/>
              </a:xfrm>
              <a:prstGeom prst="cube">
                <a:avLst>
                  <a:gd name="adj" fmla="val 87593"/>
                </a:avLst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/>
              </a:ln>
              <a:effectLst/>
            </p:spPr>
            <p:txBody>
              <a:bodyPr wrap="none" anchor="ctr"/>
              <a:lstStyle/>
              <a:p>
                <a:pPr lvl="0">
                  <a:defRPr/>
                </a:pPr>
                <a:endParaRPr lang="ko-KR" altLang="en-US">
                  <a:latin typeface="나눔스퀘어OTF_ac" panose="020B0600000101010101" pitchFamily="34" charset="-127"/>
                  <a:ea typeface="나눔스퀘어OTF_ac" panose="020B0600000101010101" pitchFamily="34" charset="-127"/>
                </a:endParaRPr>
              </a:p>
            </p:txBody>
          </p:sp>
          <p:sp>
            <p:nvSpPr>
              <p:cNvPr id="706" name="AutoShape 30">
                <a:extLst>
                  <a:ext uri="{FF2B5EF4-FFF2-40B4-BE49-F238E27FC236}">
                    <a16:creationId xmlns:a16="http://schemas.microsoft.com/office/drawing/2014/main" id="{D02C62CD-4E5E-42FB-A7FE-784ECDDFCAAB}"/>
                  </a:ext>
                </a:extLst>
              </p:cNvPr>
              <p:cNvSpPr>
                <a:spLocks noChangeAspect="1" noChangeArrowheads="1"/>
              </p:cNvSpPr>
              <p:nvPr/>
            </p:nvSpPr>
            <p:spPr>
              <a:xfrm>
                <a:off x="3895" y="1953"/>
                <a:ext cx="161" cy="152"/>
              </a:xfrm>
              <a:prstGeom prst="cube">
                <a:avLst>
                  <a:gd name="adj" fmla="val 92139"/>
                </a:avLst>
              </a:prstGeom>
              <a:solidFill>
                <a:srgbClr val="393939"/>
              </a:solidFill>
              <a:ln w="12700">
                <a:solidFill>
                  <a:schemeClr val="tx1"/>
                </a:solidFill>
                <a:miter/>
              </a:ln>
              <a:effectLst/>
            </p:spPr>
            <p:txBody>
              <a:bodyPr wrap="none" anchor="ctr"/>
              <a:lstStyle/>
              <a:p>
                <a:pPr lvl="0">
                  <a:defRPr/>
                </a:pPr>
                <a:endParaRPr lang="ko-KR" altLang="en-US">
                  <a:latin typeface="나눔스퀘어OTF_ac" panose="020B0600000101010101" pitchFamily="34" charset="-127"/>
                  <a:ea typeface="나눔스퀘어OTF_ac" panose="020B0600000101010101" pitchFamily="34" charset="-127"/>
                </a:endParaRPr>
              </a:p>
            </p:txBody>
          </p:sp>
        </p:grpSp>
        <p:grpSp>
          <p:nvGrpSpPr>
            <p:cNvPr id="684" name="Group 31">
              <a:extLst>
                <a:ext uri="{FF2B5EF4-FFF2-40B4-BE49-F238E27FC236}">
                  <a16:creationId xmlns:a16="http://schemas.microsoft.com/office/drawing/2014/main" id="{DD3890A2-42DE-479A-BD08-BC3E14C32FC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607" y="2352"/>
              <a:ext cx="579" cy="533"/>
              <a:chOff x="3821" y="1954"/>
              <a:chExt cx="223" cy="205"/>
            </a:xfrm>
          </p:grpSpPr>
          <p:sp>
            <p:nvSpPr>
              <p:cNvPr id="701" name="Freeform 32">
                <a:extLst>
                  <a:ext uri="{FF2B5EF4-FFF2-40B4-BE49-F238E27FC236}">
                    <a16:creationId xmlns:a16="http://schemas.microsoft.com/office/drawing/2014/main" id="{A78B16C6-5261-446D-945D-92722504DF6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821" y="2102"/>
                <a:ext cx="78" cy="57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2" y="3"/>
                  </a:cxn>
                  <a:cxn ang="0">
                    <a:pos x="12" y="46"/>
                  </a:cxn>
                  <a:cxn ang="0">
                    <a:pos x="64" y="46"/>
                  </a:cxn>
                  <a:cxn ang="0">
                    <a:pos x="64" y="4"/>
                  </a:cxn>
                  <a:cxn ang="0">
                    <a:pos x="77" y="1"/>
                  </a:cxn>
                  <a:cxn ang="0">
                    <a:pos x="77" y="56"/>
                  </a:cxn>
                  <a:cxn ang="0">
                    <a:pos x="0" y="56"/>
                  </a:cxn>
                  <a:cxn ang="0">
                    <a:pos x="0" y="0"/>
                  </a:cxn>
                </a:cxnLst>
                <a:rect l="0" t="0" r="r" b="b"/>
                <a:pathLst>
                  <a:path w="78" h="57">
                    <a:moveTo>
                      <a:pt x="0" y="0"/>
                    </a:moveTo>
                    <a:lnTo>
                      <a:pt x="12" y="3"/>
                    </a:lnTo>
                    <a:lnTo>
                      <a:pt x="12" y="46"/>
                    </a:lnTo>
                    <a:lnTo>
                      <a:pt x="64" y="46"/>
                    </a:lnTo>
                    <a:lnTo>
                      <a:pt x="64" y="4"/>
                    </a:lnTo>
                    <a:lnTo>
                      <a:pt x="77" y="1"/>
                    </a:lnTo>
                    <a:lnTo>
                      <a:pt x="77" y="56"/>
                    </a:lnTo>
                    <a:lnTo>
                      <a:pt x="0" y="56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1874A3"/>
              </a:solidFill>
              <a:ln w="12700" cap="rnd" cmpd="sng">
                <a:solidFill>
                  <a:schemeClr val="tx1"/>
                </a:solidFill>
                <a:prstDash val="solid"/>
                <a:round/>
              </a:ln>
              <a:effectLst/>
            </p:spPr>
            <p:txBody>
              <a:bodyPr/>
              <a:lstStyle/>
              <a:p>
                <a:pPr lvl="0">
                  <a:defRPr/>
                </a:pPr>
                <a:endParaRPr lang="ko-KR" altLang="en-US">
                  <a:latin typeface="나눔스퀘어OTF_ac" panose="020B0600000101010101" pitchFamily="34" charset="-127"/>
                  <a:ea typeface="나눔스퀘어OTF_ac" panose="020B0600000101010101" pitchFamily="34" charset="-127"/>
                </a:endParaRPr>
              </a:p>
            </p:txBody>
          </p:sp>
          <p:sp>
            <p:nvSpPr>
              <p:cNvPr id="702" name="Freeform 33">
                <a:extLst>
                  <a:ext uri="{FF2B5EF4-FFF2-40B4-BE49-F238E27FC236}">
                    <a16:creationId xmlns:a16="http://schemas.microsoft.com/office/drawing/2014/main" id="{E7CEF9BB-6AFE-4C08-B8B0-85384D3EE6B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824" y="1956"/>
                <a:ext cx="157" cy="151"/>
              </a:xfrm>
              <a:custGeom>
                <a:avLst/>
                <a:gdLst/>
                <a:ahLst/>
                <a:cxnLst>
                  <a:cxn ang="0">
                    <a:pos x="11" y="150"/>
                  </a:cxn>
                  <a:cxn ang="0">
                    <a:pos x="0" y="146"/>
                  </a:cxn>
                  <a:cxn ang="0">
                    <a:pos x="147" y="0"/>
                  </a:cxn>
                  <a:cxn ang="0">
                    <a:pos x="156" y="4"/>
                  </a:cxn>
                  <a:cxn ang="0">
                    <a:pos x="9" y="150"/>
                  </a:cxn>
                </a:cxnLst>
                <a:rect l="0" t="0" r="r" b="b"/>
                <a:pathLst>
                  <a:path w="157" h="151">
                    <a:moveTo>
                      <a:pt x="11" y="150"/>
                    </a:moveTo>
                    <a:lnTo>
                      <a:pt x="0" y="146"/>
                    </a:lnTo>
                    <a:lnTo>
                      <a:pt x="147" y="0"/>
                    </a:lnTo>
                    <a:lnTo>
                      <a:pt x="156" y="4"/>
                    </a:lnTo>
                    <a:lnTo>
                      <a:pt x="9" y="150"/>
                    </a:lnTo>
                  </a:path>
                </a:pathLst>
              </a:custGeom>
              <a:solidFill>
                <a:srgbClr val="1874A3"/>
              </a:solidFill>
              <a:ln w="12700" cap="rnd" cmpd="sng">
                <a:solidFill>
                  <a:schemeClr val="tx1"/>
                </a:solidFill>
                <a:prstDash val="solid"/>
                <a:round/>
              </a:ln>
              <a:effectLst/>
            </p:spPr>
            <p:txBody>
              <a:bodyPr/>
              <a:lstStyle/>
              <a:p>
                <a:pPr lvl="0">
                  <a:defRPr/>
                </a:pPr>
                <a:endParaRPr lang="ko-KR" altLang="en-US">
                  <a:latin typeface="나눔스퀘어OTF_ac" panose="020B0600000101010101" pitchFamily="34" charset="-127"/>
                  <a:ea typeface="나눔스퀘어OTF_ac" panose="020B0600000101010101" pitchFamily="34" charset="-127"/>
                </a:endParaRPr>
              </a:p>
            </p:txBody>
          </p:sp>
          <p:sp>
            <p:nvSpPr>
              <p:cNvPr id="703" name="Freeform 34">
                <a:extLst>
                  <a:ext uri="{FF2B5EF4-FFF2-40B4-BE49-F238E27FC236}">
                    <a16:creationId xmlns:a16="http://schemas.microsoft.com/office/drawing/2014/main" id="{D3F47940-82ED-47BE-AEB9-E7032C44EA6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883" y="1954"/>
                <a:ext cx="161" cy="153"/>
              </a:xfrm>
              <a:custGeom>
                <a:avLst/>
                <a:gdLst/>
                <a:ahLst/>
                <a:cxnLst>
                  <a:cxn ang="0">
                    <a:pos x="160" y="0"/>
                  </a:cxn>
                  <a:cxn ang="0">
                    <a:pos x="146" y="4"/>
                  </a:cxn>
                  <a:cxn ang="0">
                    <a:pos x="0" y="152"/>
                  </a:cxn>
                  <a:cxn ang="0">
                    <a:pos x="12" y="150"/>
                  </a:cxn>
                  <a:cxn ang="0">
                    <a:pos x="160" y="0"/>
                  </a:cxn>
                </a:cxnLst>
                <a:rect l="0" t="0" r="r" b="b"/>
                <a:pathLst>
                  <a:path w="161" h="153">
                    <a:moveTo>
                      <a:pt x="160" y="0"/>
                    </a:moveTo>
                    <a:lnTo>
                      <a:pt x="146" y="4"/>
                    </a:lnTo>
                    <a:lnTo>
                      <a:pt x="0" y="152"/>
                    </a:lnTo>
                    <a:lnTo>
                      <a:pt x="12" y="150"/>
                    </a:lnTo>
                    <a:lnTo>
                      <a:pt x="160" y="0"/>
                    </a:lnTo>
                  </a:path>
                </a:pathLst>
              </a:custGeom>
              <a:solidFill>
                <a:srgbClr val="1874A3"/>
              </a:solidFill>
              <a:ln w="12700" cap="rnd" cmpd="sng">
                <a:solidFill>
                  <a:schemeClr val="tx1"/>
                </a:solidFill>
                <a:prstDash val="solid"/>
                <a:round/>
              </a:ln>
              <a:effectLst/>
            </p:spPr>
            <p:txBody>
              <a:bodyPr/>
              <a:lstStyle/>
              <a:p>
                <a:pPr lvl="0">
                  <a:defRPr/>
                </a:pPr>
                <a:endParaRPr lang="ko-KR" altLang="en-US">
                  <a:latin typeface="나눔스퀘어OTF_ac" panose="020B0600000101010101" pitchFamily="34" charset="-127"/>
                  <a:ea typeface="나눔스퀘어OTF_ac" panose="020B0600000101010101" pitchFamily="34" charset="-127"/>
                </a:endParaRPr>
              </a:p>
            </p:txBody>
          </p:sp>
          <p:sp>
            <p:nvSpPr>
              <p:cNvPr id="704" name="Freeform 35">
                <a:extLst>
                  <a:ext uri="{FF2B5EF4-FFF2-40B4-BE49-F238E27FC236}">
                    <a16:creationId xmlns:a16="http://schemas.microsoft.com/office/drawing/2014/main" id="{528DC3FC-44CB-43D6-848C-8EE204D567C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834" y="1962"/>
                <a:ext cx="147" cy="187"/>
              </a:xfrm>
              <a:custGeom>
                <a:avLst/>
                <a:gdLst/>
                <a:ahLst/>
                <a:cxnLst>
                  <a:cxn ang="0">
                    <a:pos x="146" y="0"/>
                  </a:cxn>
                  <a:cxn ang="0">
                    <a:pos x="146" y="44"/>
                  </a:cxn>
                  <a:cxn ang="0">
                    <a:pos x="146" y="41"/>
                  </a:cxn>
                  <a:cxn ang="0">
                    <a:pos x="0" y="186"/>
                  </a:cxn>
                  <a:cxn ang="0">
                    <a:pos x="0" y="145"/>
                  </a:cxn>
                  <a:cxn ang="0">
                    <a:pos x="146" y="0"/>
                  </a:cxn>
                </a:cxnLst>
                <a:rect l="0" t="0" r="r" b="b"/>
                <a:pathLst>
                  <a:path w="147" h="187">
                    <a:moveTo>
                      <a:pt x="146" y="0"/>
                    </a:moveTo>
                    <a:lnTo>
                      <a:pt x="146" y="44"/>
                    </a:lnTo>
                    <a:lnTo>
                      <a:pt x="146" y="41"/>
                    </a:lnTo>
                    <a:lnTo>
                      <a:pt x="0" y="186"/>
                    </a:lnTo>
                    <a:lnTo>
                      <a:pt x="0" y="145"/>
                    </a:lnTo>
                    <a:lnTo>
                      <a:pt x="146" y="0"/>
                    </a:lnTo>
                  </a:path>
                </a:pathLst>
              </a:custGeom>
              <a:solidFill>
                <a:srgbClr val="1874A3"/>
              </a:solidFill>
              <a:ln w="12700" cap="rnd" cmpd="sng">
                <a:solidFill>
                  <a:schemeClr val="tx1"/>
                </a:solidFill>
                <a:prstDash val="solid"/>
                <a:round/>
              </a:ln>
              <a:effectLst/>
            </p:spPr>
            <p:txBody>
              <a:bodyPr/>
              <a:lstStyle/>
              <a:p>
                <a:pPr lvl="0">
                  <a:defRPr/>
                </a:pPr>
                <a:endParaRPr lang="ko-KR" altLang="en-US">
                  <a:latin typeface="나눔스퀘어OTF_ac" panose="020B0600000101010101" pitchFamily="34" charset="-127"/>
                  <a:ea typeface="나눔스퀘어OTF_ac" panose="020B0600000101010101" pitchFamily="34" charset="-127"/>
                </a:endParaRPr>
              </a:p>
            </p:txBody>
          </p:sp>
        </p:grpSp>
        <p:sp>
          <p:nvSpPr>
            <p:cNvPr id="685" name="Freeform 36">
              <a:extLst>
                <a:ext uri="{FF2B5EF4-FFF2-40B4-BE49-F238E27FC236}">
                  <a16:creationId xmlns:a16="http://schemas.microsoft.com/office/drawing/2014/main" id="{C8C25611-730A-464D-A0B0-4267C74CFE0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44" y="2475"/>
              <a:ext cx="405" cy="382"/>
            </a:xfrm>
            <a:custGeom>
              <a:avLst/>
              <a:gdLst/>
              <a:ahLst/>
              <a:cxnLst>
                <a:cxn ang="0">
                  <a:pos x="144" y="0"/>
                </a:cxn>
                <a:cxn ang="0">
                  <a:pos x="155" y="0"/>
                </a:cxn>
                <a:cxn ang="0">
                  <a:pos x="52" y="102"/>
                </a:cxn>
                <a:cxn ang="0">
                  <a:pos x="52" y="146"/>
                </a:cxn>
                <a:cxn ang="0">
                  <a:pos x="0" y="146"/>
                </a:cxn>
                <a:cxn ang="0">
                  <a:pos x="144" y="0"/>
                </a:cxn>
              </a:cxnLst>
              <a:rect l="0" t="0" r="r" b="b"/>
              <a:pathLst>
                <a:path w="156" h="147">
                  <a:moveTo>
                    <a:pt x="144" y="0"/>
                  </a:moveTo>
                  <a:lnTo>
                    <a:pt x="155" y="0"/>
                  </a:lnTo>
                  <a:lnTo>
                    <a:pt x="52" y="102"/>
                  </a:lnTo>
                  <a:lnTo>
                    <a:pt x="52" y="146"/>
                  </a:lnTo>
                  <a:lnTo>
                    <a:pt x="0" y="146"/>
                  </a:lnTo>
                  <a:lnTo>
                    <a:pt x="144" y="0"/>
                  </a:lnTo>
                </a:path>
              </a:pathLst>
            </a:custGeom>
            <a:solidFill>
              <a:srgbClr val="00FF66"/>
            </a:solidFill>
            <a:ln w="12700" cap="rnd" cmpd="sng">
              <a:solidFill>
                <a:schemeClr val="tx1"/>
              </a:solidFill>
              <a:prstDash val="solid"/>
              <a:round/>
            </a:ln>
            <a:effectLst/>
          </p:spPr>
          <p:txBody>
            <a:bodyPr/>
            <a:lstStyle/>
            <a:p>
              <a:pPr lvl="0">
                <a:defRPr/>
              </a:pPr>
              <a:endParaRPr lang="ko-KR" altLang="en-US"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</p:txBody>
        </p:sp>
        <p:sp>
          <p:nvSpPr>
            <p:cNvPr id="686" name="Freeform 37">
              <a:extLst>
                <a:ext uri="{FF2B5EF4-FFF2-40B4-BE49-F238E27FC236}">
                  <a16:creationId xmlns:a16="http://schemas.microsoft.com/office/drawing/2014/main" id="{04646076-15E9-473D-B50F-6F67DDCE222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44" y="2477"/>
              <a:ext cx="403" cy="380"/>
            </a:xfrm>
            <a:custGeom>
              <a:avLst/>
              <a:gdLst/>
              <a:ahLst/>
              <a:cxnLst>
                <a:cxn ang="0">
                  <a:pos x="143" y="0"/>
                </a:cxn>
                <a:cxn ang="0">
                  <a:pos x="154" y="0"/>
                </a:cxn>
                <a:cxn ang="0">
                  <a:pos x="52" y="101"/>
                </a:cxn>
                <a:cxn ang="0">
                  <a:pos x="52" y="145"/>
                </a:cxn>
                <a:cxn ang="0">
                  <a:pos x="0" y="145"/>
                </a:cxn>
                <a:cxn ang="0">
                  <a:pos x="143" y="0"/>
                </a:cxn>
              </a:cxnLst>
              <a:rect l="0" t="0" r="r" b="b"/>
              <a:pathLst>
                <a:path w="155" h="146">
                  <a:moveTo>
                    <a:pt x="143" y="0"/>
                  </a:moveTo>
                  <a:lnTo>
                    <a:pt x="154" y="0"/>
                  </a:lnTo>
                  <a:lnTo>
                    <a:pt x="52" y="101"/>
                  </a:lnTo>
                  <a:lnTo>
                    <a:pt x="52" y="145"/>
                  </a:lnTo>
                  <a:lnTo>
                    <a:pt x="0" y="145"/>
                  </a:lnTo>
                  <a:lnTo>
                    <a:pt x="143" y="0"/>
                  </a:lnTo>
                </a:path>
              </a:pathLst>
            </a:custGeom>
            <a:solidFill>
              <a:srgbClr val="1874A3"/>
            </a:solidFill>
            <a:ln w="12700" cap="rnd" cmpd="sng">
              <a:solidFill>
                <a:schemeClr val="tx1"/>
              </a:solidFill>
              <a:prstDash val="solid"/>
              <a:round/>
            </a:ln>
            <a:effectLst/>
          </p:spPr>
          <p:txBody>
            <a:bodyPr/>
            <a:lstStyle/>
            <a:p>
              <a:pPr lvl="0">
                <a:defRPr/>
              </a:pPr>
              <a:endParaRPr lang="ko-KR" altLang="en-US"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</p:txBody>
        </p:sp>
        <p:grpSp>
          <p:nvGrpSpPr>
            <p:cNvPr id="687" name="Group 38">
              <a:extLst>
                <a:ext uri="{FF2B5EF4-FFF2-40B4-BE49-F238E27FC236}">
                  <a16:creationId xmlns:a16="http://schemas.microsoft.com/office/drawing/2014/main" id="{EFC7CF4E-3F24-4195-AC1B-39477996353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363" y="2347"/>
              <a:ext cx="587" cy="533"/>
              <a:chOff x="3726" y="1953"/>
              <a:chExt cx="226" cy="205"/>
            </a:xfrm>
          </p:grpSpPr>
          <p:grpSp>
            <p:nvGrpSpPr>
              <p:cNvPr id="695" name="Group 39">
                <a:extLst>
                  <a:ext uri="{FF2B5EF4-FFF2-40B4-BE49-F238E27FC236}">
                    <a16:creationId xmlns:a16="http://schemas.microsoft.com/office/drawing/2014/main" id="{762FB818-A346-407C-851A-C04F832C84FE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3726" y="1953"/>
                <a:ext cx="226" cy="205"/>
                <a:chOff x="3726" y="1953"/>
                <a:chExt cx="226" cy="205"/>
              </a:xfrm>
            </p:grpSpPr>
            <p:sp>
              <p:nvSpPr>
                <p:cNvPr id="697" name="Freeform 40">
                  <a:extLst>
                    <a:ext uri="{FF2B5EF4-FFF2-40B4-BE49-F238E27FC236}">
                      <a16:creationId xmlns:a16="http://schemas.microsoft.com/office/drawing/2014/main" id="{3F6DE23D-427B-431A-B8A3-402AEC5CDBE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726" y="2100"/>
                  <a:ext cx="78" cy="5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12" y="3"/>
                    </a:cxn>
                    <a:cxn ang="0">
                      <a:pos x="12" y="47"/>
                    </a:cxn>
                    <a:cxn ang="0">
                      <a:pos x="64" y="47"/>
                    </a:cxn>
                    <a:cxn ang="0">
                      <a:pos x="64" y="4"/>
                    </a:cxn>
                    <a:cxn ang="0">
                      <a:pos x="77" y="1"/>
                    </a:cxn>
                    <a:cxn ang="0">
                      <a:pos x="77" y="57"/>
                    </a:cxn>
                    <a:cxn ang="0">
                      <a:pos x="0" y="57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78" h="58">
                      <a:moveTo>
                        <a:pt x="0" y="0"/>
                      </a:moveTo>
                      <a:lnTo>
                        <a:pt x="12" y="3"/>
                      </a:lnTo>
                      <a:lnTo>
                        <a:pt x="12" y="47"/>
                      </a:lnTo>
                      <a:lnTo>
                        <a:pt x="64" y="47"/>
                      </a:lnTo>
                      <a:lnTo>
                        <a:pt x="64" y="4"/>
                      </a:lnTo>
                      <a:lnTo>
                        <a:pt x="77" y="1"/>
                      </a:lnTo>
                      <a:lnTo>
                        <a:pt x="77" y="57"/>
                      </a:lnTo>
                      <a:lnTo>
                        <a:pt x="0" y="57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00FF66"/>
                </a:solidFill>
                <a:ln w="12700" cap="rnd" cmpd="sng">
                  <a:solidFill>
                    <a:schemeClr val="tx1"/>
                  </a:solidFill>
                  <a:prstDash val="solid"/>
                  <a:round/>
                </a:ln>
                <a:effectLst/>
              </p:spPr>
              <p:txBody>
                <a:bodyPr/>
                <a:lstStyle/>
                <a:p>
                  <a:pPr lvl="0">
                    <a:defRPr/>
                  </a:pPr>
                  <a:endParaRPr lang="ko-KR" altLang="en-US">
                    <a:latin typeface="나눔스퀘어OTF_ac" panose="020B0600000101010101" pitchFamily="34" charset="-127"/>
                    <a:ea typeface="나눔스퀘어OTF_ac" panose="020B0600000101010101" pitchFamily="34" charset="-127"/>
                  </a:endParaRPr>
                </a:p>
              </p:txBody>
            </p:sp>
            <p:sp>
              <p:nvSpPr>
                <p:cNvPr id="698" name="Freeform 41">
                  <a:extLst>
                    <a:ext uri="{FF2B5EF4-FFF2-40B4-BE49-F238E27FC236}">
                      <a16:creationId xmlns:a16="http://schemas.microsoft.com/office/drawing/2014/main" id="{8409DF8F-8340-4188-9DF6-0B0892F7DBC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728" y="1956"/>
                  <a:ext cx="156" cy="151"/>
                </a:xfrm>
                <a:custGeom>
                  <a:avLst/>
                  <a:gdLst/>
                  <a:ahLst/>
                  <a:cxnLst>
                    <a:cxn ang="0">
                      <a:pos x="11" y="150"/>
                    </a:cxn>
                    <a:cxn ang="0">
                      <a:pos x="0" y="146"/>
                    </a:cxn>
                    <a:cxn ang="0">
                      <a:pos x="146" y="0"/>
                    </a:cxn>
                    <a:cxn ang="0">
                      <a:pos x="155" y="4"/>
                    </a:cxn>
                    <a:cxn ang="0">
                      <a:pos x="9" y="150"/>
                    </a:cxn>
                  </a:cxnLst>
                  <a:rect l="0" t="0" r="r" b="b"/>
                  <a:pathLst>
                    <a:path w="156" h="151">
                      <a:moveTo>
                        <a:pt x="11" y="150"/>
                      </a:moveTo>
                      <a:lnTo>
                        <a:pt x="0" y="146"/>
                      </a:lnTo>
                      <a:lnTo>
                        <a:pt x="146" y="0"/>
                      </a:lnTo>
                      <a:lnTo>
                        <a:pt x="155" y="4"/>
                      </a:lnTo>
                      <a:lnTo>
                        <a:pt x="9" y="150"/>
                      </a:lnTo>
                    </a:path>
                  </a:pathLst>
                </a:custGeom>
                <a:solidFill>
                  <a:srgbClr val="00FF66"/>
                </a:solidFill>
                <a:ln w="12700" cap="rnd" cmpd="sng">
                  <a:solidFill>
                    <a:schemeClr val="tx1"/>
                  </a:solidFill>
                  <a:prstDash val="solid"/>
                  <a:round/>
                </a:ln>
                <a:effectLst/>
              </p:spPr>
              <p:txBody>
                <a:bodyPr/>
                <a:lstStyle/>
                <a:p>
                  <a:pPr lvl="0">
                    <a:defRPr/>
                  </a:pPr>
                  <a:endParaRPr lang="ko-KR" altLang="en-US">
                    <a:latin typeface="나눔스퀘어OTF_ac" panose="020B0600000101010101" pitchFamily="34" charset="-127"/>
                    <a:ea typeface="나눔스퀘어OTF_ac" panose="020B0600000101010101" pitchFamily="34" charset="-127"/>
                  </a:endParaRPr>
                </a:p>
              </p:txBody>
            </p:sp>
            <p:sp>
              <p:nvSpPr>
                <p:cNvPr id="699" name="Freeform 42">
                  <a:extLst>
                    <a:ext uri="{FF2B5EF4-FFF2-40B4-BE49-F238E27FC236}">
                      <a16:creationId xmlns:a16="http://schemas.microsoft.com/office/drawing/2014/main" id="{A9742A32-3A55-4D0B-AA5F-4BAF4D8AD39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791" y="1953"/>
                  <a:ext cx="161" cy="152"/>
                </a:xfrm>
                <a:custGeom>
                  <a:avLst/>
                  <a:gdLst/>
                  <a:ahLst/>
                  <a:cxnLst>
                    <a:cxn ang="0">
                      <a:pos x="160" y="0"/>
                    </a:cxn>
                    <a:cxn ang="0">
                      <a:pos x="146" y="4"/>
                    </a:cxn>
                    <a:cxn ang="0">
                      <a:pos x="0" y="151"/>
                    </a:cxn>
                    <a:cxn ang="0">
                      <a:pos x="12" y="149"/>
                    </a:cxn>
                    <a:cxn ang="0">
                      <a:pos x="160" y="0"/>
                    </a:cxn>
                  </a:cxnLst>
                  <a:rect l="0" t="0" r="r" b="b"/>
                  <a:pathLst>
                    <a:path w="161" h="152">
                      <a:moveTo>
                        <a:pt x="160" y="0"/>
                      </a:moveTo>
                      <a:lnTo>
                        <a:pt x="146" y="4"/>
                      </a:lnTo>
                      <a:lnTo>
                        <a:pt x="0" y="151"/>
                      </a:lnTo>
                      <a:lnTo>
                        <a:pt x="12" y="149"/>
                      </a:lnTo>
                      <a:lnTo>
                        <a:pt x="160" y="0"/>
                      </a:lnTo>
                    </a:path>
                  </a:pathLst>
                </a:custGeom>
                <a:solidFill>
                  <a:srgbClr val="00FF66"/>
                </a:solidFill>
                <a:ln w="12700" cap="rnd" cmpd="sng">
                  <a:solidFill>
                    <a:schemeClr val="tx1"/>
                  </a:solidFill>
                  <a:prstDash val="solid"/>
                  <a:round/>
                </a:ln>
                <a:effectLst/>
              </p:spPr>
              <p:txBody>
                <a:bodyPr/>
                <a:lstStyle/>
                <a:p>
                  <a:pPr lvl="0">
                    <a:defRPr/>
                  </a:pPr>
                  <a:endParaRPr lang="ko-KR" altLang="en-US">
                    <a:latin typeface="나눔스퀘어OTF_ac" panose="020B0600000101010101" pitchFamily="34" charset="-127"/>
                    <a:ea typeface="나눔스퀘어OTF_ac" panose="020B0600000101010101" pitchFamily="34" charset="-127"/>
                  </a:endParaRPr>
                </a:p>
              </p:txBody>
            </p:sp>
            <p:sp>
              <p:nvSpPr>
                <p:cNvPr id="700" name="Freeform 43">
                  <a:extLst>
                    <a:ext uri="{FF2B5EF4-FFF2-40B4-BE49-F238E27FC236}">
                      <a16:creationId xmlns:a16="http://schemas.microsoft.com/office/drawing/2014/main" id="{0DBF5A94-E2C3-4745-8DCB-A9445F40C08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737" y="1960"/>
                  <a:ext cx="147" cy="189"/>
                </a:xfrm>
                <a:custGeom>
                  <a:avLst/>
                  <a:gdLst/>
                  <a:ahLst/>
                  <a:cxnLst>
                    <a:cxn ang="0">
                      <a:pos x="146" y="0"/>
                    </a:cxn>
                    <a:cxn ang="0">
                      <a:pos x="146" y="45"/>
                    </a:cxn>
                    <a:cxn ang="0">
                      <a:pos x="146" y="41"/>
                    </a:cxn>
                    <a:cxn ang="0">
                      <a:pos x="0" y="188"/>
                    </a:cxn>
                    <a:cxn ang="0">
                      <a:pos x="0" y="146"/>
                    </a:cxn>
                    <a:cxn ang="0">
                      <a:pos x="146" y="0"/>
                    </a:cxn>
                  </a:cxnLst>
                  <a:rect l="0" t="0" r="r" b="b"/>
                  <a:pathLst>
                    <a:path w="147" h="189">
                      <a:moveTo>
                        <a:pt x="146" y="0"/>
                      </a:moveTo>
                      <a:lnTo>
                        <a:pt x="146" y="45"/>
                      </a:lnTo>
                      <a:lnTo>
                        <a:pt x="146" y="41"/>
                      </a:lnTo>
                      <a:lnTo>
                        <a:pt x="0" y="188"/>
                      </a:lnTo>
                      <a:lnTo>
                        <a:pt x="0" y="146"/>
                      </a:lnTo>
                      <a:lnTo>
                        <a:pt x="146" y="0"/>
                      </a:lnTo>
                    </a:path>
                  </a:pathLst>
                </a:custGeom>
                <a:solidFill>
                  <a:srgbClr val="00FF66"/>
                </a:solidFill>
                <a:ln w="12700" cap="rnd" cmpd="sng">
                  <a:solidFill>
                    <a:schemeClr val="tx1"/>
                  </a:solidFill>
                  <a:prstDash val="solid"/>
                  <a:round/>
                </a:ln>
                <a:effectLst/>
              </p:spPr>
              <p:txBody>
                <a:bodyPr/>
                <a:lstStyle/>
                <a:p>
                  <a:pPr lvl="0">
                    <a:defRPr/>
                  </a:pPr>
                  <a:endParaRPr lang="ko-KR" altLang="en-US">
                    <a:latin typeface="나눔스퀘어OTF_ac" panose="020B0600000101010101" pitchFamily="34" charset="-127"/>
                    <a:ea typeface="나눔스퀘어OTF_ac" panose="020B0600000101010101" pitchFamily="34" charset="-127"/>
                  </a:endParaRPr>
                </a:p>
              </p:txBody>
            </p:sp>
          </p:grpSp>
          <p:sp>
            <p:nvSpPr>
              <p:cNvPr id="696" name="Freeform 44">
                <a:extLst>
                  <a:ext uri="{FF2B5EF4-FFF2-40B4-BE49-F238E27FC236}">
                    <a16:creationId xmlns:a16="http://schemas.microsoft.com/office/drawing/2014/main" id="{3EECE2A3-ADE0-4B1A-90B2-E743E88BEA7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738" y="2002"/>
                <a:ext cx="156" cy="147"/>
              </a:xfrm>
              <a:custGeom>
                <a:avLst/>
                <a:gdLst/>
                <a:ahLst/>
                <a:cxnLst>
                  <a:cxn ang="0">
                    <a:pos x="144" y="0"/>
                  </a:cxn>
                  <a:cxn ang="0">
                    <a:pos x="155" y="0"/>
                  </a:cxn>
                  <a:cxn ang="0">
                    <a:pos x="52" y="102"/>
                  </a:cxn>
                  <a:cxn ang="0">
                    <a:pos x="52" y="146"/>
                  </a:cxn>
                  <a:cxn ang="0">
                    <a:pos x="0" y="146"/>
                  </a:cxn>
                  <a:cxn ang="0">
                    <a:pos x="144" y="0"/>
                  </a:cxn>
                </a:cxnLst>
                <a:rect l="0" t="0" r="r" b="b"/>
                <a:pathLst>
                  <a:path w="156" h="147">
                    <a:moveTo>
                      <a:pt x="144" y="0"/>
                    </a:moveTo>
                    <a:lnTo>
                      <a:pt x="155" y="0"/>
                    </a:lnTo>
                    <a:lnTo>
                      <a:pt x="52" y="102"/>
                    </a:lnTo>
                    <a:lnTo>
                      <a:pt x="52" y="146"/>
                    </a:lnTo>
                    <a:lnTo>
                      <a:pt x="0" y="146"/>
                    </a:lnTo>
                    <a:lnTo>
                      <a:pt x="144" y="0"/>
                    </a:lnTo>
                  </a:path>
                </a:pathLst>
              </a:custGeom>
              <a:solidFill>
                <a:srgbClr val="00FF66"/>
              </a:solidFill>
              <a:ln w="12700" cap="rnd" cmpd="sng">
                <a:solidFill>
                  <a:schemeClr val="tx1"/>
                </a:solidFill>
                <a:prstDash val="solid"/>
                <a:round/>
              </a:ln>
              <a:effectLst/>
            </p:spPr>
            <p:txBody>
              <a:bodyPr/>
              <a:lstStyle/>
              <a:p>
                <a:pPr lvl="0">
                  <a:defRPr/>
                </a:pPr>
                <a:endParaRPr lang="ko-KR" altLang="en-US">
                  <a:latin typeface="나눔스퀘어OTF_ac" panose="020B0600000101010101" pitchFamily="34" charset="-127"/>
                  <a:ea typeface="나눔스퀘어OTF_ac" panose="020B0600000101010101" pitchFamily="34" charset="-127"/>
                </a:endParaRPr>
              </a:p>
            </p:txBody>
          </p:sp>
        </p:grpSp>
        <p:grpSp>
          <p:nvGrpSpPr>
            <p:cNvPr id="688" name="Group 45">
              <a:extLst>
                <a:ext uri="{FF2B5EF4-FFF2-40B4-BE49-F238E27FC236}">
                  <a16:creationId xmlns:a16="http://schemas.microsoft.com/office/drawing/2014/main" id="{F5211EBE-B923-470C-8B7E-D8263898844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111" y="2347"/>
              <a:ext cx="587" cy="533"/>
              <a:chOff x="3629" y="1953"/>
              <a:chExt cx="226" cy="205"/>
            </a:xfrm>
          </p:grpSpPr>
          <p:grpSp>
            <p:nvGrpSpPr>
              <p:cNvPr id="689" name="Group 46">
                <a:extLst>
                  <a:ext uri="{FF2B5EF4-FFF2-40B4-BE49-F238E27FC236}">
                    <a16:creationId xmlns:a16="http://schemas.microsoft.com/office/drawing/2014/main" id="{50F582DD-6455-4FA1-989F-64EFFCE624F7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3629" y="1953"/>
                <a:ext cx="226" cy="205"/>
                <a:chOff x="3629" y="1953"/>
                <a:chExt cx="226" cy="205"/>
              </a:xfrm>
            </p:grpSpPr>
            <p:sp>
              <p:nvSpPr>
                <p:cNvPr id="691" name="Freeform 47">
                  <a:extLst>
                    <a:ext uri="{FF2B5EF4-FFF2-40B4-BE49-F238E27FC236}">
                      <a16:creationId xmlns:a16="http://schemas.microsoft.com/office/drawing/2014/main" id="{77CE10F5-BD3C-4FB7-81DD-0ECE2243F17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629" y="2100"/>
                  <a:ext cx="78" cy="5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12" y="3"/>
                    </a:cxn>
                    <a:cxn ang="0">
                      <a:pos x="12" y="47"/>
                    </a:cxn>
                    <a:cxn ang="0">
                      <a:pos x="64" y="47"/>
                    </a:cxn>
                    <a:cxn ang="0">
                      <a:pos x="64" y="4"/>
                    </a:cxn>
                    <a:cxn ang="0">
                      <a:pos x="77" y="1"/>
                    </a:cxn>
                    <a:cxn ang="0">
                      <a:pos x="77" y="57"/>
                    </a:cxn>
                    <a:cxn ang="0">
                      <a:pos x="0" y="57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78" h="58">
                      <a:moveTo>
                        <a:pt x="0" y="0"/>
                      </a:moveTo>
                      <a:lnTo>
                        <a:pt x="12" y="3"/>
                      </a:lnTo>
                      <a:lnTo>
                        <a:pt x="12" y="47"/>
                      </a:lnTo>
                      <a:lnTo>
                        <a:pt x="64" y="47"/>
                      </a:lnTo>
                      <a:lnTo>
                        <a:pt x="64" y="4"/>
                      </a:lnTo>
                      <a:lnTo>
                        <a:pt x="77" y="1"/>
                      </a:lnTo>
                      <a:lnTo>
                        <a:pt x="77" y="57"/>
                      </a:lnTo>
                      <a:lnTo>
                        <a:pt x="0" y="57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FF0066"/>
                </a:solidFill>
                <a:ln w="12700" cap="rnd" cmpd="sng">
                  <a:solidFill>
                    <a:schemeClr val="tx1"/>
                  </a:solidFill>
                  <a:prstDash val="solid"/>
                  <a:round/>
                </a:ln>
                <a:effectLst/>
              </p:spPr>
              <p:txBody>
                <a:bodyPr/>
                <a:lstStyle/>
                <a:p>
                  <a:pPr lvl="0">
                    <a:defRPr/>
                  </a:pPr>
                  <a:endParaRPr lang="ko-KR" altLang="en-US">
                    <a:latin typeface="나눔스퀘어OTF_ac" panose="020B0600000101010101" pitchFamily="34" charset="-127"/>
                    <a:ea typeface="나눔스퀘어OTF_ac" panose="020B0600000101010101" pitchFamily="34" charset="-127"/>
                  </a:endParaRPr>
                </a:p>
              </p:txBody>
            </p:sp>
            <p:sp>
              <p:nvSpPr>
                <p:cNvPr id="692" name="Freeform 48">
                  <a:extLst>
                    <a:ext uri="{FF2B5EF4-FFF2-40B4-BE49-F238E27FC236}">
                      <a16:creationId xmlns:a16="http://schemas.microsoft.com/office/drawing/2014/main" id="{ADECFFBF-0036-4385-9AF9-91CBADE1396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630" y="1956"/>
                  <a:ext cx="156" cy="151"/>
                </a:xfrm>
                <a:custGeom>
                  <a:avLst/>
                  <a:gdLst/>
                  <a:ahLst/>
                  <a:cxnLst>
                    <a:cxn ang="0">
                      <a:pos x="11" y="150"/>
                    </a:cxn>
                    <a:cxn ang="0">
                      <a:pos x="0" y="146"/>
                    </a:cxn>
                    <a:cxn ang="0">
                      <a:pos x="146" y="0"/>
                    </a:cxn>
                    <a:cxn ang="0">
                      <a:pos x="155" y="4"/>
                    </a:cxn>
                    <a:cxn ang="0">
                      <a:pos x="9" y="150"/>
                    </a:cxn>
                  </a:cxnLst>
                  <a:rect l="0" t="0" r="r" b="b"/>
                  <a:pathLst>
                    <a:path w="156" h="151">
                      <a:moveTo>
                        <a:pt x="11" y="150"/>
                      </a:moveTo>
                      <a:lnTo>
                        <a:pt x="0" y="146"/>
                      </a:lnTo>
                      <a:lnTo>
                        <a:pt x="146" y="0"/>
                      </a:lnTo>
                      <a:lnTo>
                        <a:pt x="155" y="4"/>
                      </a:lnTo>
                      <a:lnTo>
                        <a:pt x="9" y="150"/>
                      </a:lnTo>
                    </a:path>
                  </a:pathLst>
                </a:custGeom>
                <a:solidFill>
                  <a:srgbClr val="FF0066"/>
                </a:solidFill>
                <a:ln w="12700" cap="rnd" cmpd="sng">
                  <a:solidFill>
                    <a:schemeClr val="tx1"/>
                  </a:solidFill>
                  <a:prstDash val="solid"/>
                  <a:round/>
                </a:ln>
                <a:effectLst/>
              </p:spPr>
              <p:txBody>
                <a:bodyPr/>
                <a:lstStyle/>
                <a:p>
                  <a:pPr lvl="0">
                    <a:defRPr/>
                  </a:pPr>
                  <a:endParaRPr lang="ko-KR" altLang="en-US">
                    <a:latin typeface="나눔스퀘어OTF_ac" panose="020B0600000101010101" pitchFamily="34" charset="-127"/>
                    <a:ea typeface="나눔스퀘어OTF_ac" panose="020B0600000101010101" pitchFamily="34" charset="-127"/>
                  </a:endParaRPr>
                </a:p>
              </p:txBody>
            </p:sp>
            <p:sp>
              <p:nvSpPr>
                <p:cNvPr id="693" name="Freeform 49">
                  <a:extLst>
                    <a:ext uri="{FF2B5EF4-FFF2-40B4-BE49-F238E27FC236}">
                      <a16:creationId xmlns:a16="http://schemas.microsoft.com/office/drawing/2014/main" id="{D113963D-D577-4DFE-AEC1-F0567A25278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694" y="1953"/>
                  <a:ext cx="161" cy="152"/>
                </a:xfrm>
                <a:custGeom>
                  <a:avLst/>
                  <a:gdLst/>
                  <a:ahLst/>
                  <a:cxnLst>
                    <a:cxn ang="0">
                      <a:pos x="160" y="0"/>
                    </a:cxn>
                    <a:cxn ang="0">
                      <a:pos x="146" y="4"/>
                    </a:cxn>
                    <a:cxn ang="0">
                      <a:pos x="0" y="151"/>
                    </a:cxn>
                    <a:cxn ang="0">
                      <a:pos x="12" y="149"/>
                    </a:cxn>
                    <a:cxn ang="0">
                      <a:pos x="160" y="0"/>
                    </a:cxn>
                  </a:cxnLst>
                  <a:rect l="0" t="0" r="r" b="b"/>
                  <a:pathLst>
                    <a:path w="161" h="152">
                      <a:moveTo>
                        <a:pt x="160" y="0"/>
                      </a:moveTo>
                      <a:lnTo>
                        <a:pt x="146" y="4"/>
                      </a:lnTo>
                      <a:lnTo>
                        <a:pt x="0" y="151"/>
                      </a:lnTo>
                      <a:lnTo>
                        <a:pt x="12" y="149"/>
                      </a:lnTo>
                      <a:lnTo>
                        <a:pt x="160" y="0"/>
                      </a:lnTo>
                    </a:path>
                  </a:pathLst>
                </a:custGeom>
                <a:solidFill>
                  <a:srgbClr val="FF0066"/>
                </a:solidFill>
                <a:ln w="12700" cap="rnd" cmpd="sng">
                  <a:solidFill>
                    <a:schemeClr val="tx1"/>
                  </a:solidFill>
                  <a:prstDash val="solid"/>
                  <a:round/>
                </a:ln>
                <a:effectLst/>
              </p:spPr>
              <p:txBody>
                <a:bodyPr/>
                <a:lstStyle/>
                <a:p>
                  <a:pPr lvl="0">
                    <a:defRPr/>
                  </a:pPr>
                  <a:endParaRPr lang="ko-KR" altLang="en-US">
                    <a:latin typeface="나눔스퀘어OTF_ac" panose="020B0600000101010101" pitchFamily="34" charset="-127"/>
                    <a:ea typeface="나눔스퀘어OTF_ac" panose="020B0600000101010101" pitchFamily="34" charset="-127"/>
                  </a:endParaRPr>
                </a:p>
              </p:txBody>
            </p:sp>
            <p:sp>
              <p:nvSpPr>
                <p:cNvPr id="694" name="Freeform 50">
                  <a:extLst>
                    <a:ext uri="{FF2B5EF4-FFF2-40B4-BE49-F238E27FC236}">
                      <a16:creationId xmlns:a16="http://schemas.microsoft.com/office/drawing/2014/main" id="{E201AE14-A3F0-4F84-AC8F-204C1DDC43A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639" y="1960"/>
                  <a:ext cx="147" cy="189"/>
                </a:xfrm>
                <a:custGeom>
                  <a:avLst/>
                  <a:gdLst/>
                  <a:ahLst/>
                  <a:cxnLst>
                    <a:cxn ang="0">
                      <a:pos x="146" y="0"/>
                    </a:cxn>
                    <a:cxn ang="0">
                      <a:pos x="146" y="45"/>
                    </a:cxn>
                    <a:cxn ang="0">
                      <a:pos x="146" y="41"/>
                    </a:cxn>
                    <a:cxn ang="0">
                      <a:pos x="0" y="188"/>
                    </a:cxn>
                    <a:cxn ang="0">
                      <a:pos x="0" y="146"/>
                    </a:cxn>
                    <a:cxn ang="0">
                      <a:pos x="146" y="0"/>
                    </a:cxn>
                  </a:cxnLst>
                  <a:rect l="0" t="0" r="r" b="b"/>
                  <a:pathLst>
                    <a:path w="147" h="189">
                      <a:moveTo>
                        <a:pt x="146" y="0"/>
                      </a:moveTo>
                      <a:lnTo>
                        <a:pt x="146" y="45"/>
                      </a:lnTo>
                      <a:lnTo>
                        <a:pt x="146" y="41"/>
                      </a:lnTo>
                      <a:lnTo>
                        <a:pt x="0" y="188"/>
                      </a:lnTo>
                      <a:lnTo>
                        <a:pt x="0" y="146"/>
                      </a:lnTo>
                      <a:lnTo>
                        <a:pt x="146" y="0"/>
                      </a:lnTo>
                    </a:path>
                  </a:pathLst>
                </a:custGeom>
                <a:solidFill>
                  <a:srgbClr val="FF0066"/>
                </a:solidFill>
                <a:ln w="12700" cap="rnd" cmpd="sng">
                  <a:solidFill>
                    <a:schemeClr val="tx1"/>
                  </a:solidFill>
                  <a:prstDash val="solid"/>
                  <a:round/>
                </a:ln>
                <a:effectLst/>
              </p:spPr>
              <p:txBody>
                <a:bodyPr/>
                <a:lstStyle/>
                <a:p>
                  <a:pPr lvl="0">
                    <a:defRPr/>
                  </a:pPr>
                  <a:endParaRPr lang="ko-KR" altLang="en-US">
                    <a:latin typeface="나눔스퀘어OTF_ac" panose="020B0600000101010101" pitchFamily="34" charset="-127"/>
                    <a:ea typeface="나눔스퀘어OTF_ac" panose="020B0600000101010101" pitchFamily="34" charset="-127"/>
                  </a:endParaRPr>
                </a:p>
              </p:txBody>
            </p:sp>
          </p:grpSp>
          <p:sp>
            <p:nvSpPr>
              <p:cNvPr id="690" name="Freeform 51">
                <a:extLst>
                  <a:ext uri="{FF2B5EF4-FFF2-40B4-BE49-F238E27FC236}">
                    <a16:creationId xmlns:a16="http://schemas.microsoft.com/office/drawing/2014/main" id="{04663877-51BD-479B-A8F4-1619733FA19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40" y="2002"/>
                <a:ext cx="154" cy="147"/>
              </a:xfrm>
              <a:custGeom>
                <a:avLst/>
                <a:gdLst/>
                <a:ahLst/>
                <a:cxnLst>
                  <a:cxn ang="0">
                    <a:pos x="142" y="0"/>
                  </a:cxn>
                  <a:cxn ang="0">
                    <a:pos x="153" y="0"/>
                  </a:cxn>
                  <a:cxn ang="0">
                    <a:pos x="52" y="102"/>
                  </a:cxn>
                  <a:cxn ang="0">
                    <a:pos x="52" y="146"/>
                  </a:cxn>
                  <a:cxn ang="0">
                    <a:pos x="0" y="146"/>
                  </a:cxn>
                  <a:cxn ang="0">
                    <a:pos x="142" y="0"/>
                  </a:cxn>
                </a:cxnLst>
                <a:rect l="0" t="0" r="r" b="b"/>
                <a:pathLst>
                  <a:path w="154" h="147">
                    <a:moveTo>
                      <a:pt x="142" y="0"/>
                    </a:moveTo>
                    <a:lnTo>
                      <a:pt x="153" y="0"/>
                    </a:lnTo>
                    <a:lnTo>
                      <a:pt x="52" y="102"/>
                    </a:lnTo>
                    <a:lnTo>
                      <a:pt x="52" y="146"/>
                    </a:lnTo>
                    <a:lnTo>
                      <a:pt x="0" y="146"/>
                    </a:lnTo>
                    <a:lnTo>
                      <a:pt x="142" y="0"/>
                    </a:lnTo>
                  </a:path>
                </a:pathLst>
              </a:custGeom>
              <a:solidFill>
                <a:srgbClr val="FF0066"/>
              </a:solidFill>
              <a:ln w="12700" cap="rnd" cmpd="sng">
                <a:solidFill>
                  <a:schemeClr val="tx1"/>
                </a:solidFill>
                <a:prstDash val="solid"/>
                <a:round/>
              </a:ln>
              <a:effectLst/>
            </p:spPr>
            <p:txBody>
              <a:bodyPr/>
              <a:lstStyle/>
              <a:p>
                <a:pPr lvl="0">
                  <a:defRPr/>
                </a:pPr>
                <a:endParaRPr lang="ko-KR" altLang="en-US">
                  <a:latin typeface="나눔스퀘어OTF_ac" panose="020B0600000101010101" pitchFamily="34" charset="-127"/>
                  <a:ea typeface="나눔스퀘어OTF_ac" panose="020B0600000101010101" pitchFamily="34" charset="-127"/>
                </a:endParaRPr>
              </a:p>
            </p:txBody>
          </p: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523E0755-B0E0-4ED6-9FE6-438F340A99EA}"/>
              </a:ext>
            </a:extLst>
          </p:cNvPr>
          <p:cNvSpPr txBox="1"/>
          <p:nvPr/>
        </p:nvSpPr>
        <p:spPr>
          <a:xfrm>
            <a:off x="1609366" y="2835969"/>
            <a:ext cx="311304" cy="33855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1</a:t>
            </a:r>
            <a:endParaRPr lang="ko-KR" altLang="en-US" sz="1600" dirty="0">
              <a:solidFill>
                <a:schemeClr val="bg1">
                  <a:lumMod val="95000"/>
                </a:schemeClr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CA6A09EC-CE66-495D-A8DE-E94CEACE853F}"/>
              </a:ext>
            </a:extLst>
          </p:cNvPr>
          <p:cNvSpPr txBox="1"/>
          <p:nvPr/>
        </p:nvSpPr>
        <p:spPr>
          <a:xfrm>
            <a:off x="1609366" y="3265887"/>
            <a:ext cx="311304" cy="33855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2</a:t>
            </a:r>
            <a:endParaRPr lang="ko-KR" altLang="en-US" sz="1600" dirty="0">
              <a:solidFill>
                <a:schemeClr val="bg1">
                  <a:lumMod val="95000"/>
                </a:schemeClr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1F63DCAD-0E0C-476F-B209-CC5C62950E1D}"/>
              </a:ext>
            </a:extLst>
          </p:cNvPr>
          <p:cNvSpPr txBox="1"/>
          <p:nvPr/>
        </p:nvSpPr>
        <p:spPr>
          <a:xfrm>
            <a:off x="2480234" y="2835969"/>
            <a:ext cx="311304" cy="33855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1</a:t>
            </a:r>
            <a:endParaRPr lang="ko-KR" altLang="en-US" sz="1600" dirty="0">
              <a:solidFill>
                <a:schemeClr val="bg1">
                  <a:lumMod val="95000"/>
                </a:schemeClr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967E09BB-B3F6-4811-9348-ECEF3FC65354}"/>
              </a:ext>
            </a:extLst>
          </p:cNvPr>
          <p:cNvSpPr txBox="1"/>
          <p:nvPr/>
        </p:nvSpPr>
        <p:spPr>
          <a:xfrm>
            <a:off x="2480234" y="3265887"/>
            <a:ext cx="311304" cy="33855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2</a:t>
            </a:r>
            <a:endParaRPr lang="ko-KR" altLang="en-US" sz="1600" dirty="0">
              <a:solidFill>
                <a:schemeClr val="bg1">
                  <a:lumMod val="95000"/>
                </a:schemeClr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4E11CBDA-6A9D-4758-BB2F-DAF18E41128F}"/>
              </a:ext>
            </a:extLst>
          </p:cNvPr>
          <p:cNvSpPr txBox="1"/>
          <p:nvPr/>
        </p:nvSpPr>
        <p:spPr>
          <a:xfrm>
            <a:off x="4376926" y="5003682"/>
            <a:ext cx="838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G </a:t>
            </a:r>
            <a:r>
              <a:rPr lang="ko-KR" altLang="en-US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도포</a:t>
            </a: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EA10E2E4-EE0F-4268-9A7A-559AB4D80EF7}"/>
              </a:ext>
            </a:extLst>
          </p:cNvPr>
          <p:cNvSpPr txBox="1"/>
          <p:nvPr/>
        </p:nvSpPr>
        <p:spPr>
          <a:xfrm>
            <a:off x="5336078" y="4985895"/>
            <a:ext cx="773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건조</a:t>
            </a:r>
          </a:p>
        </p:txBody>
      </p:sp>
      <p:sp>
        <p:nvSpPr>
          <p:cNvPr id="195" name="화살표: 오른쪽 194">
            <a:extLst>
              <a:ext uri="{FF2B5EF4-FFF2-40B4-BE49-F238E27FC236}">
                <a16:creationId xmlns:a16="http://schemas.microsoft.com/office/drawing/2014/main" id="{94E1528E-AB06-41CA-BCEC-F5EBD7BF5DD9}"/>
              </a:ext>
            </a:extLst>
          </p:cNvPr>
          <p:cNvSpPr/>
          <p:nvPr/>
        </p:nvSpPr>
        <p:spPr>
          <a:xfrm>
            <a:off x="5199150" y="5100695"/>
            <a:ext cx="212854" cy="148231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6" name="TextBox 195">
            <a:extLst>
              <a:ext uri="{FF2B5EF4-FFF2-40B4-BE49-F238E27FC236}">
                <a16:creationId xmlns:a16="http://schemas.microsoft.com/office/drawing/2014/main" id="{49FD6B5B-89A9-4B47-ABF9-0360EB662F09}"/>
              </a:ext>
            </a:extLst>
          </p:cNvPr>
          <p:cNvSpPr txBox="1"/>
          <p:nvPr/>
        </p:nvSpPr>
        <p:spPr>
          <a:xfrm>
            <a:off x="6899854" y="5003682"/>
            <a:ext cx="838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B </a:t>
            </a:r>
            <a:r>
              <a:rPr lang="ko-KR" altLang="en-US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도포</a:t>
            </a:r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401D2E5F-3AE4-489A-8309-7674786034C3}"/>
              </a:ext>
            </a:extLst>
          </p:cNvPr>
          <p:cNvSpPr txBox="1"/>
          <p:nvPr/>
        </p:nvSpPr>
        <p:spPr>
          <a:xfrm>
            <a:off x="7859006" y="4985895"/>
            <a:ext cx="773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소성</a:t>
            </a:r>
          </a:p>
        </p:txBody>
      </p:sp>
      <p:sp>
        <p:nvSpPr>
          <p:cNvPr id="198" name="화살표: 오른쪽 197">
            <a:extLst>
              <a:ext uri="{FF2B5EF4-FFF2-40B4-BE49-F238E27FC236}">
                <a16:creationId xmlns:a16="http://schemas.microsoft.com/office/drawing/2014/main" id="{B2ABBB0A-7FCF-4A95-9A5C-737B7B26CF37}"/>
              </a:ext>
            </a:extLst>
          </p:cNvPr>
          <p:cNvSpPr/>
          <p:nvPr/>
        </p:nvSpPr>
        <p:spPr>
          <a:xfrm>
            <a:off x="7722078" y="5100695"/>
            <a:ext cx="212854" cy="148231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36D41A5F-8025-4E9A-8835-B90B2BE2FCAC}"/>
              </a:ext>
            </a:extLst>
          </p:cNvPr>
          <p:cNvSpPr txBox="1"/>
          <p:nvPr/>
        </p:nvSpPr>
        <p:spPr>
          <a:xfrm>
            <a:off x="3660664" y="2835969"/>
            <a:ext cx="311304" cy="338554"/>
          </a:xfrm>
          <a:prstGeom prst="rect">
            <a:avLst/>
          </a:prstGeom>
          <a:solidFill>
            <a:srgbClr val="4C5E78"/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1</a:t>
            </a:r>
            <a:endParaRPr lang="ko-KR" altLang="en-US" sz="1600" dirty="0">
              <a:solidFill>
                <a:schemeClr val="bg1">
                  <a:lumMod val="95000"/>
                </a:schemeClr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B3AF613F-6941-40AC-9091-2660C5713E76}"/>
              </a:ext>
            </a:extLst>
          </p:cNvPr>
          <p:cNvSpPr txBox="1"/>
          <p:nvPr/>
        </p:nvSpPr>
        <p:spPr>
          <a:xfrm>
            <a:off x="3660664" y="3265887"/>
            <a:ext cx="311304" cy="338554"/>
          </a:xfrm>
          <a:prstGeom prst="rect">
            <a:avLst/>
          </a:prstGeom>
          <a:solidFill>
            <a:srgbClr val="4C5E78"/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2</a:t>
            </a:r>
            <a:endParaRPr lang="ko-KR" altLang="en-US" sz="1600" dirty="0">
              <a:solidFill>
                <a:schemeClr val="bg1">
                  <a:lumMod val="95000"/>
                </a:schemeClr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8E181261-F01C-49DB-B816-58065617DEAB}"/>
              </a:ext>
            </a:extLst>
          </p:cNvPr>
          <p:cNvSpPr txBox="1"/>
          <p:nvPr/>
        </p:nvSpPr>
        <p:spPr>
          <a:xfrm>
            <a:off x="4531532" y="2835969"/>
            <a:ext cx="311304" cy="338554"/>
          </a:xfrm>
          <a:prstGeom prst="rect">
            <a:avLst/>
          </a:prstGeom>
          <a:solidFill>
            <a:srgbClr val="4C5E78"/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1</a:t>
            </a:r>
            <a:endParaRPr lang="ko-KR" altLang="en-US" sz="1600" dirty="0">
              <a:solidFill>
                <a:schemeClr val="bg1">
                  <a:lumMod val="95000"/>
                </a:schemeClr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202" name="TextBox 201">
            <a:extLst>
              <a:ext uri="{FF2B5EF4-FFF2-40B4-BE49-F238E27FC236}">
                <a16:creationId xmlns:a16="http://schemas.microsoft.com/office/drawing/2014/main" id="{2B209C7C-0B3D-40F5-ADCE-26EA21F49003}"/>
              </a:ext>
            </a:extLst>
          </p:cNvPr>
          <p:cNvSpPr txBox="1"/>
          <p:nvPr/>
        </p:nvSpPr>
        <p:spPr>
          <a:xfrm>
            <a:off x="4531532" y="3265887"/>
            <a:ext cx="311304" cy="338554"/>
          </a:xfrm>
          <a:prstGeom prst="rect">
            <a:avLst/>
          </a:prstGeom>
          <a:solidFill>
            <a:srgbClr val="4C5E78"/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2</a:t>
            </a:r>
            <a:endParaRPr lang="ko-KR" altLang="en-US" sz="1600" dirty="0">
              <a:solidFill>
                <a:schemeClr val="bg1">
                  <a:lumMod val="95000"/>
                </a:schemeClr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F1AF8905-E991-477A-AF1A-E1995F0FF93C}"/>
              </a:ext>
            </a:extLst>
          </p:cNvPr>
          <p:cNvSpPr txBox="1"/>
          <p:nvPr/>
        </p:nvSpPr>
        <p:spPr>
          <a:xfrm>
            <a:off x="5725126" y="2835969"/>
            <a:ext cx="311304" cy="338554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1</a:t>
            </a:r>
            <a:endParaRPr lang="ko-KR" altLang="en-US" sz="1600" dirty="0">
              <a:solidFill>
                <a:schemeClr val="bg1">
                  <a:lumMod val="95000"/>
                </a:schemeClr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A7BB4C83-77FA-4AC6-A523-7F35A6DCEAE4}"/>
              </a:ext>
            </a:extLst>
          </p:cNvPr>
          <p:cNvSpPr txBox="1"/>
          <p:nvPr/>
        </p:nvSpPr>
        <p:spPr>
          <a:xfrm>
            <a:off x="5725126" y="3265887"/>
            <a:ext cx="311304" cy="338554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2</a:t>
            </a:r>
            <a:endParaRPr lang="ko-KR" altLang="en-US" sz="1600" dirty="0">
              <a:solidFill>
                <a:schemeClr val="bg1">
                  <a:lumMod val="95000"/>
                </a:schemeClr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E49AC014-5B29-48FB-99DF-86CEBB451011}"/>
              </a:ext>
            </a:extLst>
          </p:cNvPr>
          <p:cNvSpPr txBox="1"/>
          <p:nvPr/>
        </p:nvSpPr>
        <p:spPr>
          <a:xfrm>
            <a:off x="6595994" y="2835969"/>
            <a:ext cx="311304" cy="338554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1</a:t>
            </a:r>
            <a:endParaRPr lang="ko-KR" altLang="en-US" sz="1600" dirty="0">
              <a:solidFill>
                <a:schemeClr val="bg1">
                  <a:lumMod val="95000"/>
                </a:schemeClr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206" name="TextBox 205">
            <a:extLst>
              <a:ext uri="{FF2B5EF4-FFF2-40B4-BE49-F238E27FC236}">
                <a16:creationId xmlns:a16="http://schemas.microsoft.com/office/drawing/2014/main" id="{EBDC6F40-2553-473C-835C-B29239E955C5}"/>
              </a:ext>
            </a:extLst>
          </p:cNvPr>
          <p:cNvSpPr txBox="1"/>
          <p:nvPr/>
        </p:nvSpPr>
        <p:spPr>
          <a:xfrm>
            <a:off x="6595994" y="3265887"/>
            <a:ext cx="311304" cy="338554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2</a:t>
            </a:r>
            <a:endParaRPr lang="ko-KR" altLang="en-US" sz="1600" dirty="0">
              <a:solidFill>
                <a:schemeClr val="bg1">
                  <a:lumMod val="95000"/>
                </a:schemeClr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92BA172E-51E7-4794-B072-8E4F5CD95D6A}"/>
              </a:ext>
            </a:extLst>
          </p:cNvPr>
          <p:cNvSpPr txBox="1"/>
          <p:nvPr/>
        </p:nvSpPr>
        <p:spPr>
          <a:xfrm>
            <a:off x="2243755" y="5431322"/>
            <a:ext cx="311304" cy="338554"/>
          </a:xfrm>
          <a:prstGeom prst="rect">
            <a:avLst/>
          </a:prstGeom>
          <a:solidFill>
            <a:srgbClr val="002060"/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1</a:t>
            </a:r>
            <a:endParaRPr lang="ko-KR" altLang="en-US" sz="1600" dirty="0">
              <a:solidFill>
                <a:schemeClr val="bg1">
                  <a:lumMod val="95000"/>
                </a:schemeClr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B0064644-D80A-49F4-B5A4-FA4BFA31123A}"/>
              </a:ext>
            </a:extLst>
          </p:cNvPr>
          <p:cNvSpPr txBox="1"/>
          <p:nvPr/>
        </p:nvSpPr>
        <p:spPr>
          <a:xfrm>
            <a:off x="2243755" y="5861329"/>
            <a:ext cx="311304" cy="338554"/>
          </a:xfrm>
          <a:prstGeom prst="rect">
            <a:avLst/>
          </a:prstGeom>
          <a:solidFill>
            <a:srgbClr val="002060"/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2</a:t>
            </a:r>
            <a:endParaRPr lang="ko-KR" altLang="en-US" sz="1600" dirty="0">
              <a:solidFill>
                <a:schemeClr val="bg1">
                  <a:lumMod val="95000"/>
                </a:schemeClr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70E92FCB-B7EF-4B41-AE0D-9B440C425ECC}"/>
              </a:ext>
            </a:extLst>
          </p:cNvPr>
          <p:cNvSpPr txBox="1"/>
          <p:nvPr/>
        </p:nvSpPr>
        <p:spPr>
          <a:xfrm>
            <a:off x="3114623" y="5431322"/>
            <a:ext cx="311304" cy="338554"/>
          </a:xfrm>
          <a:prstGeom prst="rect">
            <a:avLst/>
          </a:prstGeom>
          <a:solidFill>
            <a:srgbClr val="002060"/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1</a:t>
            </a:r>
            <a:endParaRPr lang="ko-KR" altLang="en-US" sz="1600" dirty="0">
              <a:solidFill>
                <a:schemeClr val="bg1">
                  <a:lumMod val="95000"/>
                </a:schemeClr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214" name="TextBox 213">
            <a:extLst>
              <a:ext uri="{FF2B5EF4-FFF2-40B4-BE49-F238E27FC236}">
                <a16:creationId xmlns:a16="http://schemas.microsoft.com/office/drawing/2014/main" id="{09A4F1D8-9E06-49EB-BA26-4AB0CA6DA729}"/>
              </a:ext>
            </a:extLst>
          </p:cNvPr>
          <p:cNvSpPr txBox="1"/>
          <p:nvPr/>
        </p:nvSpPr>
        <p:spPr>
          <a:xfrm>
            <a:off x="3114623" y="5861329"/>
            <a:ext cx="311304" cy="338554"/>
          </a:xfrm>
          <a:prstGeom prst="rect">
            <a:avLst/>
          </a:prstGeom>
          <a:solidFill>
            <a:srgbClr val="002060"/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2</a:t>
            </a:r>
            <a:endParaRPr lang="ko-KR" altLang="en-US" sz="1600" dirty="0">
              <a:solidFill>
                <a:schemeClr val="bg1">
                  <a:lumMod val="95000"/>
                </a:schemeClr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05007313-FB47-481F-AD22-3D2166B219DE}"/>
              </a:ext>
            </a:extLst>
          </p:cNvPr>
          <p:cNvSpPr txBox="1"/>
          <p:nvPr/>
        </p:nvSpPr>
        <p:spPr>
          <a:xfrm>
            <a:off x="4708364" y="5431322"/>
            <a:ext cx="311304" cy="338554"/>
          </a:xfrm>
          <a:prstGeom prst="rect">
            <a:avLst/>
          </a:prstGeom>
          <a:solidFill>
            <a:srgbClr val="002060"/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1</a:t>
            </a:r>
            <a:endParaRPr lang="ko-KR" altLang="en-US" sz="1600" dirty="0">
              <a:solidFill>
                <a:schemeClr val="bg1">
                  <a:lumMod val="95000"/>
                </a:schemeClr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A9D6E653-3903-4D90-856E-2BC280408EA3}"/>
              </a:ext>
            </a:extLst>
          </p:cNvPr>
          <p:cNvSpPr txBox="1"/>
          <p:nvPr/>
        </p:nvSpPr>
        <p:spPr>
          <a:xfrm>
            <a:off x="4708364" y="5861329"/>
            <a:ext cx="311304" cy="338554"/>
          </a:xfrm>
          <a:prstGeom prst="rect">
            <a:avLst/>
          </a:prstGeom>
          <a:solidFill>
            <a:srgbClr val="002060"/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2</a:t>
            </a:r>
            <a:endParaRPr lang="ko-KR" altLang="en-US" sz="1600" dirty="0">
              <a:solidFill>
                <a:schemeClr val="bg1">
                  <a:lumMod val="95000"/>
                </a:schemeClr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217" name="TextBox 216">
            <a:extLst>
              <a:ext uri="{FF2B5EF4-FFF2-40B4-BE49-F238E27FC236}">
                <a16:creationId xmlns:a16="http://schemas.microsoft.com/office/drawing/2014/main" id="{5919E183-0793-410F-A8C2-7C323983F01F}"/>
              </a:ext>
            </a:extLst>
          </p:cNvPr>
          <p:cNvSpPr txBox="1"/>
          <p:nvPr/>
        </p:nvSpPr>
        <p:spPr>
          <a:xfrm>
            <a:off x="5579232" y="5431322"/>
            <a:ext cx="311304" cy="338554"/>
          </a:xfrm>
          <a:prstGeom prst="rect">
            <a:avLst/>
          </a:prstGeom>
          <a:solidFill>
            <a:srgbClr val="002060"/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1</a:t>
            </a:r>
            <a:endParaRPr lang="ko-KR" altLang="en-US" sz="1600" dirty="0">
              <a:solidFill>
                <a:schemeClr val="bg1">
                  <a:lumMod val="95000"/>
                </a:schemeClr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218" name="TextBox 217">
            <a:extLst>
              <a:ext uri="{FF2B5EF4-FFF2-40B4-BE49-F238E27FC236}">
                <a16:creationId xmlns:a16="http://schemas.microsoft.com/office/drawing/2014/main" id="{6CEBD00A-19CC-4431-BEB6-46AE000F2E04}"/>
              </a:ext>
            </a:extLst>
          </p:cNvPr>
          <p:cNvSpPr txBox="1"/>
          <p:nvPr/>
        </p:nvSpPr>
        <p:spPr>
          <a:xfrm>
            <a:off x="5579232" y="5861329"/>
            <a:ext cx="311304" cy="338554"/>
          </a:xfrm>
          <a:prstGeom prst="rect">
            <a:avLst/>
          </a:prstGeom>
          <a:solidFill>
            <a:srgbClr val="002060"/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2</a:t>
            </a:r>
            <a:endParaRPr lang="ko-KR" altLang="en-US" sz="1600" dirty="0">
              <a:solidFill>
                <a:schemeClr val="bg1">
                  <a:lumMod val="95000"/>
                </a:schemeClr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4311EF5C-83EC-4C23-A7E1-FFF6443B4417}"/>
              </a:ext>
            </a:extLst>
          </p:cNvPr>
          <p:cNvSpPr txBox="1"/>
          <p:nvPr/>
        </p:nvSpPr>
        <p:spPr>
          <a:xfrm>
            <a:off x="7227672" y="5431322"/>
            <a:ext cx="311304" cy="338554"/>
          </a:xfrm>
          <a:prstGeom prst="rect">
            <a:avLst/>
          </a:prstGeom>
          <a:solidFill>
            <a:srgbClr val="002060"/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1</a:t>
            </a:r>
            <a:endParaRPr lang="ko-KR" altLang="en-US" sz="1600" dirty="0">
              <a:solidFill>
                <a:schemeClr val="bg1">
                  <a:lumMod val="95000"/>
                </a:schemeClr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8655645C-6B65-43F1-972F-F49D3BCB1E78}"/>
              </a:ext>
            </a:extLst>
          </p:cNvPr>
          <p:cNvSpPr txBox="1"/>
          <p:nvPr/>
        </p:nvSpPr>
        <p:spPr>
          <a:xfrm>
            <a:off x="7227672" y="5861329"/>
            <a:ext cx="311304" cy="338554"/>
          </a:xfrm>
          <a:prstGeom prst="rect">
            <a:avLst/>
          </a:prstGeom>
          <a:solidFill>
            <a:srgbClr val="002060"/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2</a:t>
            </a:r>
            <a:endParaRPr lang="ko-KR" altLang="en-US" sz="1600" dirty="0">
              <a:solidFill>
                <a:schemeClr val="bg1">
                  <a:lumMod val="95000"/>
                </a:schemeClr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cxnSp>
        <p:nvCxnSpPr>
          <p:cNvPr id="224" name="직선 연결선 223">
            <a:extLst>
              <a:ext uri="{FF2B5EF4-FFF2-40B4-BE49-F238E27FC236}">
                <a16:creationId xmlns:a16="http://schemas.microsoft.com/office/drawing/2014/main" id="{3503C083-7F3D-4050-B5AC-4B46FE8FCACA}"/>
              </a:ext>
            </a:extLst>
          </p:cNvPr>
          <p:cNvCxnSpPr>
            <a:cxnSpLocks/>
          </p:cNvCxnSpPr>
          <p:nvPr/>
        </p:nvCxnSpPr>
        <p:spPr>
          <a:xfrm flipH="1">
            <a:off x="4024479" y="4461284"/>
            <a:ext cx="1" cy="1778966"/>
          </a:xfrm>
          <a:prstGeom prst="line">
            <a:avLst/>
          </a:prstGeom>
          <a:ln w="952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직선 연결선 225">
            <a:extLst>
              <a:ext uri="{FF2B5EF4-FFF2-40B4-BE49-F238E27FC236}">
                <a16:creationId xmlns:a16="http://schemas.microsoft.com/office/drawing/2014/main" id="{52E202A5-A043-434C-B04B-F926423FE2A0}"/>
              </a:ext>
            </a:extLst>
          </p:cNvPr>
          <p:cNvCxnSpPr>
            <a:cxnSpLocks/>
          </p:cNvCxnSpPr>
          <p:nvPr/>
        </p:nvCxnSpPr>
        <p:spPr>
          <a:xfrm flipH="1">
            <a:off x="6501528" y="4461284"/>
            <a:ext cx="1" cy="1778966"/>
          </a:xfrm>
          <a:prstGeom prst="line">
            <a:avLst/>
          </a:prstGeom>
          <a:ln w="952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57F30E4D-6DE7-4BF1-905D-0380A3C2F5B4}"/>
              </a:ext>
            </a:extLst>
          </p:cNvPr>
          <p:cNvSpPr txBox="1"/>
          <p:nvPr/>
        </p:nvSpPr>
        <p:spPr>
          <a:xfrm>
            <a:off x="700484" y="1369914"/>
            <a:ext cx="343224" cy="2431435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altLang="ko-KR" sz="1900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  <a:p>
            <a:pPr algn="ctr"/>
            <a:r>
              <a:rPr lang="ko-KR" altLang="en-US" sz="19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상</a:t>
            </a:r>
            <a:endParaRPr lang="en-US" altLang="ko-KR" sz="1900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  <a:p>
            <a:pPr algn="ctr"/>
            <a:endParaRPr lang="en-US" altLang="ko-KR" sz="1900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  <a:p>
            <a:pPr algn="ctr"/>
            <a:endParaRPr lang="en-US" altLang="ko-KR" sz="1900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  <a:p>
            <a:pPr algn="ctr"/>
            <a:endParaRPr lang="en-US" altLang="ko-KR" sz="1900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  <a:p>
            <a:pPr algn="ctr"/>
            <a:endParaRPr lang="en-US" altLang="ko-KR" sz="1900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  <a:p>
            <a:pPr algn="ctr"/>
            <a:r>
              <a:rPr lang="ko-KR" altLang="en-US" sz="19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판</a:t>
            </a:r>
            <a:endParaRPr lang="en-US" altLang="ko-KR" sz="1900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  <a:p>
            <a:pPr algn="ctr"/>
            <a:endParaRPr lang="ko-KR" altLang="en-US" sz="1900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  <p:sp>
        <p:nvSpPr>
          <p:cNvPr id="228" name="TextBox 227">
            <a:extLst>
              <a:ext uri="{FF2B5EF4-FFF2-40B4-BE49-F238E27FC236}">
                <a16:creationId xmlns:a16="http://schemas.microsoft.com/office/drawing/2014/main" id="{03261646-4BD3-479C-9E18-8091DBE7EB9D}"/>
              </a:ext>
            </a:extLst>
          </p:cNvPr>
          <p:cNvSpPr txBox="1"/>
          <p:nvPr/>
        </p:nvSpPr>
        <p:spPr>
          <a:xfrm>
            <a:off x="709110" y="3975031"/>
            <a:ext cx="343224" cy="24314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altLang="ko-KR" sz="1900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  <a:p>
            <a:pPr algn="ctr"/>
            <a:r>
              <a:rPr lang="ko-KR" altLang="en-US" sz="19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하</a:t>
            </a:r>
            <a:endParaRPr lang="en-US" altLang="ko-KR" sz="1900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  <a:p>
            <a:pPr algn="ctr"/>
            <a:endParaRPr lang="en-US" altLang="ko-KR" sz="1900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  <a:p>
            <a:pPr algn="ctr"/>
            <a:endParaRPr lang="en-US" altLang="ko-KR" sz="1900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  <a:p>
            <a:pPr algn="ctr"/>
            <a:endParaRPr lang="en-US" altLang="ko-KR" sz="1900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  <a:p>
            <a:pPr algn="ctr"/>
            <a:endParaRPr lang="en-US" altLang="ko-KR" sz="1900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  <a:p>
            <a:pPr algn="ctr"/>
            <a:r>
              <a:rPr lang="ko-KR" altLang="en-US" sz="19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판</a:t>
            </a:r>
            <a:endParaRPr lang="en-US" altLang="ko-KR" sz="1900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  <a:p>
            <a:pPr algn="ctr"/>
            <a:endParaRPr lang="ko-KR" altLang="en-US" sz="1900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  <p:grpSp>
        <p:nvGrpSpPr>
          <p:cNvPr id="225" name="그룹 224">
            <a:extLst>
              <a:ext uri="{FF2B5EF4-FFF2-40B4-BE49-F238E27FC236}">
                <a16:creationId xmlns:a16="http://schemas.microsoft.com/office/drawing/2014/main" id="{82F0CF73-D126-48E9-9570-711AB5B4AC88}"/>
              </a:ext>
            </a:extLst>
          </p:cNvPr>
          <p:cNvGrpSpPr/>
          <p:nvPr/>
        </p:nvGrpSpPr>
        <p:grpSpPr>
          <a:xfrm>
            <a:off x="8155004" y="2769670"/>
            <a:ext cx="288000" cy="972000"/>
            <a:chOff x="9163868" y="2942189"/>
            <a:chExt cx="322632" cy="1270122"/>
          </a:xfrm>
        </p:grpSpPr>
        <p:sp>
          <p:nvSpPr>
            <p:cNvPr id="227" name="TextBox 226">
              <a:extLst>
                <a:ext uri="{FF2B5EF4-FFF2-40B4-BE49-F238E27FC236}">
                  <a16:creationId xmlns:a16="http://schemas.microsoft.com/office/drawing/2014/main" id="{756ECD6D-08CF-437E-A1D1-0021AD1B7FE5}"/>
                </a:ext>
              </a:extLst>
            </p:cNvPr>
            <p:cNvSpPr txBox="1"/>
            <p:nvPr/>
          </p:nvSpPr>
          <p:spPr>
            <a:xfrm>
              <a:off x="9163868" y="2942189"/>
              <a:ext cx="322632" cy="404457"/>
            </a:xfrm>
            <a:prstGeom prst="rect">
              <a:avLst/>
            </a:prstGeom>
            <a:solidFill>
              <a:srgbClr val="1B212B"/>
            </a:solidFill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95000"/>
                    </a:schemeClr>
                  </a:solidFill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1</a:t>
              </a:r>
              <a:endParaRPr lang="ko-KR" altLang="en-US" sz="1600" dirty="0">
                <a:solidFill>
                  <a:schemeClr val="bg1">
                    <a:lumMod val="9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  <p:sp>
          <p:nvSpPr>
            <p:cNvPr id="229" name="TextBox 228">
              <a:extLst>
                <a:ext uri="{FF2B5EF4-FFF2-40B4-BE49-F238E27FC236}">
                  <a16:creationId xmlns:a16="http://schemas.microsoft.com/office/drawing/2014/main" id="{4CCDCF24-BB12-4EC3-921F-B44FA11F5B4B}"/>
                </a:ext>
              </a:extLst>
            </p:cNvPr>
            <p:cNvSpPr txBox="1"/>
            <p:nvPr/>
          </p:nvSpPr>
          <p:spPr>
            <a:xfrm>
              <a:off x="9163868" y="3372107"/>
              <a:ext cx="322632" cy="404457"/>
            </a:xfrm>
            <a:prstGeom prst="rect">
              <a:avLst/>
            </a:prstGeom>
            <a:solidFill>
              <a:srgbClr val="1B212B"/>
            </a:solidFill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95000"/>
                    </a:schemeClr>
                  </a:solidFill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2</a:t>
              </a:r>
              <a:endParaRPr lang="ko-KR" altLang="en-US" sz="1600" dirty="0">
                <a:solidFill>
                  <a:schemeClr val="bg1">
                    <a:lumMod val="9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  <p:sp>
          <p:nvSpPr>
            <p:cNvPr id="230" name="TextBox 229">
              <a:extLst>
                <a:ext uri="{FF2B5EF4-FFF2-40B4-BE49-F238E27FC236}">
                  <a16:creationId xmlns:a16="http://schemas.microsoft.com/office/drawing/2014/main" id="{40D1DC3F-FAD4-48A0-9D27-671E5E6BC629}"/>
                </a:ext>
              </a:extLst>
            </p:cNvPr>
            <p:cNvSpPr txBox="1"/>
            <p:nvPr/>
          </p:nvSpPr>
          <p:spPr>
            <a:xfrm>
              <a:off x="9163868" y="3807854"/>
              <a:ext cx="322632" cy="404457"/>
            </a:xfrm>
            <a:prstGeom prst="rect">
              <a:avLst/>
            </a:prstGeom>
            <a:solidFill>
              <a:srgbClr val="1B212B"/>
            </a:solidFill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95000"/>
                    </a:schemeClr>
                  </a:solidFill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3</a:t>
              </a:r>
              <a:endParaRPr lang="ko-KR" altLang="en-US" sz="1600" dirty="0">
                <a:solidFill>
                  <a:schemeClr val="bg1">
                    <a:lumMod val="9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</p:grpSp>
      <p:grpSp>
        <p:nvGrpSpPr>
          <p:cNvPr id="231" name="그룹 230">
            <a:extLst>
              <a:ext uri="{FF2B5EF4-FFF2-40B4-BE49-F238E27FC236}">
                <a16:creationId xmlns:a16="http://schemas.microsoft.com/office/drawing/2014/main" id="{DB6601AF-80DE-48D5-85D6-43F8A6095E9D}"/>
              </a:ext>
            </a:extLst>
          </p:cNvPr>
          <p:cNvGrpSpPr/>
          <p:nvPr/>
        </p:nvGrpSpPr>
        <p:grpSpPr>
          <a:xfrm>
            <a:off x="8101558" y="5371394"/>
            <a:ext cx="288000" cy="972000"/>
            <a:chOff x="9163868" y="2942189"/>
            <a:chExt cx="322632" cy="1270122"/>
          </a:xfrm>
          <a:solidFill>
            <a:srgbClr val="002060"/>
          </a:solidFill>
        </p:grpSpPr>
        <p:sp>
          <p:nvSpPr>
            <p:cNvPr id="232" name="TextBox 231">
              <a:extLst>
                <a:ext uri="{FF2B5EF4-FFF2-40B4-BE49-F238E27FC236}">
                  <a16:creationId xmlns:a16="http://schemas.microsoft.com/office/drawing/2014/main" id="{FF81D275-34FC-419D-A005-4281B09D47B0}"/>
                </a:ext>
              </a:extLst>
            </p:cNvPr>
            <p:cNvSpPr txBox="1"/>
            <p:nvPr/>
          </p:nvSpPr>
          <p:spPr>
            <a:xfrm>
              <a:off x="9163868" y="2942189"/>
              <a:ext cx="322632" cy="404457"/>
            </a:xfrm>
            <a:prstGeom prst="rect">
              <a:avLst/>
            </a:prstGeom>
            <a:grp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95000"/>
                    </a:schemeClr>
                  </a:solidFill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1</a:t>
              </a:r>
              <a:endParaRPr lang="ko-KR" altLang="en-US" sz="1600" dirty="0">
                <a:solidFill>
                  <a:schemeClr val="bg1">
                    <a:lumMod val="9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  <p:sp>
          <p:nvSpPr>
            <p:cNvPr id="233" name="TextBox 232">
              <a:extLst>
                <a:ext uri="{FF2B5EF4-FFF2-40B4-BE49-F238E27FC236}">
                  <a16:creationId xmlns:a16="http://schemas.microsoft.com/office/drawing/2014/main" id="{11098671-FDEA-413B-90C6-8192A32893C1}"/>
                </a:ext>
              </a:extLst>
            </p:cNvPr>
            <p:cNvSpPr txBox="1"/>
            <p:nvPr/>
          </p:nvSpPr>
          <p:spPr>
            <a:xfrm>
              <a:off x="9163868" y="3372107"/>
              <a:ext cx="322632" cy="404457"/>
            </a:xfrm>
            <a:prstGeom prst="rect">
              <a:avLst/>
            </a:prstGeom>
            <a:grp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95000"/>
                    </a:schemeClr>
                  </a:solidFill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2</a:t>
              </a:r>
              <a:endParaRPr lang="ko-KR" altLang="en-US" sz="1600" dirty="0">
                <a:solidFill>
                  <a:schemeClr val="bg1">
                    <a:lumMod val="9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  <p:sp>
          <p:nvSpPr>
            <p:cNvPr id="234" name="TextBox 233">
              <a:extLst>
                <a:ext uri="{FF2B5EF4-FFF2-40B4-BE49-F238E27FC236}">
                  <a16:creationId xmlns:a16="http://schemas.microsoft.com/office/drawing/2014/main" id="{42511817-11DF-478A-BFEF-C7A393D16AAA}"/>
                </a:ext>
              </a:extLst>
            </p:cNvPr>
            <p:cNvSpPr txBox="1"/>
            <p:nvPr/>
          </p:nvSpPr>
          <p:spPr>
            <a:xfrm>
              <a:off x="9163868" y="3807854"/>
              <a:ext cx="322632" cy="404457"/>
            </a:xfrm>
            <a:prstGeom prst="rect">
              <a:avLst/>
            </a:prstGeom>
            <a:grp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95000"/>
                    </a:schemeClr>
                  </a:solidFill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3</a:t>
              </a:r>
              <a:endParaRPr lang="ko-KR" altLang="en-US" sz="1600" dirty="0">
                <a:solidFill>
                  <a:schemeClr val="bg1">
                    <a:lumMod val="9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</p:grpSp>
      <p:sp>
        <p:nvSpPr>
          <p:cNvPr id="235" name="TextBox 234">
            <a:extLst>
              <a:ext uri="{FF2B5EF4-FFF2-40B4-BE49-F238E27FC236}">
                <a16:creationId xmlns:a16="http://schemas.microsoft.com/office/drawing/2014/main" id="{B06147FD-8D53-4B93-AD09-55A41648C94A}"/>
              </a:ext>
            </a:extLst>
          </p:cNvPr>
          <p:cNvSpPr txBox="1"/>
          <p:nvPr/>
        </p:nvSpPr>
        <p:spPr>
          <a:xfrm>
            <a:off x="1584126" y="158461"/>
            <a:ext cx="6465218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>
              <a:defRPr/>
            </a:pPr>
            <a:r>
              <a:rPr kumimoji="1" lang="ko-KR" altLang="en-US" sz="2400" kern="0" spc="-100" dirty="0">
                <a:solidFill>
                  <a:srgbClr val="00206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분석 개요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A77681D-0313-458C-9FC8-4C56FA05A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57DA9-D061-434C-A620-33FE0A54C448}" type="slidenum">
              <a:rPr lang="ko-KR" altLang="en-US" smtClean="0"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7625958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309B8109-98C8-45ED-98AE-19144C2509CC}"/>
              </a:ext>
            </a:extLst>
          </p:cNvPr>
          <p:cNvGrpSpPr/>
          <p:nvPr/>
        </p:nvGrpSpPr>
        <p:grpSpPr>
          <a:xfrm>
            <a:off x="0" y="-558195"/>
            <a:ext cx="1354649" cy="1416192"/>
            <a:chOff x="1090298" y="2985327"/>
            <a:chExt cx="1636294" cy="1748589"/>
          </a:xfrm>
        </p:grpSpPr>
        <p:sp>
          <p:nvSpPr>
            <p:cNvPr id="7" name="사각형: 둥근 모서리 13">
              <a:extLst>
                <a:ext uri="{FF2B5EF4-FFF2-40B4-BE49-F238E27FC236}">
                  <a16:creationId xmlns:a16="http://schemas.microsoft.com/office/drawing/2014/main" id="{64429016-CDC7-49C1-A367-298631C2D99E}"/>
                </a:ext>
              </a:extLst>
            </p:cNvPr>
            <p:cNvSpPr/>
            <p:nvPr/>
          </p:nvSpPr>
          <p:spPr>
            <a:xfrm rot="18479529">
              <a:off x="1034150" y="3041475"/>
              <a:ext cx="1748589" cy="1636294"/>
            </a:xfrm>
            <a:prstGeom prst="round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사각형: 둥근 모서리 14">
              <a:extLst>
                <a:ext uri="{FF2B5EF4-FFF2-40B4-BE49-F238E27FC236}">
                  <a16:creationId xmlns:a16="http://schemas.microsoft.com/office/drawing/2014/main" id="{95B5533A-04FC-4281-958F-2EA4DD23FFD0}"/>
                </a:ext>
              </a:extLst>
            </p:cNvPr>
            <p:cNvSpPr/>
            <p:nvPr/>
          </p:nvSpPr>
          <p:spPr>
            <a:xfrm rot="17778217">
              <a:off x="1338908" y="3345080"/>
              <a:ext cx="1355078" cy="1409844"/>
            </a:xfrm>
            <a:prstGeom prst="round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F1640E67-CA10-41DA-85AA-B6616694AAFD}"/>
              </a:ext>
            </a:extLst>
          </p:cNvPr>
          <p:cNvGrpSpPr/>
          <p:nvPr/>
        </p:nvGrpSpPr>
        <p:grpSpPr>
          <a:xfrm>
            <a:off x="8442672" y="30751"/>
            <a:ext cx="1477269" cy="307777"/>
            <a:chOff x="8485802" y="4873"/>
            <a:chExt cx="1477269" cy="307777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C5118D0-C239-4E43-B03A-6CB31B1CBB13}"/>
                </a:ext>
              </a:extLst>
            </p:cNvPr>
            <p:cNvSpPr txBox="1"/>
            <p:nvPr/>
          </p:nvSpPr>
          <p:spPr>
            <a:xfrm>
              <a:off x="8675539" y="4873"/>
              <a:ext cx="12875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dist"/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(</a:t>
              </a:r>
              <a:r>
                <a:rPr lang="ko-KR" altLang="en-US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주</a:t>
              </a:r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) PDP-One</a:t>
              </a:r>
              <a:endParaRPr lang="ko-KR" altLang="en-US" sz="14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87D2D921-73AC-45EA-96B4-1D1E8B7592EE}"/>
                </a:ext>
              </a:extLst>
            </p:cNvPr>
            <p:cNvGrpSpPr/>
            <p:nvPr/>
          </p:nvGrpSpPr>
          <p:grpSpPr>
            <a:xfrm>
              <a:off x="8485802" y="79737"/>
              <a:ext cx="252766" cy="154383"/>
              <a:chOff x="5943600" y="517585"/>
              <a:chExt cx="364310" cy="222511"/>
            </a:xfrm>
          </p:grpSpPr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0AA0E04B-2226-4D80-B9C2-4ED06D49FF98}"/>
                  </a:ext>
                </a:extLst>
              </p:cNvPr>
              <p:cNvSpPr/>
              <p:nvPr/>
            </p:nvSpPr>
            <p:spPr>
              <a:xfrm>
                <a:off x="5943600" y="517585"/>
                <a:ext cx="222511" cy="222511"/>
              </a:xfrm>
              <a:prstGeom prst="ellipse">
                <a:avLst/>
              </a:prstGeom>
              <a:solidFill>
                <a:srgbClr val="00206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F08712B1-066C-4C83-A615-EC0B654B7B06}"/>
                  </a:ext>
                </a:extLst>
              </p:cNvPr>
              <p:cNvSpPr/>
              <p:nvPr/>
            </p:nvSpPr>
            <p:spPr>
              <a:xfrm>
                <a:off x="6085399" y="517585"/>
                <a:ext cx="222511" cy="222511"/>
              </a:xfrm>
              <a:prstGeom prst="ellipse">
                <a:avLst/>
              </a:prstGeom>
              <a:solidFill>
                <a:srgbClr val="7030A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C4411B92-A8AD-48A5-A936-8434BB7F08F3}"/>
              </a:ext>
            </a:extLst>
          </p:cNvPr>
          <p:cNvSpPr txBox="1"/>
          <p:nvPr/>
        </p:nvSpPr>
        <p:spPr>
          <a:xfrm>
            <a:off x="4664581" y="3040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1D489D1-951A-4C0F-8838-F6BD652E964D}"/>
              </a:ext>
            </a:extLst>
          </p:cNvPr>
          <p:cNvSpPr txBox="1"/>
          <p:nvPr/>
        </p:nvSpPr>
        <p:spPr>
          <a:xfrm>
            <a:off x="2819792" y="216281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공정능력 분석</a:t>
            </a:r>
            <a:endParaRPr lang="ko-KR" altLang="en-US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  <p:sp>
        <p:nvSpPr>
          <p:cNvPr id="35" name="사각형: 둥근 모서리 35">
            <a:extLst>
              <a:ext uri="{FF2B5EF4-FFF2-40B4-BE49-F238E27FC236}">
                <a16:creationId xmlns:a16="http://schemas.microsoft.com/office/drawing/2014/main" id="{9740B7F3-A6B6-4575-BB06-4673C4EA8008}"/>
              </a:ext>
            </a:extLst>
          </p:cNvPr>
          <p:cNvSpPr/>
          <p:nvPr/>
        </p:nvSpPr>
        <p:spPr>
          <a:xfrm>
            <a:off x="2652544" y="1323970"/>
            <a:ext cx="4764602" cy="357711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모수 미 지정 시 불량률 개선을 위한 공정능력 분석 적용</a:t>
            </a:r>
            <a:endParaRPr lang="en-US" altLang="ko-KR" sz="1400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792" y="2385525"/>
            <a:ext cx="4494905" cy="336622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4EADDA3-826E-499B-9BA3-1C07A6250EE2}"/>
              </a:ext>
            </a:extLst>
          </p:cNvPr>
          <p:cNvSpPr txBox="1"/>
          <p:nvPr/>
        </p:nvSpPr>
        <p:spPr>
          <a:xfrm>
            <a:off x="263860" y="11328"/>
            <a:ext cx="10568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bg1">
                    <a:lumMod val="9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첨부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4C182DB-B44C-4960-8F3C-39D8E96BF6DD}"/>
              </a:ext>
            </a:extLst>
          </p:cNvPr>
          <p:cNvSpPr txBox="1"/>
          <p:nvPr/>
        </p:nvSpPr>
        <p:spPr>
          <a:xfrm>
            <a:off x="1584126" y="158461"/>
            <a:ext cx="6465218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>
              <a:defRPr/>
            </a:pPr>
            <a:r>
              <a:rPr kumimoji="1" lang="ko-KR" altLang="en-US" sz="2400" kern="0" spc="-100" dirty="0">
                <a:solidFill>
                  <a:srgbClr val="00206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세부 내용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2B78F91-C4EB-427D-A325-A41C9D349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57DA9-D061-434C-A620-33FE0A54C448}" type="slidenum">
              <a:rPr lang="ko-KR" altLang="en-US" smtClean="0"/>
              <a:t>40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903888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직사각형 97">
            <a:extLst>
              <a:ext uri="{FF2B5EF4-FFF2-40B4-BE49-F238E27FC236}">
                <a16:creationId xmlns:a16="http://schemas.microsoft.com/office/drawing/2014/main" id="{A35A7506-B01B-4C51-9E04-3055EC184AF9}"/>
              </a:ext>
            </a:extLst>
          </p:cNvPr>
          <p:cNvSpPr/>
          <p:nvPr/>
        </p:nvSpPr>
        <p:spPr>
          <a:xfrm>
            <a:off x="5923640" y="3161953"/>
            <a:ext cx="3541448" cy="507950"/>
          </a:xfrm>
          <a:prstGeom prst="rect">
            <a:avLst/>
          </a:prstGeom>
          <a:solidFill>
            <a:schemeClr val="bg1">
              <a:lumMod val="65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통계적품질관리 기반 사후관리 수행</a:t>
            </a:r>
            <a:endParaRPr lang="en-US" altLang="ko-KR" sz="1400" dirty="0">
              <a:solidFill>
                <a:schemeClr val="tx1"/>
              </a:solidFill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67E37E25-1E8B-4C85-9FAB-00751EAB1D54}"/>
              </a:ext>
            </a:extLst>
          </p:cNvPr>
          <p:cNvSpPr/>
          <p:nvPr/>
        </p:nvSpPr>
        <p:spPr>
          <a:xfrm>
            <a:off x="5906443" y="2240053"/>
            <a:ext cx="3558645" cy="507950"/>
          </a:xfrm>
          <a:prstGeom prst="rect">
            <a:avLst/>
          </a:prstGeom>
          <a:solidFill>
            <a:schemeClr val="bg1">
              <a:lumMod val="65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불량 발생 원인에 대한 개선안 수립</a:t>
            </a:r>
            <a:endParaRPr lang="en-US" altLang="ko-KR" sz="1400" dirty="0">
              <a:solidFill>
                <a:schemeClr val="tx1"/>
              </a:solidFill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09B8109-98C8-45ED-98AE-19144C2509CC}"/>
              </a:ext>
            </a:extLst>
          </p:cNvPr>
          <p:cNvGrpSpPr/>
          <p:nvPr/>
        </p:nvGrpSpPr>
        <p:grpSpPr>
          <a:xfrm>
            <a:off x="0" y="-558195"/>
            <a:ext cx="1354649" cy="1416192"/>
            <a:chOff x="1090298" y="2985327"/>
            <a:chExt cx="1636294" cy="1748589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64429016-CDC7-49C1-A367-298631C2D99E}"/>
                </a:ext>
              </a:extLst>
            </p:cNvPr>
            <p:cNvSpPr/>
            <p:nvPr/>
          </p:nvSpPr>
          <p:spPr>
            <a:xfrm rot="18479529">
              <a:off x="1034150" y="3041475"/>
              <a:ext cx="1748589" cy="1636294"/>
            </a:xfrm>
            <a:prstGeom prst="round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95B5533A-04FC-4281-958F-2EA4DD23FFD0}"/>
                </a:ext>
              </a:extLst>
            </p:cNvPr>
            <p:cNvSpPr/>
            <p:nvPr/>
          </p:nvSpPr>
          <p:spPr>
            <a:xfrm rot="17778217">
              <a:off x="1338908" y="3345080"/>
              <a:ext cx="1355078" cy="1409844"/>
            </a:xfrm>
            <a:prstGeom prst="round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4C3FFEF-B461-4F71-BB53-7DFD2D17D947}"/>
                </a:ext>
              </a:extLst>
            </p:cNvPr>
            <p:cNvSpPr txBox="1"/>
            <p:nvPr/>
          </p:nvSpPr>
          <p:spPr>
            <a:xfrm>
              <a:off x="1409017" y="3645920"/>
              <a:ext cx="1276540" cy="10260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dirty="0">
                  <a:solidFill>
                    <a:schemeClr val="bg1">
                      <a:lumMod val="95000"/>
                    </a:schemeClr>
                  </a:solidFill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02</a:t>
              </a:r>
              <a:endParaRPr lang="ko-KR" altLang="en-US" sz="4800" dirty="0">
                <a:solidFill>
                  <a:schemeClr val="bg1">
                    <a:lumMod val="9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D48BC80-712C-4C12-B335-6F8B2726469D}"/>
              </a:ext>
            </a:extLst>
          </p:cNvPr>
          <p:cNvSpPr txBox="1"/>
          <p:nvPr/>
        </p:nvSpPr>
        <p:spPr>
          <a:xfrm>
            <a:off x="1584126" y="158461"/>
            <a:ext cx="6465218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>
              <a:defRPr/>
            </a:pPr>
            <a:r>
              <a:rPr kumimoji="1" lang="ko-KR" altLang="en-US" sz="2400" kern="0" spc="-100" dirty="0">
                <a:solidFill>
                  <a:srgbClr val="00206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분석 개요</a:t>
            </a: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0EC4A71E-D258-4168-A088-63F0AB22B55C}"/>
              </a:ext>
            </a:extLst>
          </p:cNvPr>
          <p:cNvGrpSpPr/>
          <p:nvPr/>
        </p:nvGrpSpPr>
        <p:grpSpPr>
          <a:xfrm>
            <a:off x="8442672" y="30751"/>
            <a:ext cx="1477269" cy="307777"/>
            <a:chOff x="8485802" y="4873"/>
            <a:chExt cx="1477269" cy="307777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BA425B2-A2ED-4C93-ADDF-2AAAF79B6869}"/>
                </a:ext>
              </a:extLst>
            </p:cNvPr>
            <p:cNvSpPr txBox="1"/>
            <p:nvPr/>
          </p:nvSpPr>
          <p:spPr>
            <a:xfrm>
              <a:off x="8675539" y="4873"/>
              <a:ext cx="12875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dist"/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(</a:t>
              </a:r>
              <a:r>
                <a:rPr lang="ko-KR" altLang="en-US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주</a:t>
              </a:r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) PDP-One</a:t>
              </a:r>
              <a:endParaRPr lang="ko-KR" altLang="en-US" sz="14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AE12B549-CA54-40E3-8252-4B5C9EBCDEB2}"/>
                </a:ext>
              </a:extLst>
            </p:cNvPr>
            <p:cNvGrpSpPr/>
            <p:nvPr/>
          </p:nvGrpSpPr>
          <p:grpSpPr>
            <a:xfrm>
              <a:off x="8485802" y="79737"/>
              <a:ext cx="252766" cy="154383"/>
              <a:chOff x="5943600" y="517585"/>
              <a:chExt cx="364310" cy="222511"/>
            </a:xfrm>
          </p:grpSpPr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id="{C5CCA624-5BDA-42A7-9F8E-726413F1323E}"/>
                  </a:ext>
                </a:extLst>
              </p:cNvPr>
              <p:cNvSpPr/>
              <p:nvPr/>
            </p:nvSpPr>
            <p:spPr>
              <a:xfrm>
                <a:off x="5943600" y="517585"/>
                <a:ext cx="222511" cy="222511"/>
              </a:xfrm>
              <a:prstGeom prst="ellipse">
                <a:avLst/>
              </a:prstGeom>
              <a:solidFill>
                <a:srgbClr val="00206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" name="타원 31">
                <a:extLst>
                  <a:ext uri="{FF2B5EF4-FFF2-40B4-BE49-F238E27FC236}">
                    <a16:creationId xmlns:a16="http://schemas.microsoft.com/office/drawing/2014/main" id="{A239CA91-F3A5-4748-BC96-F2B74F2CE47D}"/>
                  </a:ext>
                </a:extLst>
              </p:cNvPr>
              <p:cNvSpPr/>
              <p:nvPr/>
            </p:nvSpPr>
            <p:spPr>
              <a:xfrm>
                <a:off x="6085399" y="517585"/>
                <a:ext cx="222511" cy="222511"/>
              </a:xfrm>
              <a:prstGeom prst="ellipse">
                <a:avLst/>
              </a:prstGeom>
              <a:solidFill>
                <a:srgbClr val="7030A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D751D460-72F7-49A1-9395-9CCB098D5A45}"/>
              </a:ext>
            </a:extLst>
          </p:cNvPr>
          <p:cNvSpPr txBox="1"/>
          <p:nvPr/>
        </p:nvSpPr>
        <p:spPr>
          <a:xfrm>
            <a:off x="2819792" y="216281"/>
            <a:ext cx="1702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개선기회 및 목표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1069C248-388C-4DA5-9029-CCD6F68D4A39}"/>
              </a:ext>
            </a:extLst>
          </p:cNvPr>
          <p:cNvSpPr txBox="1"/>
          <p:nvPr/>
        </p:nvSpPr>
        <p:spPr>
          <a:xfrm>
            <a:off x="5278850" y="4248738"/>
            <a:ext cx="31150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00206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KPI(Key Performance Indicator)</a:t>
            </a:r>
            <a:endParaRPr lang="ko-KR" altLang="en-US" sz="1600" dirty="0">
              <a:solidFill>
                <a:srgbClr val="002060"/>
              </a:solidFill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077184C2-C39C-4C82-A420-0C5CD8FD653B}"/>
              </a:ext>
            </a:extLst>
          </p:cNvPr>
          <p:cNvSpPr/>
          <p:nvPr/>
        </p:nvSpPr>
        <p:spPr>
          <a:xfrm>
            <a:off x="5296617" y="4214235"/>
            <a:ext cx="4214375" cy="2168101"/>
          </a:xfrm>
          <a:prstGeom prst="rect">
            <a:avLst/>
          </a:prstGeom>
          <a:noFill/>
          <a:ln w="19050">
            <a:solidFill>
              <a:srgbClr val="002060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marL="0" algn="ctr"/>
            <a:endParaRPr lang="ko-KR" altLang="en-US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82" name="표 44">
            <a:extLst>
              <a:ext uri="{FF2B5EF4-FFF2-40B4-BE49-F238E27FC236}">
                <a16:creationId xmlns:a16="http://schemas.microsoft.com/office/drawing/2014/main" id="{2C7A67BA-BB94-4964-B79D-DA8F2009EC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2377373"/>
              </p:ext>
            </p:extLst>
          </p:nvPr>
        </p:nvGraphicFramePr>
        <p:xfrm>
          <a:off x="5377175" y="4612313"/>
          <a:ext cx="4055308" cy="16928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3827">
                  <a:extLst>
                    <a:ext uri="{9D8B030D-6E8A-4147-A177-3AD203B41FA5}">
                      <a16:colId xmlns:a16="http://schemas.microsoft.com/office/drawing/2014/main" val="762737866"/>
                    </a:ext>
                  </a:extLst>
                </a:gridCol>
                <a:gridCol w="1013827">
                  <a:extLst>
                    <a:ext uri="{9D8B030D-6E8A-4147-A177-3AD203B41FA5}">
                      <a16:colId xmlns:a16="http://schemas.microsoft.com/office/drawing/2014/main" val="4169344784"/>
                    </a:ext>
                  </a:extLst>
                </a:gridCol>
                <a:gridCol w="1013827">
                  <a:extLst>
                    <a:ext uri="{9D8B030D-6E8A-4147-A177-3AD203B41FA5}">
                      <a16:colId xmlns:a16="http://schemas.microsoft.com/office/drawing/2014/main" val="2992402939"/>
                    </a:ext>
                  </a:extLst>
                </a:gridCol>
                <a:gridCol w="1013827">
                  <a:extLst>
                    <a:ext uri="{9D8B030D-6E8A-4147-A177-3AD203B41FA5}">
                      <a16:colId xmlns:a16="http://schemas.microsoft.com/office/drawing/2014/main" val="2475761977"/>
                    </a:ext>
                  </a:extLst>
                </a:gridCol>
              </a:tblGrid>
              <a:tr h="338577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</a:rPr>
                        <a:t>성과지표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</a:rPr>
                        <a:t>현수준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</a:rPr>
                        <a:t>목표수준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4007887"/>
                  </a:ext>
                </a:extLst>
              </a:tr>
              <a:tr h="338577"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</a:rPr>
                        <a:t>21’</a:t>
                      </a:r>
                      <a:endParaRPr lang="ko-KR" altLang="en-US" sz="1200" dirty="0">
                        <a:latin typeface="나눔스퀘어OTF_ac Bold" panose="020B0600000101010101" pitchFamily="34" charset="-127"/>
                        <a:ea typeface="나눔스퀘어OTF_ac Bold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</a:rPr>
                        <a:t>22’</a:t>
                      </a:r>
                      <a:endParaRPr lang="ko-KR" altLang="en-US" sz="1200" dirty="0">
                        <a:latin typeface="나눔스퀘어OTF_ac Bold" panose="020B0600000101010101" pitchFamily="34" charset="-127"/>
                        <a:ea typeface="나눔스퀘어OTF_ac Bold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9935391"/>
                  </a:ext>
                </a:extLst>
              </a:tr>
              <a:tr h="3385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불량률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15%</a:t>
                      </a:r>
                      <a:endParaRPr lang="ko-KR" altLang="en-US" sz="1200" dirty="0"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8%</a:t>
                      </a:r>
                      <a:endParaRPr lang="ko-KR" altLang="en-US" sz="1200" dirty="0"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3%</a:t>
                      </a:r>
                      <a:endParaRPr lang="ko-KR" altLang="en-US" sz="1200" dirty="0"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4635861"/>
                  </a:ext>
                </a:extLst>
              </a:tr>
              <a:tr h="3385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실패비용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150</a:t>
                      </a:r>
                      <a:r>
                        <a:rPr lang="ko-KR" altLang="en-US" sz="12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80</a:t>
                      </a:r>
                      <a:r>
                        <a:rPr lang="ko-KR" altLang="en-US" sz="12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30</a:t>
                      </a:r>
                      <a:r>
                        <a:rPr lang="ko-KR" altLang="en-US" sz="12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312597"/>
                  </a:ext>
                </a:extLst>
              </a:tr>
              <a:tr h="3385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예방비용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0</a:t>
                      </a:r>
                      <a:r>
                        <a:rPr lang="ko-KR" altLang="en-US" sz="12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10</a:t>
                      </a:r>
                      <a:r>
                        <a:rPr lang="ko-KR" altLang="en-US" sz="12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15</a:t>
                      </a:r>
                      <a:r>
                        <a:rPr lang="ko-KR" altLang="en-US" sz="12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074840"/>
                  </a:ext>
                </a:extLst>
              </a:tr>
            </a:tbl>
          </a:graphicData>
        </a:graphic>
      </p:graphicFrame>
      <p:sp>
        <p:nvSpPr>
          <p:cNvPr id="83" name="TextBox 82">
            <a:extLst>
              <a:ext uri="{FF2B5EF4-FFF2-40B4-BE49-F238E27FC236}">
                <a16:creationId xmlns:a16="http://schemas.microsoft.com/office/drawing/2014/main" id="{8BF55F2F-BF7F-40A9-8C62-F137A4605085}"/>
              </a:ext>
            </a:extLst>
          </p:cNvPr>
          <p:cNvSpPr txBox="1"/>
          <p:nvPr/>
        </p:nvSpPr>
        <p:spPr>
          <a:xfrm>
            <a:off x="5995357" y="6373452"/>
            <a:ext cx="361374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(</a:t>
            </a:r>
            <a:r>
              <a:rPr lang="ko-KR" altLang="en-US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불량률 </a:t>
            </a:r>
            <a:r>
              <a:rPr lang="en-US" altLang="ko-KR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1% </a:t>
            </a:r>
            <a:r>
              <a:rPr lang="ko-KR" altLang="en-US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당 발생하는 </a:t>
            </a:r>
            <a:r>
              <a:rPr lang="en-US" altLang="ko-KR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10</a:t>
            </a:r>
            <a:r>
              <a:rPr lang="ko-KR" altLang="en-US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억의 품질비용 기준이며 생산량에 따른 편차 있음</a:t>
            </a:r>
            <a:r>
              <a:rPr lang="en-US" altLang="ko-KR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)</a:t>
            </a:r>
            <a:endParaRPr lang="ko-KR" altLang="en-US" sz="9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7018B69D-39F9-4288-A1C5-FAA10B2E7701}"/>
              </a:ext>
            </a:extLst>
          </p:cNvPr>
          <p:cNvSpPr/>
          <p:nvPr/>
        </p:nvSpPr>
        <p:spPr>
          <a:xfrm>
            <a:off x="5906443" y="1292634"/>
            <a:ext cx="3558645" cy="507950"/>
          </a:xfrm>
          <a:prstGeom prst="rect">
            <a:avLst/>
          </a:prstGeom>
          <a:solidFill>
            <a:schemeClr val="bg1">
              <a:lumMod val="65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불량 잠재원인 도출</a:t>
            </a: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7067C5A7-40D2-4080-9179-3E6CB35993CE}"/>
              </a:ext>
            </a:extLst>
          </p:cNvPr>
          <p:cNvSpPr/>
          <p:nvPr/>
        </p:nvSpPr>
        <p:spPr>
          <a:xfrm>
            <a:off x="5356498" y="1292288"/>
            <a:ext cx="549946" cy="5079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4" name="그림 93">
            <a:extLst>
              <a:ext uri="{FF2B5EF4-FFF2-40B4-BE49-F238E27FC236}">
                <a16:creationId xmlns:a16="http://schemas.microsoft.com/office/drawing/2014/main" id="{136C4F01-8D07-45F1-A03E-BCB211CEA7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875" b="92125" l="8000" r="92625">
                        <a14:foregroundMark x1="58625" y1="6875" x2="69375" y2="7250"/>
                        <a14:foregroundMark x1="92625" y1="29125" x2="90625" y2="42500"/>
                        <a14:foregroundMark x1="8000" y1="84000" x2="8750" y2="84625"/>
                        <a14:foregroundMark x1="14875" y1="92125" x2="14875" y2="921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8206" y="1363259"/>
            <a:ext cx="428355" cy="428355"/>
          </a:xfrm>
          <a:prstGeom prst="rect">
            <a:avLst/>
          </a:prstGeom>
        </p:spPr>
      </p:pic>
      <p:sp>
        <p:nvSpPr>
          <p:cNvPr id="96" name="TextBox 95">
            <a:extLst>
              <a:ext uri="{FF2B5EF4-FFF2-40B4-BE49-F238E27FC236}">
                <a16:creationId xmlns:a16="http://schemas.microsoft.com/office/drawing/2014/main" id="{0D0935F8-B6F4-4E30-B5A0-F5C43F6957D2}"/>
              </a:ext>
            </a:extLst>
          </p:cNvPr>
          <p:cNvSpPr txBox="1"/>
          <p:nvPr/>
        </p:nvSpPr>
        <p:spPr>
          <a:xfrm>
            <a:off x="5356498" y="1827339"/>
            <a:ext cx="4108589" cy="280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설비</a:t>
            </a:r>
            <a:r>
              <a:rPr lang="en-US" altLang="ko-KR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, </a:t>
            </a:r>
            <a:r>
              <a:rPr lang="ko-KR" altLang="en-US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공정 조건</a:t>
            </a:r>
            <a:r>
              <a:rPr lang="en-US" altLang="ko-KR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, </a:t>
            </a:r>
            <a:r>
              <a:rPr lang="ko-KR" altLang="en-US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작업시간 데이터를 이용한  </a:t>
            </a:r>
            <a:r>
              <a:rPr lang="en-US" altLang="ko-KR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Big Data </a:t>
            </a:r>
            <a:r>
              <a:rPr lang="ko-KR" altLang="en-US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분석 수행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21D4A101-86EA-42A1-8A39-2528EFA111DF}"/>
              </a:ext>
            </a:extLst>
          </p:cNvPr>
          <p:cNvGrpSpPr/>
          <p:nvPr/>
        </p:nvGrpSpPr>
        <p:grpSpPr>
          <a:xfrm>
            <a:off x="5359271" y="1173646"/>
            <a:ext cx="4108590" cy="51588"/>
            <a:chOff x="508958" y="4364966"/>
            <a:chExt cx="2812212" cy="69014"/>
          </a:xfrm>
        </p:grpSpPr>
        <p:cxnSp>
          <p:nvCxnSpPr>
            <p:cNvPr id="89" name="직선 연결선 88">
              <a:extLst>
                <a:ext uri="{FF2B5EF4-FFF2-40B4-BE49-F238E27FC236}">
                  <a16:creationId xmlns:a16="http://schemas.microsoft.com/office/drawing/2014/main" id="{3AAD4499-F094-4B84-AAB4-03D7E623188A}"/>
                </a:ext>
              </a:extLst>
            </p:cNvPr>
            <p:cNvCxnSpPr/>
            <p:nvPr/>
          </p:nvCxnSpPr>
          <p:spPr>
            <a:xfrm>
              <a:off x="508958" y="4408100"/>
              <a:ext cx="2812212" cy="0"/>
            </a:xfrm>
            <a:prstGeom prst="line">
              <a:avLst/>
            </a:prstGeom>
            <a:ln w="1905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직선 연결선 90">
              <a:extLst>
                <a:ext uri="{FF2B5EF4-FFF2-40B4-BE49-F238E27FC236}">
                  <a16:creationId xmlns:a16="http://schemas.microsoft.com/office/drawing/2014/main" id="{98E1F3DC-0CBF-494F-B78C-E24125565328}"/>
                </a:ext>
              </a:extLst>
            </p:cNvPr>
            <p:cNvCxnSpPr/>
            <p:nvPr/>
          </p:nvCxnSpPr>
          <p:spPr>
            <a:xfrm>
              <a:off x="508958" y="4433980"/>
              <a:ext cx="2812212" cy="0"/>
            </a:xfrm>
            <a:prstGeom prst="line">
              <a:avLst/>
            </a:prstGeom>
            <a:ln w="9525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 96">
              <a:extLst>
                <a:ext uri="{FF2B5EF4-FFF2-40B4-BE49-F238E27FC236}">
                  <a16:creationId xmlns:a16="http://schemas.microsoft.com/office/drawing/2014/main" id="{600B784B-5FD8-4315-9405-2B39F61E6E49}"/>
                </a:ext>
              </a:extLst>
            </p:cNvPr>
            <p:cNvCxnSpPr/>
            <p:nvPr/>
          </p:nvCxnSpPr>
          <p:spPr>
            <a:xfrm>
              <a:off x="508958" y="4364966"/>
              <a:ext cx="2812212" cy="0"/>
            </a:xfrm>
            <a:prstGeom prst="line">
              <a:avLst/>
            </a:prstGeom>
            <a:ln w="9525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FF0C3DF9-7617-47DE-AE28-C2C27ECD22A7}"/>
              </a:ext>
            </a:extLst>
          </p:cNvPr>
          <p:cNvSpPr/>
          <p:nvPr/>
        </p:nvSpPr>
        <p:spPr>
          <a:xfrm>
            <a:off x="5367897" y="2241037"/>
            <a:ext cx="549946" cy="5079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00DA14FA-01CC-4416-BB6D-8ED6C216E974}"/>
              </a:ext>
            </a:extLst>
          </p:cNvPr>
          <p:cNvSpPr txBox="1"/>
          <p:nvPr/>
        </p:nvSpPr>
        <p:spPr>
          <a:xfrm>
            <a:off x="5396549" y="2793340"/>
            <a:ext cx="4068538" cy="280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불량률 개선을 위한 개선안 도출</a:t>
            </a:r>
            <a:r>
              <a:rPr lang="en-US" altLang="ko-KR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, </a:t>
            </a:r>
            <a:r>
              <a:rPr lang="ko-KR" altLang="en-US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유지관리 계획</a:t>
            </a:r>
          </a:p>
        </p:txBody>
      </p: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A3ACA9DF-956B-40D9-991A-0780D72D976C}"/>
              </a:ext>
            </a:extLst>
          </p:cNvPr>
          <p:cNvGrpSpPr/>
          <p:nvPr/>
        </p:nvGrpSpPr>
        <p:grpSpPr>
          <a:xfrm>
            <a:off x="5376523" y="4015009"/>
            <a:ext cx="4108590" cy="51588"/>
            <a:chOff x="508958" y="4364966"/>
            <a:chExt cx="2812212" cy="69014"/>
          </a:xfrm>
        </p:grpSpPr>
        <p:cxnSp>
          <p:nvCxnSpPr>
            <p:cNvPr id="116" name="직선 연결선 115">
              <a:extLst>
                <a:ext uri="{FF2B5EF4-FFF2-40B4-BE49-F238E27FC236}">
                  <a16:creationId xmlns:a16="http://schemas.microsoft.com/office/drawing/2014/main" id="{AA593B72-A087-495D-821F-918DE4E246E6}"/>
                </a:ext>
              </a:extLst>
            </p:cNvPr>
            <p:cNvCxnSpPr/>
            <p:nvPr/>
          </p:nvCxnSpPr>
          <p:spPr>
            <a:xfrm>
              <a:off x="508958" y="4408100"/>
              <a:ext cx="2812212" cy="0"/>
            </a:xfrm>
            <a:prstGeom prst="line">
              <a:avLst/>
            </a:prstGeom>
            <a:ln w="1905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 116">
              <a:extLst>
                <a:ext uri="{FF2B5EF4-FFF2-40B4-BE49-F238E27FC236}">
                  <a16:creationId xmlns:a16="http://schemas.microsoft.com/office/drawing/2014/main" id="{BD62B237-47B4-42B5-A033-3F134238FAB7}"/>
                </a:ext>
              </a:extLst>
            </p:cNvPr>
            <p:cNvCxnSpPr/>
            <p:nvPr/>
          </p:nvCxnSpPr>
          <p:spPr>
            <a:xfrm>
              <a:off x="508958" y="4433980"/>
              <a:ext cx="2812212" cy="0"/>
            </a:xfrm>
            <a:prstGeom prst="line">
              <a:avLst/>
            </a:prstGeom>
            <a:ln w="9525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직선 연결선 117">
              <a:extLst>
                <a:ext uri="{FF2B5EF4-FFF2-40B4-BE49-F238E27FC236}">
                  <a16:creationId xmlns:a16="http://schemas.microsoft.com/office/drawing/2014/main" id="{474CB1CA-B1AE-4D1F-857E-B9CB32553053}"/>
                </a:ext>
              </a:extLst>
            </p:cNvPr>
            <p:cNvCxnSpPr/>
            <p:nvPr/>
          </p:nvCxnSpPr>
          <p:spPr>
            <a:xfrm>
              <a:off x="508958" y="4364966"/>
              <a:ext cx="2812212" cy="0"/>
            </a:xfrm>
            <a:prstGeom prst="line">
              <a:avLst/>
            </a:prstGeom>
            <a:ln w="9525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EB633137-2E9B-4D88-97E3-810A7F90CCD4}"/>
              </a:ext>
            </a:extLst>
          </p:cNvPr>
          <p:cNvSpPr/>
          <p:nvPr/>
        </p:nvSpPr>
        <p:spPr>
          <a:xfrm>
            <a:off x="5365069" y="3166047"/>
            <a:ext cx="549946" cy="5079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96D14182-08E3-4330-A431-88E849576F50}"/>
              </a:ext>
            </a:extLst>
          </p:cNvPr>
          <p:cNvSpPr txBox="1"/>
          <p:nvPr/>
        </p:nvSpPr>
        <p:spPr>
          <a:xfrm>
            <a:off x="5373695" y="3683846"/>
            <a:ext cx="4091392" cy="280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Test rule </a:t>
            </a:r>
            <a:r>
              <a:rPr lang="ko-KR" altLang="en-US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적용 등을 통한 이상 발생 모니터링 및 사전 대응 계획</a:t>
            </a:r>
          </a:p>
        </p:txBody>
      </p:sp>
      <p:pic>
        <p:nvPicPr>
          <p:cNvPr id="128" name="그림 127">
            <a:extLst>
              <a:ext uri="{FF2B5EF4-FFF2-40B4-BE49-F238E27FC236}">
                <a16:creationId xmlns:a16="http://schemas.microsoft.com/office/drawing/2014/main" id="{09F0E2AE-4670-4800-8EE7-C170CB2C93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836" b="94141" l="10000" r="90000">
                        <a14:foregroundMark x1="52747" y1="13086" x2="62637" y2="7031"/>
                        <a14:foregroundMark x1="62637" y1="7031" x2="66813" y2="23828"/>
                        <a14:foregroundMark x1="66813" y1="23828" x2="58681" y2="34180"/>
                        <a14:foregroundMark x1="58681" y1="34180" x2="51319" y2="21094"/>
                        <a14:foregroundMark x1="51319" y1="21094" x2="52747" y2="12695"/>
                        <a14:foregroundMark x1="68689" y1="60700" x2="70769" y2="64453"/>
                        <a14:foregroundMark x1="63516" y1="51367" x2="66694" y2="57101"/>
                        <a14:foregroundMark x1="71283" y1="52584" x2="71538" y2="46680"/>
                        <a14:foregroundMark x1="70769" y1="64453" x2="70959" y2="60075"/>
                        <a14:foregroundMark x1="71538" y1="46680" x2="63516" y2="50977"/>
                        <a14:foregroundMark x1="39341" y1="92773" x2="42308" y2="94141"/>
                        <a14:backgroundMark x1="71319" y1="54492" x2="71319" y2="54492"/>
                        <a14:backgroundMark x1="67692" y1="52539" x2="67692" y2="54297"/>
                        <a14:backgroundMark x1="68901" y1="52539" x2="69780" y2="56445"/>
                        <a14:backgroundMark x1="67473" y1="58008" x2="71978" y2="54297"/>
                        <a14:backgroundMark x1="66374" y1="58008" x2="71758" y2="5781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2496" y="2315890"/>
            <a:ext cx="648624" cy="364940"/>
          </a:xfrm>
          <a:prstGeom prst="rect">
            <a:avLst/>
          </a:prstGeom>
        </p:spPr>
      </p:pic>
      <p:pic>
        <p:nvPicPr>
          <p:cNvPr id="129" name="그림 128">
            <a:extLst>
              <a:ext uri="{FF2B5EF4-FFF2-40B4-BE49-F238E27FC236}">
                <a16:creationId xmlns:a16="http://schemas.microsoft.com/office/drawing/2014/main" id="{1DB6F038-140A-44BE-9BB7-1EFB7A0AA36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250" b="96500" l="4096" r="95449">
                        <a14:foregroundMark x1="35950" y1="38000" x2="52673" y2="38000"/>
                        <a14:foregroundMark x1="52673" y1="38000" x2="66780" y2="37250"/>
                        <a14:foregroundMark x1="69283" y1="36250" x2="75427" y2="31500"/>
                        <a14:foregroundMark x1="51081" y1="6750" x2="25484" y2="2250"/>
                        <a14:foregroundMark x1="25484" y1="2250" x2="4096" y2="64250"/>
                        <a14:foregroundMark x1="71672" y1="96500" x2="79636" y2="96500"/>
                        <a14:foregroundMark x1="89078" y1="64750" x2="95449" y2="42000"/>
                        <a14:foregroundMark x1="95449" y1="42000" x2="89875" y2="23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6549" y="3276408"/>
            <a:ext cx="509894" cy="323690"/>
          </a:xfrm>
          <a:prstGeom prst="rect">
            <a:avLst/>
          </a:prstGeom>
        </p:spPr>
      </p:pic>
      <p:sp>
        <p:nvSpPr>
          <p:cNvPr id="60" name="직사각형 59">
            <a:extLst>
              <a:ext uri="{FF2B5EF4-FFF2-40B4-BE49-F238E27FC236}">
                <a16:creationId xmlns:a16="http://schemas.microsoft.com/office/drawing/2014/main" id="{FDF3AF0B-7607-4435-8C06-0B4DF38F102C}"/>
              </a:ext>
            </a:extLst>
          </p:cNvPr>
          <p:cNvSpPr/>
          <p:nvPr/>
        </p:nvSpPr>
        <p:spPr>
          <a:xfrm>
            <a:off x="395008" y="4799292"/>
            <a:ext cx="4437172" cy="1583044"/>
          </a:xfrm>
          <a:prstGeom prst="rect">
            <a:avLst/>
          </a:prstGeom>
          <a:solidFill>
            <a:schemeClr val="bg1">
              <a:lumMod val="65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B96760BD-A8C2-4189-BD16-1E04887EE58A}"/>
              </a:ext>
            </a:extLst>
          </p:cNvPr>
          <p:cNvSpPr txBox="1"/>
          <p:nvPr/>
        </p:nvSpPr>
        <p:spPr>
          <a:xfrm>
            <a:off x="407309" y="4799291"/>
            <a:ext cx="4412569" cy="37997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ko-KR" altLang="en-US" sz="16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최적 설비조합 및 작업 조건 수립</a:t>
            </a: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A408C094-7516-4EB2-ACBB-94B63532E473}"/>
              </a:ext>
            </a:extLst>
          </p:cNvPr>
          <p:cNvSpPr/>
          <p:nvPr/>
        </p:nvSpPr>
        <p:spPr>
          <a:xfrm>
            <a:off x="363894" y="2999869"/>
            <a:ext cx="4437172" cy="1583044"/>
          </a:xfrm>
          <a:prstGeom prst="rect">
            <a:avLst/>
          </a:prstGeom>
          <a:solidFill>
            <a:schemeClr val="bg1">
              <a:lumMod val="65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00354E19-783C-4BA2-A44F-68128366148F}"/>
              </a:ext>
            </a:extLst>
          </p:cNvPr>
          <p:cNvSpPr txBox="1"/>
          <p:nvPr/>
        </p:nvSpPr>
        <p:spPr>
          <a:xfrm>
            <a:off x="367569" y="2999868"/>
            <a:ext cx="4424871" cy="37997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ko-KR" altLang="en-US" sz="16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주요 인자 및 최적 조건 도출</a:t>
            </a: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5F1E4686-1393-4C71-9A0D-E496A2183E40}"/>
              </a:ext>
            </a:extLst>
          </p:cNvPr>
          <p:cNvSpPr/>
          <p:nvPr/>
        </p:nvSpPr>
        <p:spPr>
          <a:xfrm>
            <a:off x="374080" y="1200448"/>
            <a:ext cx="4437172" cy="1583044"/>
          </a:xfrm>
          <a:prstGeom prst="rect">
            <a:avLst/>
          </a:prstGeom>
          <a:solidFill>
            <a:schemeClr val="bg1">
              <a:lumMod val="65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328ECF7E-403F-4B52-9C81-C9F11850E1D0}"/>
              </a:ext>
            </a:extLst>
          </p:cNvPr>
          <p:cNvSpPr txBox="1"/>
          <p:nvPr/>
        </p:nvSpPr>
        <p:spPr>
          <a:xfrm>
            <a:off x="369129" y="1200447"/>
            <a:ext cx="4445799" cy="37997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ko-KR" altLang="en-US" sz="16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불량 발생 영향의 분석과 개선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7A5035C0-6D41-4AC5-835E-9F2A0A355F0C}"/>
              </a:ext>
            </a:extLst>
          </p:cNvPr>
          <p:cNvSpPr txBox="1"/>
          <p:nvPr/>
        </p:nvSpPr>
        <p:spPr>
          <a:xfrm>
            <a:off x="642820" y="1814791"/>
            <a:ext cx="3769857" cy="619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제조과정 발생 불량은 설비 기인성이 매우 높음</a:t>
            </a:r>
            <a:endParaRPr lang="en-US" altLang="ko-KR" sz="12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공정 설비에 의한 불량 발생 가능성 확인 및 개선 필요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0690D75A-1C10-4898-A4DA-7E7F494E01D7}"/>
              </a:ext>
            </a:extLst>
          </p:cNvPr>
          <p:cNvSpPr txBox="1"/>
          <p:nvPr/>
        </p:nvSpPr>
        <p:spPr>
          <a:xfrm>
            <a:off x="638943" y="3525530"/>
            <a:ext cx="4081093" cy="896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불량은 공정의 설비 작업조건에 따라 많은 영향을 받음</a:t>
            </a:r>
            <a:endParaRPr lang="en-US" altLang="ko-KR" sz="12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다양한 모델 활용 및 기술적인 검토를 거쳐 불량 영향인자 도출 및 종합적인 최적조건 도출 가능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8A1FEEF2-45BA-4D77-ADAC-68BD4BFF36EA}"/>
              </a:ext>
            </a:extLst>
          </p:cNvPr>
          <p:cNvSpPr txBox="1"/>
          <p:nvPr/>
        </p:nvSpPr>
        <p:spPr>
          <a:xfrm>
            <a:off x="640502" y="5190302"/>
            <a:ext cx="4079535" cy="1173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설비 진행 경로에 따른 불량률 발생 차이의 확인</a:t>
            </a:r>
            <a:endParaRPr lang="en-US" altLang="ko-KR" sz="12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최적</a:t>
            </a:r>
            <a:r>
              <a:rPr lang="en-US" altLang="ko-KR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/</a:t>
            </a:r>
            <a:r>
              <a:rPr lang="ko-KR" altLang="en-US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최악 설비 경로 분석</a:t>
            </a:r>
            <a:endParaRPr lang="en-US" altLang="ko-KR" sz="12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전 공정의 진행 설비</a:t>
            </a:r>
            <a:r>
              <a:rPr lang="en-US" altLang="ko-KR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/</a:t>
            </a:r>
            <a:r>
              <a:rPr lang="ko-KR" altLang="en-US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작업조건에 따른 후 공정의 불량률 예측과 최적 설비 조합 및 작업조건 제시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C2DD117-773F-419F-A7E7-1E80E704B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57DA9-D061-434C-A620-33FE0A54C448}" type="slidenum">
              <a:rPr lang="ko-KR" altLang="en-US" smtClean="0"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045547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309B8109-98C8-45ED-98AE-19144C2509CC}"/>
              </a:ext>
            </a:extLst>
          </p:cNvPr>
          <p:cNvGrpSpPr/>
          <p:nvPr/>
        </p:nvGrpSpPr>
        <p:grpSpPr>
          <a:xfrm>
            <a:off x="0" y="-558195"/>
            <a:ext cx="1354649" cy="1416192"/>
            <a:chOff x="1090298" y="2985327"/>
            <a:chExt cx="1636294" cy="1748589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64429016-CDC7-49C1-A367-298631C2D99E}"/>
                </a:ext>
              </a:extLst>
            </p:cNvPr>
            <p:cNvSpPr/>
            <p:nvPr/>
          </p:nvSpPr>
          <p:spPr>
            <a:xfrm rot="18479529">
              <a:off x="1034150" y="3041475"/>
              <a:ext cx="1748589" cy="1636294"/>
            </a:xfrm>
            <a:prstGeom prst="round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95B5533A-04FC-4281-958F-2EA4DD23FFD0}"/>
                </a:ext>
              </a:extLst>
            </p:cNvPr>
            <p:cNvSpPr/>
            <p:nvPr/>
          </p:nvSpPr>
          <p:spPr>
            <a:xfrm rot="17778217">
              <a:off x="1338908" y="3345080"/>
              <a:ext cx="1355078" cy="1409844"/>
            </a:xfrm>
            <a:prstGeom prst="round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4C3FFEF-B461-4F71-BB53-7DFD2D17D947}"/>
                </a:ext>
              </a:extLst>
            </p:cNvPr>
            <p:cNvSpPr txBox="1"/>
            <p:nvPr/>
          </p:nvSpPr>
          <p:spPr>
            <a:xfrm>
              <a:off x="1409017" y="3645920"/>
              <a:ext cx="1276540" cy="10260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dirty="0">
                  <a:solidFill>
                    <a:schemeClr val="bg1">
                      <a:lumMod val="95000"/>
                    </a:schemeClr>
                  </a:solidFill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02</a:t>
              </a:r>
              <a:endParaRPr lang="ko-KR" altLang="en-US" sz="4800" dirty="0">
                <a:solidFill>
                  <a:schemeClr val="bg1">
                    <a:lumMod val="9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D48BC80-712C-4C12-B335-6F8B2726469D}"/>
              </a:ext>
            </a:extLst>
          </p:cNvPr>
          <p:cNvSpPr txBox="1"/>
          <p:nvPr/>
        </p:nvSpPr>
        <p:spPr>
          <a:xfrm>
            <a:off x="1584126" y="158461"/>
            <a:ext cx="6465218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>
              <a:defRPr/>
            </a:pPr>
            <a:r>
              <a:rPr kumimoji="1" lang="ko-KR" altLang="en-US" sz="2400" kern="0" spc="-100" dirty="0">
                <a:solidFill>
                  <a:srgbClr val="00206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분석 개요</a:t>
            </a: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0EC4A71E-D258-4168-A088-63F0AB22B55C}"/>
              </a:ext>
            </a:extLst>
          </p:cNvPr>
          <p:cNvGrpSpPr/>
          <p:nvPr/>
        </p:nvGrpSpPr>
        <p:grpSpPr>
          <a:xfrm>
            <a:off x="8442672" y="30751"/>
            <a:ext cx="1477269" cy="307777"/>
            <a:chOff x="8485802" y="4873"/>
            <a:chExt cx="1477269" cy="307777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BA425B2-A2ED-4C93-ADDF-2AAAF79B6869}"/>
                </a:ext>
              </a:extLst>
            </p:cNvPr>
            <p:cNvSpPr txBox="1"/>
            <p:nvPr/>
          </p:nvSpPr>
          <p:spPr>
            <a:xfrm>
              <a:off x="8675539" y="4873"/>
              <a:ext cx="12875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dist"/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(</a:t>
              </a:r>
              <a:r>
                <a:rPr lang="ko-KR" altLang="en-US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주</a:t>
              </a:r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) PDP-One</a:t>
              </a:r>
              <a:endParaRPr lang="ko-KR" altLang="en-US" sz="14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AE12B549-CA54-40E3-8252-4B5C9EBCDEB2}"/>
                </a:ext>
              </a:extLst>
            </p:cNvPr>
            <p:cNvGrpSpPr/>
            <p:nvPr/>
          </p:nvGrpSpPr>
          <p:grpSpPr>
            <a:xfrm>
              <a:off x="8485802" y="79737"/>
              <a:ext cx="252766" cy="154383"/>
              <a:chOff x="5943600" y="517585"/>
              <a:chExt cx="364310" cy="222511"/>
            </a:xfrm>
          </p:grpSpPr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id="{C5CCA624-5BDA-42A7-9F8E-726413F1323E}"/>
                  </a:ext>
                </a:extLst>
              </p:cNvPr>
              <p:cNvSpPr/>
              <p:nvPr/>
            </p:nvSpPr>
            <p:spPr>
              <a:xfrm>
                <a:off x="5943600" y="517585"/>
                <a:ext cx="222511" cy="222511"/>
              </a:xfrm>
              <a:prstGeom prst="ellipse">
                <a:avLst/>
              </a:prstGeom>
              <a:solidFill>
                <a:srgbClr val="00206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" name="타원 31">
                <a:extLst>
                  <a:ext uri="{FF2B5EF4-FFF2-40B4-BE49-F238E27FC236}">
                    <a16:creationId xmlns:a16="http://schemas.microsoft.com/office/drawing/2014/main" id="{A239CA91-F3A5-4748-BC96-F2B74F2CE47D}"/>
                  </a:ext>
                </a:extLst>
              </p:cNvPr>
              <p:cNvSpPr/>
              <p:nvPr/>
            </p:nvSpPr>
            <p:spPr>
              <a:xfrm>
                <a:off x="6085399" y="517585"/>
                <a:ext cx="222511" cy="222511"/>
              </a:xfrm>
              <a:prstGeom prst="ellipse">
                <a:avLst/>
              </a:prstGeom>
              <a:solidFill>
                <a:srgbClr val="7030A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D751D460-72F7-49A1-9395-9CCB098D5A45}"/>
              </a:ext>
            </a:extLst>
          </p:cNvPr>
          <p:cNvSpPr txBox="1"/>
          <p:nvPr/>
        </p:nvSpPr>
        <p:spPr>
          <a:xfrm>
            <a:off x="2819792" y="216281"/>
            <a:ext cx="2501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데이터셋 소개 </a:t>
            </a:r>
            <a:r>
              <a:rPr lang="en-US" altLang="ko-KR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&amp;</a:t>
            </a:r>
            <a:r>
              <a:rPr lang="ko-KR" altLang="en-US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 분석계획</a:t>
            </a:r>
          </a:p>
        </p:txBody>
      </p:sp>
      <p:sp>
        <p:nvSpPr>
          <p:cNvPr id="11" name="화살표: 오각형 10">
            <a:extLst>
              <a:ext uri="{FF2B5EF4-FFF2-40B4-BE49-F238E27FC236}">
                <a16:creationId xmlns:a16="http://schemas.microsoft.com/office/drawing/2014/main" id="{6F23D0ED-0BD7-484E-8FBF-3495F50F15CF}"/>
              </a:ext>
            </a:extLst>
          </p:cNvPr>
          <p:cNvSpPr/>
          <p:nvPr/>
        </p:nvSpPr>
        <p:spPr>
          <a:xfrm>
            <a:off x="781783" y="1234856"/>
            <a:ext cx="2853412" cy="335158"/>
          </a:xfrm>
          <a:prstGeom prst="homePlat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원천 데이터</a:t>
            </a:r>
          </a:p>
        </p:txBody>
      </p:sp>
      <p:sp>
        <p:nvSpPr>
          <p:cNvPr id="75" name="화살표: 갈매기형 수장 74">
            <a:extLst>
              <a:ext uri="{FF2B5EF4-FFF2-40B4-BE49-F238E27FC236}">
                <a16:creationId xmlns:a16="http://schemas.microsoft.com/office/drawing/2014/main" id="{AAFDD4F5-3AAE-4C9C-9DDB-21D28E16012F}"/>
              </a:ext>
            </a:extLst>
          </p:cNvPr>
          <p:cNvSpPr/>
          <p:nvPr/>
        </p:nvSpPr>
        <p:spPr>
          <a:xfrm>
            <a:off x="3527558" y="1234856"/>
            <a:ext cx="2853412" cy="335158"/>
          </a:xfrm>
          <a:prstGeom prst="chevron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데이터 구축</a:t>
            </a:r>
          </a:p>
        </p:txBody>
      </p:sp>
      <p:sp>
        <p:nvSpPr>
          <p:cNvPr id="80" name="화살표: 갈매기형 수장 79">
            <a:extLst>
              <a:ext uri="{FF2B5EF4-FFF2-40B4-BE49-F238E27FC236}">
                <a16:creationId xmlns:a16="http://schemas.microsoft.com/office/drawing/2014/main" id="{BFBECA67-FE0D-4AC7-AC38-5AB45005B855}"/>
              </a:ext>
            </a:extLst>
          </p:cNvPr>
          <p:cNvSpPr/>
          <p:nvPr/>
        </p:nvSpPr>
        <p:spPr>
          <a:xfrm>
            <a:off x="6273333" y="1234856"/>
            <a:ext cx="2853412" cy="335158"/>
          </a:xfrm>
          <a:prstGeom prst="chevron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분석 및 활용 계획</a:t>
            </a: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B504B49A-3C7A-46A9-BFA3-8C86AD09E8A9}"/>
              </a:ext>
            </a:extLst>
          </p:cNvPr>
          <p:cNvSpPr/>
          <p:nvPr/>
        </p:nvSpPr>
        <p:spPr>
          <a:xfrm>
            <a:off x="1302380" y="1953140"/>
            <a:ext cx="1659429" cy="1273140"/>
          </a:xfrm>
          <a:prstGeom prst="rect">
            <a:avLst/>
          </a:prstGeom>
          <a:solidFill>
            <a:schemeClr val="bg2">
              <a:lumMod val="25000"/>
              <a:alpha val="3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82" name="사각형: 둥근 모서리 81">
            <a:extLst>
              <a:ext uri="{FF2B5EF4-FFF2-40B4-BE49-F238E27FC236}">
                <a16:creationId xmlns:a16="http://schemas.microsoft.com/office/drawing/2014/main" id="{3E1260BC-2EA2-40B9-8EBB-82BCCA80D4A6}"/>
              </a:ext>
            </a:extLst>
          </p:cNvPr>
          <p:cNvSpPr/>
          <p:nvPr/>
        </p:nvSpPr>
        <p:spPr>
          <a:xfrm>
            <a:off x="1378512" y="2503868"/>
            <a:ext cx="1507160" cy="62921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5000"/>
              </a:lnSpc>
            </a:pP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- </a:t>
            </a:r>
            <a:r>
              <a:rPr lang="ko-KR" altLang="en-US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제품</a:t>
            </a: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ID,</a:t>
            </a:r>
            <a:r>
              <a:rPr lang="ko-KR" altLang="en-US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</a:t>
            </a: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Lot ID (</a:t>
            </a:r>
            <a:r>
              <a:rPr lang="ko-KR" altLang="en-US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공통</a:t>
            </a: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)</a:t>
            </a:r>
          </a:p>
          <a:p>
            <a:pPr>
              <a:lnSpc>
                <a:spcPct val="125000"/>
              </a:lnSpc>
            </a:pP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- </a:t>
            </a:r>
            <a:r>
              <a:rPr lang="ko-KR" altLang="en-US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공정별 시작시각 </a:t>
            </a: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(</a:t>
            </a:r>
            <a:r>
              <a:rPr lang="ko-KR" altLang="en-US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공통</a:t>
            </a: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)</a:t>
            </a:r>
          </a:p>
          <a:p>
            <a:pPr>
              <a:lnSpc>
                <a:spcPct val="125000"/>
              </a:lnSpc>
            </a:pP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- </a:t>
            </a:r>
            <a:r>
              <a:rPr lang="ko-KR" altLang="en-US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공정 조건</a:t>
            </a: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(ex </a:t>
            </a:r>
            <a:r>
              <a:rPr lang="ko-KR" altLang="en-US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배기량</a:t>
            </a: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, </a:t>
            </a:r>
            <a:r>
              <a:rPr lang="ko-KR" altLang="en-US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온도</a:t>
            </a: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</a:t>
            </a:r>
            <a:r>
              <a:rPr lang="ko-KR" altLang="en-US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등</a:t>
            </a: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)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14362432-6AFE-4B6F-8414-15862D971F71}"/>
              </a:ext>
            </a:extLst>
          </p:cNvPr>
          <p:cNvSpPr txBox="1"/>
          <p:nvPr/>
        </p:nvSpPr>
        <p:spPr>
          <a:xfrm>
            <a:off x="1302379" y="2114290"/>
            <a:ext cx="1659429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공정별 작업상태 정보</a:t>
            </a: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BD8779AD-47BD-41E5-8192-9ACC7CA45F1F}"/>
              </a:ext>
            </a:extLst>
          </p:cNvPr>
          <p:cNvSpPr/>
          <p:nvPr/>
        </p:nvSpPr>
        <p:spPr>
          <a:xfrm>
            <a:off x="1302376" y="3512786"/>
            <a:ext cx="1659429" cy="1273140"/>
          </a:xfrm>
          <a:prstGeom prst="rect">
            <a:avLst/>
          </a:prstGeom>
          <a:solidFill>
            <a:schemeClr val="bg2">
              <a:lumMod val="25000"/>
              <a:alpha val="3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0050D22B-16C5-4B87-BF67-8F9359976530}"/>
              </a:ext>
            </a:extLst>
          </p:cNvPr>
          <p:cNvSpPr txBox="1"/>
          <p:nvPr/>
        </p:nvSpPr>
        <p:spPr>
          <a:xfrm>
            <a:off x="1302375" y="3623130"/>
            <a:ext cx="1659429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공정 진행 설비</a:t>
            </a: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D49700A0-FB48-431E-A33E-E1238FBFC8CC}"/>
              </a:ext>
            </a:extLst>
          </p:cNvPr>
          <p:cNvSpPr/>
          <p:nvPr/>
        </p:nvSpPr>
        <p:spPr>
          <a:xfrm>
            <a:off x="1302376" y="5041391"/>
            <a:ext cx="1659429" cy="1273140"/>
          </a:xfrm>
          <a:prstGeom prst="rect">
            <a:avLst/>
          </a:prstGeom>
          <a:solidFill>
            <a:schemeClr val="bg2">
              <a:lumMod val="25000"/>
              <a:alpha val="3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A458E345-2129-44C9-980C-01BE2D37C779}"/>
              </a:ext>
            </a:extLst>
          </p:cNvPr>
          <p:cNvSpPr txBox="1"/>
          <p:nvPr/>
        </p:nvSpPr>
        <p:spPr>
          <a:xfrm>
            <a:off x="1302375" y="5156071"/>
            <a:ext cx="1659429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공정별 공정시간 정보</a:t>
            </a:r>
          </a:p>
        </p:txBody>
      </p:sp>
      <p:sp>
        <p:nvSpPr>
          <p:cNvPr id="98" name="사각형: 둥근 모서리 97">
            <a:extLst>
              <a:ext uri="{FF2B5EF4-FFF2-40B4-BE49-F238E27FC236}">
                <a16:creationId xmlns:a16="http://schemas.microsoft.com/office/drawing/2014/main" id="{78659E71-BF14-4F52-982F-9E8E0087B9F7}"/>
              </a:ext>
            </a:extLst>
          </p:cNvPr>
          <p:cNvSpPr/>
          <p:nvPr/>
        </p:nvSpPr>
        <p:spPr>
          <a:xfrm>
            <a:off x="1378508" y="4063514"/>
            <a:ext cx="1507160" cy="62921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5000"/>
              </a:lnSpc>
            </a:pP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- </a:t>
            </a:r>
            <a:r>
              <a:rPr lang="ko-KR" altLang="en-US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제품 </a:t>
            </a: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ID,</a:t>
            </a:r>
            <a:r>
              <a:rPr lang="ko-KR" altLang="en-US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</a:t>
            </a: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Lot ID (</a:t>
            </a:r>
            <a:r>
              <a:rPr lang="ko-KR" altLang="en-US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공통</a:t>
            </a: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)</a:t>
            </a:r>
          </a:p>
          <a:p>
            <a:pPr>
              <a:lnSpc>
                <a:spcPct val="125000"/>
              </a:lnSpc>
            </a:pP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- </a:t>
            </a:r>
            <a:r>
              <a:rPr lang="ko-KR" altLang="en-US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공정별 시작시각 </a:t>
            </a: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(</a:t>
            </a:r>
            <a:r>
              <a:rPr lang="ko-KR" altLang="en-US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공통</a:t>
            </a: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)</a:t>
            </a:r>
          </a:p>
          <a:p>
            <a:pPr>
              <a:lnSpc>
                <a:spcPct val="125000"/>
              </a:lnSpc>
            </a:pP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- </a:t>
            </a:r>
            <a:r>
              <a:rPr lang="ko-KR" altLang="en-US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각  공정이 이루어지는 설비</a:t>
            </a:r>
            <a:endParaRPr lang="en-US" altLang="ko-KR" sz="800" dirty="0">
              <a:solidFill>
                <a:schemeClr val="tx1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99" name="사각형: 둥근 모서리 98">
            <a:extLst>
              <a:ext uri="{FF2B5EF4-FFF2-40B4-BE49-F238E27FC236}">
                <a16:creationId xmlns:a16="http://schemas.microsoft.com/office/drawing/2014/main" id="{AAA12AB6-6C84-402E-9E7C-F530E279F79C}"/>
              </a:ext>
            </a:extLst>
          </p:cNvPr>
          <p:cNvSpPr/>
          <p:nvPr/>
        </p:nvSpPr>
        <p:spPr>
          <a:xfrm>
            <a:off x="1378508" y="5597672"/>
            <a:ext cx="1507160" cy="62921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5000"/>
              </a:lnSpc>
            </a:pP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- </a:t>
            </a:r>
            <a:r>
              <a:rPr lang="ko-KR" altLang="en-US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제품</a:t>
            </a: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ID,</a:t>
            </a:r>
            <a:r>
              <a:rPr lang="ko-KR" altLang="en-US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</a:t>
            </a: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Lot ID (</a:t>
            </a:r>
            <a:r>
              <a:rPr lang="ko-KR" altLang="en-US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공통</a:t>
            </a: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)</a:t>
            </a:r>
          </a:p>
          <a:p>
            <a:pPr>
              <a:lnSpc>
                <a:spcPct val="125000"/>
              </a:lnSpc>
            </a:pP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- </a:t>
            </a:r>
            <a:r>
              <a:rPr lang="ko-KR" altLang="en-US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공정별 시작시각 </a:t>
            </a: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(</a:t>
            </a:r>
            <a:r>
              <a:rPr lang="ko-KR" altLang="en-US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공통</a:t>
            </a: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)</a:t>
            </a:r>
          </a:p>
          <a:p>
            <a:pPr>
              <a:lnSpc>
                <a:spcPct val="125000"/>
              </a:lnSpc>
            </a:pP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- </a:t>
            </a:r>
            <a:r>
              <a:rPr lang="ko-KR" altLang="en-US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각 공정별 소요시간</a:t>
            </a:r>
            <a:endParaRPr lang="en-US" altLang="ko-KR" sz="800" dirty="0">
              <a:solidFill>
                <a:schemeClr val="tx1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13" name="화살표: 아래쪽 12">
            <a:extLst>
              <a:ext uri="{FF2B5EF4-FFF2-40B4-BE49-F238E27FC236}">
                <a16:creationId xmlns:a16="http://schemas.microsoft.com/office/drawing/2014/main" id="{2A3F8FD2-421E-4FCF-A7B8-C348F840FEED}"/>
              </a:ext>
            </a:extLst>
          </p:cNvPr>
          <p:cNvSpPr/>
          <p:nvPr/>
        </p:nvSpPr>
        <p:spPr>
          <a:xfrm rot="16200000">
            <a:off x="3467826" y="2155249"/>
            <a:ext cx="124100" cy="1034550"/>
          </a:xfrm>
          <a:prstGeom prst="downArrow">
            <a:avLst/>
          </a:prstGeom>
          <a:gradFill>
            <a:gsLst>
              <a:gs pos="0">
                <a:schemeClr val="tx1">
                  <a:lumMod val="50000"/>
                  <a:lumOff val="50000"/>
                </a:schemeClr>
              </a:gs>
              <a:gs pos="100000">
                <a:schemeClr val="tx2">
                  <a:lumMod val="7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2" name="화살표: 아래쪽 101">
            <a:extLst>
              <a:ext uri="{FF2B5EF4-FFF2-40B4-BE49-F238E27FC236}">
                <a16:creationId xmlns:a16="http://schemas.microsoft.com/office/drawing/2014/main" id="{CC9FD5EC-9622-40EB-859D-4E64E97DB46C}"/>
              </a:ext>
            </a:extLst>
          </p:cNvPr>
          <p:cNvSpPr/>
          <p:nvPr/>
        </p:nvSpPr>
        <p:spPr>
          <a:xfrm rot="13771071">
            <a:off x="3483770" y="2793088"/>
            <a:ext cx="117555" cy="1359491"/>
          </a:xfrm>
          <a:prstGeom prst="downArrow">
            <a:avLst/>
          </a:prstGeom>
          <a:gradFill>
            <a:gsLst>
              <a:gs pos="0">
                <a:schemeClr val="tx1">
                  <a:lumMod val="50000"/>
                  <a:lumOff val="50000"/>
                </a:schemeClr>
              </a:gs>
              <a:gs pos="100000">
                <a:schemeClr val="tx2">
                  <a:lumMod val="7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E4A95C69-D8D5-4AFD-AF63-383A99E59E07}"/>
              </a:ext>
            </a:extLst>
          </p:cNvPr>
          <p:cNvSpPr/>
          <p:nvPr/>
        </p:nvSpPr>
        <p:spPr>
          <a:xfrm>
            <a:off x="4123286" y="1953140"/>
            <a:ext cx="1659429" cy="1273140"/>
          </a:xfrm>
          <a:prstGeom prst="rect">
            <a:avLst/>
          </a:prstGeom>
          <a:solidFill>
            <a:schemeClr val="tx2">
              <a:lumMod val="75000"/>
              <a:alpha val="3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104" name="사각형: 둥근 모서리 103">
            <a:extLst>
              <a:ext uri="{FF2B5EF4-FFF2-40B4-BE49-F238E27FC236}">
                <a16:creationId xmlns:a16="http://schemas.microsoft.com/office/drawing/2014/main" id="{1C82CB78-A2A7-421D-AE64-DA9DD05F991D}"/>
              </a:ext>
            </a:extLst>
          </p:cNvPr>
          <p:cNvSpPr/>
          <p:nvPr/>
        </p:nvSpPr>
        <p:spPr>
          <a:xfrm>
            <a:off x="4199418" y="2503868"/>
            <a:ext cx="1507160" cy="62921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5000"/>
              </a:lnSpc>
            </a:pP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- </a:t>
            </a:r>
            <a:r>
              <a:rPr lang="ko-KR" altLang="en-US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제품별 </a:t>
            </a: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Lot ID (</a:t>
            </a:r>
            <a:r>
              <a:rPr lang="ko-KR" altLang="en-US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공통</a:t>
            </a: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)</a:t>
            </a:r>
          </a:p>
          <a:p>
            <a:pPr>
              <a:lnSpc>
                <a:spcPct val="125000"/>
              </a:lnSpc>
            </a:pP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- </a:t>
            </a:r>
            <a:r>
              <a:rPr lang="ko-KR" altLang="en-US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각 공정이 이루어지는 </a:t>
            </a:r>
            <a:r>
              <a:rPr lang="ko-KR" altLang="en-US" sz="800" dirty="0" err="1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설비별</a:t>
            </a:r>
            <a:r>
              <a:rPr lang="ko-KR" altLang="en-US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작업조건</a:t>
            </a:r>
            <a:endParaRPr lang="en-US" altLang="ko-KR" sz="800" dirty="0">
              <a:solidFill>
                <a:schemeClr val="tx1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C1C02157-7923-4AC2-81AF-6E61A4E608CB}"/>
              </a:ext>
            </a:extLst>
          </p:cNvPr>
          <p:cNvSpPr txBox="1"/>
          <p:nvPr/>
        </p:nvSpPr>
        <p:spPr>
          <a:xfrm>
            <a:off x="4123285" y="2114290"/>
            <a:ext cx="1659429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공정 </a:t>
            </a:r>
            <a:r>
              <a:rPr lang="ko-KR" altLang="en-US" sz="1200" dirty="0" err="1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설비별</a:t>
            </a:r>
            <a:r>
              <a:rPr lang="ko-KR" altLang="en-US" sz="12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 작업조건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A5D47B0-BE9F-4544-B47D-9D2DA0713A99}"/>
              </a:ext>
            </a:extLst>
          </p:cNvPr>
          <p:cNvSpPr txBox="1"/>
          <p:nvPr/>
        </p:nvSpPr>
        <p:spPr>
          <a:xfrm>
            <a:off x="3226975" y="2442304"/>
            <a:ext cx="56297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공정 조건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173AACC9-B11F-49F5-A8F9-86A194D253C4}"/>
              </a:ext>
            </a:extLst>
          </p:cNvPr>
          <p:cNvSpPr txBox="1"/>
          <p:nvPr/>
        </p:nvSpPr>
        <p:spPr>
          <a:xfrm rot="19199944">
            <a:off x="3198500" y="3197980"/>
            <a:ext cx="65114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공정별 설비</a:t>
            </a: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798899CC-A090-4C5F-9609-F1D90A6583A7}"/>
              </a:ext>
            </a:extLst>
          </p:cNvPr>
          <p:cNvSpPr/>
          <p:nvPr/>
        </p:nvSpPr>
        <p:spPr>
          <a:xfrm>
            <a:off x="4123282" y="3512786"/>
            <a:ext cx="1659429" cy="1273140"/>
          </a:xfrm>
          <a:prstGeom prst="rect">
            <a:avLst/>
          </a:prstGeom>
          <a:solidFill>
            <a:schemeClr val="tx2">
              <a:lumMod val="75000"/>
              <a:alpha val="3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109" name="사각형: 둥근 모서리 108">
            <a:extLst>
              <a:ext uri="{FF2B5EF4-FFF2-40B4-BE49-F238E27FC236}">
                <a16:creationId xmlns:a16="http://schemas.microsoft.com/office/drawing/2014/main" id="{F6B1990C-3BD5-45D5-9616-4871ECDB7E47}"/>
              </a:ext>
            </a:extLst>
          </p:cNvPr>
          <p:cNvSpPr/>
          <p:nvPr/>
        </p:nvSpPr>
        <p:spPr>
          <a:xfrm>
            <a:off x="4199414" y="4063514"/>
            <a:ext cx="1507160" cy="62921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5000"/>
              </a:lnSpc>
            </a:pP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- </a:t>
            </a:r>
            <a:r>
              <a:rPr lang="ko-KR" altLang="en-US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제품별 </a:t>
            </a: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Lot ID (</a:t>
            </a:r>
            <a:r>
              <a:rPr lang="ko-KR" altLang="en-US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공통</a:t>
            </a: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)</a:t>
            </a:r>
          </a:p>
          <a:p>
            <a:pPr>
              <a:lnSpc>
                <a:spcPct val="125000"/>
              </a:lnSpc>
            </a:pP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- </a:t>
            </a:r>
            <a:r>
              <a:rPr lang="ko-KR" altLang="en-US" sz="800" dirty="0" err="1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설비별</a:t>
            </a:r>
            <a:r>
              <a:rPr lang="ko-KR" altLang="en-US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작업 소요시간</a:t>
            </a:r>
            <a:endParaRPr lang="en-US" altLang="ko-KR" sz="800" dirty="0">
              <a:solidFill>
                <a:schemeClr val="tx1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7CA60F10-2741-45B6-A8D9-DAE7CB7CEF7E}"/>
              </a:ext>
            </a:extLst>
          </p:cNvPr>
          <p:cNvSpPr txBox="1"/>
          <p:nvPr/>
        </p:nvSpPr>
        <p:spPr>
          <a:xfrm>
            <a:off x="4123281" y="3623130"/>
            <a:ext cx="1659429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설비별</a:t>
            </a:r>
            <a:r>
              <a:rPr lang="ko-KR" altLang="en-US" sz="12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 공정시간</a:t>
            </a:r>
          </a:p>
        </p:txBody>
      </p:sp>
      <p:sp>
        <p:nvSpPr>
          <p:cNvPr id="112" name="화살표: 아래쪽 111">
            <a:extLst>
              <a:ext uri="{FF2B5EF4-FFF2-40B4-BE49-F238E27FC236}">
                <a16:creationId xmlns:a16="http://schemas.microsoft.com/office/drawing/2014/main" id="{26A7B041-E328-405F-82BB-9E7BE963AED8}"/>
              </a:ext>
            </a:extLst>
          </p:cNvPr>
          <p:cNvSpPr/>
          <p:nvPr/>
        </p:nvSpPr>
        <p:spPr>
          <a:xfrm rot="16200000">
            <a:off x="3493387" y="3767798"/>
            <a:ext cx="124100" cy="1034550"/>
          </a:xfrm>
          <a:prstGeom prst="downArrow">
            <a:avLst/>
          </a:prstGeom>
          <a:gradFill>
            <a:gsLst>
              <a:gs pos="0">
                <a:schemeClr val="tx1">
                  <a:lumMod val="50000"/>
                  <a:lumOff val="50000"/>
                </a:schemeClr>
              </a:gs>
              <a:gs pos="100000">
                <a:schemeClr val="tx2">
                  <a:lumMod val="7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3" name="화살표: 아래쪽 112">
            <a:extLst>
              <a:ext uri="{FF2B5EF4-FFF2-40B4-BE49-F238E27FC236}">
                <a16:creationId xmlns:a16="http://schemas.microsoft.com/office/drawing/2014/main" id="{A8C140A8-D131-456F-98D7-019C1F4EFA53}"/>
              </a:ext>
            </a:extLst>
          </p:cNvPr>
          <p:cNvSpPr/>
          <p:nvPr/>
        </p:nvSpPr>
        <p:spPr>
          <a:xfrm rot="13771071">
            <a:off x="3509331" y="4405637"/>
            <a:ext cx="117555" cy="1359491"/>
          </a:xfrm>
          <a:prstGeom prst="downArrow">
            <a:avLst/>
          </a:prstGeom>
          <a:gradFill>
            <a:gsLst>
              <a:gs pos="0">
                <a:schemeClr val="tx1">
                  <a:lumMod val="50000"/>
                  <a:lumOff val="50000"/>
                </a:schemeClr>
              </a:gs>
              <a:gs pos="100000">
                <a:schemeClr val="tx2">
                  <a:lumMod val="7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5848B78C-CB0A-4B12-A2DE-E82E411DEA27}"/>
              </a:ext>
            </a:extLst>
          </p:cNvPr>
          <p:cNvSpPr txBox="1"/>
          <p:nvPr/>
        </p:nvSpPr>
        <p:spPr>
          <a:xfrm>
            <a:off x="3252536" y="4054853"/>
            <a:ext cx="65114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공정별 설비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AEB4C5BF-BCFA-461A-AF09-6CCD6099792B}"/>
              </a:ext>
            </a:extLst>
          </p:cNvPr>
          <p:cNvSpPr txBox="1"/>
          <p:nvPr/>
        </p:nvSpPr>
        <p:spPr>
          <a:xfrm rot="19199944">
            <a:off x="3133493" y="4810529"/>
            <a:ext cx="83227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공정별 소요시간</a:t>
            </a:r>
          </a:p>
        </p:txBody>
      </p:sp>
      <p:sp>
        <p:nvSpPr>
          <p:cNvPr id="116" name="화살표: 아래쪽 115">
            <a:extLst>
              <a:ext uri="{FF2B5EF4-FFF2-40B4-BE49-F238E27FC236}">
                <a16:creationId xmlns:a16="http://schemas.microsoft.com/office/drawing/2014/main" id="{CB5FF1CD-0A1A-427A-AB88-8D6191EEAAF0}"/>
              </a:ext>
            </a:extLst>
          </p:cNvPr>
          <p:cNvSpPr/>
          <p:nvPr/>
        </p:nvSpPr>
        <p:spPr>
          <a:xfrm rot="16200000">
            <a:off x="3493387" y="5331993"/>
            <a:ext cx="124100" cy="1034550"/>
          </a:xfrm>
          <a:prstGeom prst="downArrow">
            <a:avLst/>
          </a:prstGeom>
          <a:gradFill>
            <a:gsLst>
              <a:gs pos="0">
                <a:schemeClr val="tx1">
                  <a:lumMod val="50000"/>
                  <a:lumOff val="50000"/>
                </a:schemeClr>
              </a:gs>
              <a:gs pos="100000">
                <a:schemeClr val="tx2">
                  <a:lumMod val="7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D3727FD6-BA82-45A1-BA1B-701E9A313867}"/>
              </a:ext>
            </a:extLst>
          </p:cNvPr>
          <p:cNvSpPr txBox="1"/>
          <p:nvPr/>
        </p:nvSpPr>
        <p:spPr>
          <a:xfrm>
            <a:off x="3147435" y="5619290"/>
            <a:ext cx="74571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Lot ID</a:t>
            </a:r>
            <a:r>
              <a:rPr lang="ko-KR" altLang="en-US" sz="8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별 결합</a:t>
            </a: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55F0800E-5C8D-4C0A-8869-55F00FA21D1E}"/>
              </a:ext>
            </a:extLst>
          </p:cNvPr>
          <p:cNvSpPr/>
          <p:nvPr/>
        </p:nvSpPr>
        <p:spPr>
          <a:xfrm>
            <a:off x="4123284" y="5043461"/>
            <a:ext cx="1659429" cy="1273140"/>
          </a:xfrm>
          <a:prstGeom prst="rect">
            <a:avLst/>
          </a:prstGeom>
          <a:solidFill>
            <a:schemeClr val="tx2">
              <a:lumMod val="75000"/>
              <a:alpha val="3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119" name="사각형: 둥근 모서리 118">
            <a:extLst>
              <a:ext uri="{FF2B5EF4-FFF2-40B4-BE49-F238E27FC236}">
                <a16:creationId xmlns:a16="http://schemas.microsoft.com/office/drawing/2014/main" id="{DF311DC5-A5DA-48CC-8524-AD106F7F865F}"/>
              </a:ext>
            </a:extLst>
          </p:cNvPr>
          <p:cNvSpPr/>
          <p:nvPr/>
        </p:nvSpPr>
        <p:spPr>
          <a:xfrm>
            <a:off x="4199416" y="5594189"/>
            <a:ext cx="1507160" cy="62921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5000"/>
              </a:lnSpc>
            </a:pP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- </a:t>
            </a:r>
            <a:r>
              <a:rPr lang="ko-KR" altLang="en-US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각 </a:t>
            </a: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Lot</a:t>
            </a:r>
            <a:r>
              <a:rPr lang="ko-KR" altLang="en-US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단위의 불량률</a:t>
            </a:r>
            <a:endParaRPr lang="en-US" altLang="ko-KR" sz="800" dirty="0">
              <a:solidFill>
                <a:schemeClr val="tx1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>
              <a:lnSpc>
                <a:spcPct val="125000"/>
              </a:lnSpc>
            </a:pP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- </a:t>
            </a:r>
            <a:r>
              <a:rPr lang="ko-KR" altLang="en-US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일별 불량률 추이</a:t>
            </a:r>
            <a:endParaRPr lang="en-US" altLang="ko-KR" sz="800" dirty="0">
              <a:solidFill>
                <a:schemeClr val="tx1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3A95390A-AC48-4D74-9559-50D1B64646D6}"/>
              </a:ext>
            </a:extLst>
          </p:cNvPr>
          <p:cNvSpPr txBox="1"/>
          <p:nvPr/>
        </p:nvSpPr>
        <p:spPr>
          <a:xfrm>
            <a:off x="4123283" y="5158141"/>
            <a:ext cx="1659429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Lot</a:t>
            </a:r>
            <a:r>
              <a:rPr lang="ko-KR" altLang="en-US" sz="12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별 불량률</a:t>
            </a:r>
          </a:p>
        </p:txBody>
      </p:sp>
      <p:sp>
        <p:nvSpPr>
          <p:cNvPr id="134" name="화살표: 아래쪽 133">
            <a:extLst>
              <a:ext uri="{FF2B5EF4-FFF2-40B4-BE49-F238E27FC236}">
                <a16:creationId xmlns:a16="http://schemas.microsoft.com/office/drawing/2014/main" id="{7E24BA85-61F3-47D9-A3ED-01382D00F09E}"/>
              </a:ext>
            </a:extLst>
          </p:cNvPr>
          <p:cNvSpPr/>
          <p:nvPr/>
        </p:nvSpPr>
        <p:spPr>
          <a:xfrm rot="16200000">
            <a:off x="6037222" y="3755881"/>
            <a:ext cx="499648" cy="505605"/>
          </a:xfrm>
          <a:prstGeom prst="downArrow">
            <a:avLst/>
          </a:prstGeom>
          <a:gradFill>
            <a:gsLst>
              <a:gs pos="0">
                <a:schemeClr val="tx2">
                  <a:lumMod val="75000"/>
                </a:schemeClr>
              </a:gs>
              <a:gs pos="100000">
                <a:srgbClr val="00206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9DF7D56B-A937-43CD-8E06-326A2FFF1EBA}"/>
              </a:ext>
            </a:extLst>
          </p:cNvPr>
          <p:cNvSpPr/>
          <p:nvPr/>
        </p:nvSpPr>
        <p:spPr>
          <a:xfrm>
            <a:off x="6613607" y="1887160"/>
            <a:ext cx="2193964" cy="4496387"/>
          </a:xfrm>
          <a:prstGeom prst="rect">
            <a:avLst/>
          </a:prstGeom>
          <a:solidFill>
            <a:schemeClr val="bg1">
              <a:lumMod val="65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endParaRPr lang="ko-KR" altLang="en-US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1895842D-4DFA-4EC0-BC0E-063ED6E2B992}"/>
              </a:ext>
            </a:extLst>
          </p:cNvPr>
          <p:cNvSpPr/>
          <p:nvPr/>
        </p:nvSpPr>
        <p:spPr>
          <a:xfrm>
            <a:off x="6682122" y="3782259"/>
            <a:ext cx="2035834" cy="781434"/>
          </a:xfrm>
          <a:prstGeom prst="rect">
            <a:avLst/>
          </a:prstGeom>
          <a:solidFill>
            <a:srgbClr val="002060">
              <a:alpha val="31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101" name="사각형: 둥근 모서리 100">
            <a:extLst>
              <a:ext uri="{FF2B5EF4-FFF2-40B4-BE49-F238E27FC236}">
                <a16:creationId xmlns:a16="http://schemas.microsoft.com/office/drawing/2014/main" id="{F9FD1A2F-9A22-44F5-957D-2C3592374ADF}"/>
              </a:ext>
            </a:extLst>
          </p:cNvPr>
          <p:cNvSpPr/>
          <p:nvPr/>
        </p:nvSpPr>
        <p:spPr>
          <a:xfrm>
            <a:off x="6818705" y="4082387"/>
            <a:ext cx="1784915" cy="37606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5000"/>
              </a:lnSpc>
            </a:pP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- Lot</a:t>
            </a:r>
            <a:r>
              <a:rPr lang="ko-KR" altLang="en-US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별</a:t>
            </a: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</a:t>
            </a:r>
            <a:r>
              <a:rPr lang="ko-KR" altLang="en-US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불량률 및 작업조건 추이</a:t>
            </a: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</a:t>
            </a:r>
            <a:r>
              <a:rPr lang="ko-KR" altLang="en-US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확인을 통한 불량 패턴 분석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50DA7563-7AC4-4E9B-9CB4-9608707074E0}"/>
              </a:ext>
            </a:extLst>
          </p:cNvPr>
          <p:cNvSpPr txBox="1"/>
          <p:nvPr/>
        </p:nvSpPr>
        <p:spPr>
          <a:xfrm>
            <a:off x="6682120" y="3805387"/>
            <a:ext cx="2029271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불량 패턴 분석</a:t>
            </a: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8E4D7A62-EC6D-4BBC-B213-F48F60929236}"/>
              </a:ext>
            </a:extLst>
          </p:cNvPr>
          <p:cNvSpPr/>
          <p:nvPr/>
        </p:nvSpPr>
        <p:spPr>
          <a:xfrm>
            <a:off x="6682122" y="1985819"/>
            <a:ext cx="2035834" cy="781434"/>
          </a:xfrm>
          <a:prstGeom prst="rect">
            <a:avLst/>
          </a:prstGeom>
          <a:solidFill>
            <a:srgbClr val="002060">
              <a:alpha val="31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124" name="사각형: 둥근 모서리 123">
            <a:extLst>
              <a:ext uri="{FF2B5EF4-FFF2-40B4-BE49-F238E27FC236}">
                <a16:creationId xmlns:a16="http://schemas.microsoft.com/office/drawing/2014/main" id="{C900B2B4-033C-47AA-B714-C0D2C61E3710}"/>
              </a:ext>
            </a:extLst>
          </p:cNvPr>
          <p:cNvSpPr/>
          <p:nvPr/>
        </p:nvSpPr>
        <p:spPr>
          <a:xfrm>
            <a:off x="6818705" y="2285947"/>
            <a:ext cx="1784915" cy="37606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5000"/>
              </a:lnSpc>
            </a:pP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- </a:t>
            </a:r>
            <a:r>
              <a:rPr lang="ko-KR" altLang="en-US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설비</a:t>
            </a: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</a:t>
            </a:r>
            <a:r>
              <a:rPr lang="ko-KR" altLang="en-US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유의차 분석을 통한 주요 설비 도출 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6EB10BB3-4F4A-48AA-A472-6C556F4DB1BE}"/>
              </a:ext>
            </a:extLst>
          </p:cNvPr>
          <p:cNvSpPr txBox="1"/>
          <p:nvPr/>
        </p:nvSpPr>
        <p:spPr>
          <a:xfrm>
            <a:off x="6682120" y="2008947"/>
            <a:ext cx="2029271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유의차 분석</a:t>
            </a: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8CD62305-B8E5-4FB8-B4E3-466E4DBD3526}"/>
              </a:ext>
            </a:extLst>
          </p:cNvPr>
          <p:cNvSpPr/>
          <p:nvPr/>
        </p:nvSpPr>
        <p:spPr>
          <a:xfrm>
            <a:off x="6675557" y="4617807"/>
            <a:ext cx="2035834" cy="781434"/>
          </a:xfrm>
          <a:prstGeom prst="rect">
            <a:avLst/>
          </a:prstGeom>
          <a:solidFill>
            <a:srgbClr val="002060">
              <a:alpha val="31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127" name="사각형: 둥근 모서리 126">
            <a:extLst>
              <a:ext uri="{FF2B5EF4-FFF2-40B4-BE49-F238E27FC236}">
                <a16:creationId xmlns:a16="http://schemas.microsoft.com/office/drawing/2014/main" id="{B41F39AF-497C-4917-AAEF-D800C6D27592}"/>
              </a:ext>
            </a:extLst>
          </p:cNvPr>
          <p:cNvSpPr/>
          <p:nvPr/>
        </p:nvSpPr>
        <p:spPr>
          <a:xfrm>
            <a:off x="6812140" y="4917935"/>
            <a:ext cx="1784915" cy="37606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5000"/>
              </a:lnSpc>
            </a:pP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- </a:t>
            </a:r>
            <a:r>
              <a:rPr lang="ko-KR" altLang="en-US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최저 불량률</a:t>
            </a: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, </a:t>
            </a:r>
            <a:r>
              <a:rPr lang="ko-KR" altLang="en-US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최적</a:t>
            </a: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/</a:t>
            </a:r>
            <a:r>
              <a:rPr lang="ko-KR" altLang="en-US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최악 경로 탐색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E8ED2AC0-3546-4130-8F64-B557B3FE4B68}"/>
              </a:ext>
            </a:extLst>
          </p:cNvPr>
          <p:cNvSpPr txBox="1"/>
          <p:nvPr/>
        </p:nvSpPr>
        <p:spPr>
          <a:xfrm>
            <a:off x="6675555" y="4640935"/>
            <a:ext cx="2029271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경로 탐색</a:t>
            </a: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8ED21469-DE37-4F46-BD65-817B3E052CD0}"/>
              </a:ext>
            </a:extLst>
          </p:cNvPr>
          <p:cNvSpPr/>
          <p:nvPr/>
        </p:nvSpPr>
        <p:spPr>
          <a:xfrm>
            <a:off x="6682122" y="5490878"/>
            <a:ext cx="2035834" cy="781434"/>
          </a:xfrm>
          <a:prstGeom prst="rect">
            <a:avLst/>
          </a:prstGeom>
          <a:solidFill>
            <a:srgbClr val="002060">
              <a:alpha val="31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130" name="사각형: 둥근 모서리 129">
            <a:extLst>
              <a:ext uri="{FF2B5EF4-FFF2-40B4-BE49-F238E27FC236}">
                <a16:creationId xmlns:a16="http://schemas.microsoft.com/office/drawing/2014/main" id="{5214E7E3-832E-40BF-800B-27F7ABF5CC89}"/>
              </a:ext>
            </a:extLst>
          </p:cNvPr>
          <p:cNvSpPr/>
          <p:nvPr/>
        </p:nvSpPr>
        <p:spPr>
          <a:xfrm>
            <a:off x="6818705" y="5791006"/>
            <a:ext cx="1784915" cy="37606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5000"/>
              </a:lnSpc>
            </a:pP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- </a:t>
            </a:r>
            <a:r>
              <a:rPr lang="ko-KR" altLang="en-US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파라미터 특성별로 구분 후 분석 최적조건 도출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8EF8E17C-340D-4425-B7DB-D42E9C557BEB}"/>
              </a:ext>
            </a:extLst>
          </p:cNvPr>
          <p:cNvSpPr txBox="1"/>
          <p:nvPr/>
        </p:nvSpPr>
        <p:spPr>
          <a:xfrm>
            <a:off x="6682120" y="5514006"/>
            <a:ext cx="2029271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파라미터 분석</a:t>
            </a: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8803B3CB-CA74-4CB2-9CF2-1530C5AC1E0E}"/>
              </a:ext>
            </a:extLst>
          </p:cNvPr>
          <p:cNvSpPr/>
          <p:nvPr/>
        </p:nvSpPr>
        <p:spPr>
          <a:xfrm>
            <a:off x="6675557" y="2899532"/>
            <a:ext cx="2035834" cy="781434"/>
          </a:xfrm>
          <a:prstGeom prst="rect">
            <a:avLst/>
          </a:prstGeom>
          <a:solidFill>
            <a:srgbClr val="002060">
              <a:alpha val="31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133" name="사각형: 둥근 모서리 132">
            <a:extLst>
              <a:ext uri="{FF2B5EF4-FFF2-40B4-BE49-F238E27FC236}">
                <a16:creationId xmlns:a16="http://schemas.microsoft.com/office/drawing/2014/main" id="{761825CF-AF29-4A46-8276-09A2D28635B0}"/>
              </a:ext>
            </a:extLst>
          </p:cNvPr>
          <p:cNvSpPr/>
          <p:nvPr/>
        </p:nvSpPr>
        <p:spPr>
          <a:xfrm>
            <a:off x="6812140" y="3199660"/>
            <a:ext cx="1784915" cy="37606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5000"/>
              </a:lnSpc>
            </a:pP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- </a:t>
            </a:r>
            <a:r>
              <a:rPr lang="ko-KR" altLang="en-US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불량에 영향을 미치는 주요 인자  선정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B23A4272-CDA3-4251-8378-0121DDCE1B1E}"/>
              </a:ext>
            </a:extLst>
          </p:cNvPr>
          <p:cNvSpPr txBox="1"/>
          <p:nvPr/>
        </p:nvSpPr>
        <p:spPr>
          <a:xfrm>
            <a:off x="6675555" y="2922660"/>
            <a:ext cx="2029271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Vital Few</a:t>
            </a:r>
            <a:r>
              <a:rPr lang="ko-KR" altLang="en-US" sz="12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 선정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A18248E-A546-43B9-9139-A62DE12DB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57DA9-D061-434C-A620-33FE0A54C448}" type="slidenum">
              <a:rPr lang="ko-KR" altLang="en-US" smtClean="0"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919299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>
            <a:extLst>
              <a:ext uri="{FF2B5EF4-FFF2-40B4-BE49-F238E27FC236}">
                <a16:creationId xmlns:a16="http://schemas.microsoft.com/office/drawing/2014/main" id="{67E7604B-7D66-40CC-AA39-FB52E0C2EC68}"/>
              </a:ext>
            </a:extLst>
          </p:cNvPr>
          <p:cNvSpPr/>
          <p:nvPr/>
        </p:nvSpPr>
        <p:spPr>
          <a:xfrm>
            <a:off x="389789" y="4159143"/>
            <a:ext cx="9126422" cy="2446549"/>
          </a:xfrm>
          <a:prstGeom prst="rect">
            <a:avLst/>
          </a:prstGeom>
          <a:solidFill>
            <a:schemeClr val="bg1">
              <a:lumMod val="65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09B8109-98C8-45ED-98AE-19144C2509CC}"/>
              </a:ext>
            </a:extLst>
          </p:cNvPr>
          <p:cNvGrpSpPr/>
          <p:nvPr/>
        </p:nvGrpSpPr>
        <p:grpSpPr>
          <a:xfrm>
            <a:off x="0" y="-558195"/>
            <a:ext cx="1354649" cy="1416192"/>
            <a:chOff x="1090298" y="2985327"/>
            <a:chExt cx="1636294" cy="1748589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64429016-CDC7-49C1-A367-298631C2D99E}"/>
                </a:ext>
              </a:extLst>
            </p:cNvPr>
            <p:cNvSpPr/>
            <p:nvPr/>
          </p:nvSpPr>
          <p:spPr>
            <a:xfrm rot="18479529">
              <a:off x="1034150" y="3041475"/>
              <a:ext cx="1748589" cy="1636294"/>
            </a:xfrm>
            <a:prstGeom prst="round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95B5533A-04FC-4281-958F-2EA4DD23FFD0}"/>
                </a:ext>
              </a:extLst>
            </p:cNvPr>
            <p:cNvSpPr/>
            <p:nvPr/>
          </p:nvSpPr>
          <p:spPr>
            <a:xfrm rot="17778217">
              <a:off x="1338908" y="3345080"/>
              <a:ext cx="1355078" cy="1409844"/>
            </a:xfrm>
            <a:prstGeom prst="round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4C3FFEF-B461-4F71-BB53-7DFD2D17D947}"/>
                </a:ext>
              </a:extLst>
            </p:cNvPr>
            <p:cNvSpPr txBox="1"/>
            <p:nvPr/>
          </p:nvSpPr>
          <p:spPr>
            <a:xfrm>
              <a:off x="1409017" y="3645920"/>
              <a:ext cx="1276540" cy="10260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dirty="0">
                  <a:solidFill>
                    <a:schemeClr val="bg1">
                      <a:lumMod val="95000"/>
                    </a:schemeClr>
                  </a:solidFill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03</a:t>
              </a:r>
              <a:endParaRPr lang="ko-KR" altLang="en-US" sz="4800" dirty="0">
                <a:solidFill>
                  <a:schemeClr val="bg1">
                    <a:lumMod val="9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D48BC80-712C-4C12-B335-6F8B2726469D}"/>
              </a:ext>
            </a:extLst>
          </p:cNvPr>
          <p:cNvSpPr txBox="1"/>
          <p:nvPr/>
        </p:nvSpPr>
        <p:spPr>
          <a:xfrm>
            <a:off x="1584126" y="158461"/>
            <a:ext cx="6465218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>
              <a:defRPr/>
            </a:pPr>
            <a:r>
              <a:rPr kumimoji="1" lang="ko-KR" altLang="en-US" sz="2400" kern="0" spc="-100" dirty="0">
                <a:solidFill>
                  <a:srgbClr val="00206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분석 결과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F1640E67-CA10-41DA-85AA-B6616694AAFD}"/>
              </a:ext>
            </a:extLst>
          </p:cNvPr>
          <p:cNvGrpSpPr/>
          <p:nvPr/>
        </p:nvGrpSpPr>
        <p:grpSpPr>
          <a:xfrm>
            <a:off x="8442672" y="30751"/>
            <a:ext cx="1477269" cy="307777"/>
            <a:chOff x="8485802" y="4873"/>
            <a:chExt cx="1477269" cy="30777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C5118D0-C239-4E43-B03A-6CB31B1CBB13}"/>
                </a:ext>
              </a:extLst>
            </p:cNvPr>
            <p:cNvSpPr txBox="1"/>
            <p:nvPr/>
          </p:nvSpPr>
          <p:spPr>
            <a:xfrm>
              <a:off x="8675539" y="4873"/>
              <a:ext cx="12875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dist"/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(</a:t>
              </a:r>
              <a:r>
                <a:rPr lang="ko-KR" altLang="en-US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주</a:t>
              </a:r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) PDP-One</a:t>
              </a:r>
              <a:endParaRPr lang="ko-KR" altLang="en-US" sz="14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87D2D921-73AC-45EA-96B4-1D1E8B7592EE}"/>
                </a:ext>
              </a:extLst>
            </p:cNvPr>
            <p:cNvGrpSpPr/>
            <p:nvPr/>
          </p:nvGrpSpPr>
          <p:grpSpPr>
            <a:xfrm>
              <a:off x="8485802" y="79737"/>
              <a:ext cx="252766" cy="154383"/>
              <a:chOff x="5943600" y="517585"/>
              <a:chExt cx="364310" cy="222511"/>
            </a:xfrm>
          </p:grpSpPr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0AA0E04B-2226-4D80-B9C2-4ED06D49FF98}"/>
                  </a:ext>
                </a:extLst>
              </p:cNvPr>
              <p:cNvSpPr/>
              <p:nvPr/>
            </p:nvSpPr>
            <p:spPr>
              <a:xfrm>
                <a:off x="5943600" y="517585"/>
                <a:ext cx="222511" cy="222511"/>
              </a:xfrm>
              <a:prstGeom prst="ellipse">
                <a:avLst/>
              </a:prstGeom>
              <a:solidFill>
                <a:srgbClr val="00206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F08712B1-066C-4C83-A615-EC0B654B7B06}"/>
                  </a:ext>
                </a:extLst>
              </p:cNvPr>
              <p:cNvSpPr/>
              <p:nvPr/>
            </p:nvSpPr>
            <p:spPr>
              <a:xfrm>
                <a:off x="6085399" y="517585"/>
                <a:ext cx="222511" cy="222511"/>
              </a:xfrm>
              <a:prstGeom prst="ellipse">
                <a:avLst/>
              </a:prstGeom>
              <a:solidFill>
                <a:srgbClr val="7030A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C4411B92-A8AD-48A5-A936-8434BB7F08F3}"/>
              </a:ext>
            </a:extLst>
          </p:cNvPr>
          <p:cNvSpPr txBox="1"/>
          <p:nvPr/>
        </p:nvSpPr>
        <p:spPr>
          <a:xfrm>
            <a:off x="4664581" y="3040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1D489D1-951A-4C0F-8838-F6BD652E964D}"/>
              </a:ext>
            </a:extLst>
          </p:cNvPr>
          <p:cNvSpPr txBox="1"/>
          <p:nvPr/>
        </p:nvSpPr>
        <p:spPr>
          <a:xfrm>
            <a:off x="2819792" y="216281"/>
            <a:ext cx="1247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유의차 분석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0537A5-4BAA-4638-AAEA-1F3DE96F470D}"/>
              </a:ext>
            </a:extLst>
          </p:cNvPr>
          <p:cNvSpPr txBox="1"/>
          <p:nvPr/>
        </p:nvSpPr>
        <p:spPr>
          <a:xfrm>
            <a:off x="3662971" y="4184452"/>
            <a:ext cx="8085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AG RTD</a:t>
            </a:r>
            <a:endParaRPr lang="ko-KR" altLang="en-US" sz="1400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FD966962-C98F-41B4-B56F-41203E3CC9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170" r="1453" b="9601"/>
          <a:stretch/>
        </p:blipFill>
        <p:spPr>
          <a:xfrm>
            <a:off x="3000655" y="4483075"/>
            <a:ext cx="2028545" cy="1848819"/>
          </a:xfrm>
          <a:prstGeom prst="rect">
            <a:avLst/>
          </a:prstGeom>
        </p:spPr>
      </p:pic>
      <p:graphicFrame>
        <p:nvGraphicFramePr>
          <p:cNvPr id="43" name="표 4">
            <a:extLst>
              <a:ext uri="{FF2B5EF4-FFF2-40B4-BE49-F238E27FC236}">
                <a16:creationId xmlns:a16="http://schemas.microsoft.com/office/drawing/2014/main" id="{58B4FEF0-077C-40B6-AE19-3D157D3A73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6839379"/>
              </p:ext>
            </p:extLst>
          </p:nvPr>
        </p:nvGraphicFramePr>
        <p:xfrm>
          <a:off x="484681" y="4263701"/>
          <a:ext cx="2335112" cy="685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6176">
                  <a:extLst>
                    <a:ext uri="{9D8B030D-6E8A-4147-A177-3AD203B41FA5}">
                      <a16:colId xmlns:a16="http://schemas.microsoft.com/office/drawing/2014/main" val="1103079992"/>
                    </a:ext>
                  </a:extLst>
                </a:gridCol>
                <a:gridCol w="824468">
                  <a:extLst>
                    <a:ext uri="{9D8B030D-6E8A-4147-A177-3AD203B41FA5}">
                      <a16:colId xmlns:a16="http://schemas.microsoft.com/office/drawing/2014/main" val="2743033085"/>
                    </a:ext>
                  </a:extLst>
                </a:gridCol>
                <a:gridCol w="824468">
                  <a:extLst>
                    <a:ext uri="{9D8B030D-6E8A-4147-A177-3AD203B41FA5}">
                      <a16:colId xmlns:a16="http://schemas.microsoft.com/office/drawing/2014/main" val="3944695630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AG</a:t>
                      </a:r>
                      <a:r>
                        <a:rPr lang="ko-KR" altLang="en-US" sz="9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 </a:t>
                      </a:r>
                      <a:r>
                        <a:rPr lang="en-US" altLang="ko-KR" sz="9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RTD</a:t>
                      </a:r>
                      <a:r>
                        <a:rPr lang="ko-KR" altLang="en-US" sz="9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B212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</a:t>
                      </a:r>
                      <a:r>
                        <a:rPr lang="ko-KR" altLang="en-US" sz="9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B212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</a:t>
                      </a:r>
                      <a:r>
                        <a:rPr lang="ko-KR" altLang="en-US" sz="9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B212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776441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명점</a:t>
                      </a:r>
                      <a:r>
                        <a:rPr lang="en-US" altLang="ko-KR" sz="9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 </a:t>
                      </a:r>
                      <a:r>
                        <a:rPr lang="ko-KR" altLang="en-US" sz="9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개수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253</a:t>
                      </a:r>
                      <a:endParaRPr lang="ko-KR" altLang="en-US" sz="900" dirty="0"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168</a:t>
                      </a:r>
                      <a:endParaRPr lang="ko-KR" altLang="en-US" sz="900" dirty="0"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1861904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양품</a:t>
                      </a:r>
                      <a:r>
                        <a:rPr lang="en-US" altLang="ko-KR" sz="9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 </a:t>
                      </a:r>
                      <a:r>
                        <a:rPr lang="ko-KR" altLang="en-US" sz="9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개수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1916</a:t>
                      </a:r>
                      <a:endParaRPr lang="ko-KR" altLang="en-US" sz="900" dirty="0"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1645</a:t>
                      </a:r>
                      <a:endParaRPr lang="ko-KR" altLang="en-US" sz="900" dirty="0"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8098743"/>
                  </a:ext>
                </a:extLst>
              </a:tr>
            </a:tbl>
          </a:graphicData>
        </a:graphic>
      </p:graphicFrame>
      <p:graphicFrame>
        <p:nvGraphicFramePr>
          <p:cNvPr id="46" name="표 6">
            <a:extLst>
              <a:ext uri="{FF2B5EF4-FFF2-40B4-BE49-F238E27FC236}">
                <a16:creationId xmlns:a16="http://schemas.microsoft.com/office/drawing/2014/main" id="{FE2D5BE1-3C9E-4514-9A12-240ADDC57B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6448511"/>
              </p:ext>
            </p:extLst>
          </p:nvPr>
        </p:nvGraphicFramePr>
        <p:xfrm>
          <a:off x="468825" y="5839288"/>
          <a:ext cx="2350966" cy="685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0835">
                  <a:extLst>
                    <a:ext uri="{9D8B030D-6E8A-4147-A177-3AD203B41FA5}">
                      <a16:colId xmlns:a16="http://schemas.microsoft.com/office/drawing/2014/main" val="2567808717"/>
                    </a:ext>
                  </a:extLst>
                </a:gridCol>
                <a:gridCol w="553377">
                  <a:extLst>
                    <a:ext uri="{9D8B030D-6E8A-4147-A177-3AD203B41FA5}">
                      <a16:colId xmlns:a16="http://schemas.microsoft.com/office/drawing/2014/main" val="1047475586"/>
                    </a:ext>
                  </a:extLst>
                </a:gridCol>
                <a:gridCol w="553377">
                  <a:extLst>
                    <a:ext uri="{9D8B030D-6E8A-4147-A177-3AD203B41FA5}">
                      <a16:colId xmlns:a16="http://schemas.microsoft.com/office/drawing/2014/main" val="1931740661"/>
                    </a:ext>
                  </a:extLst>
                </a:gridCol>
                <a:gridCol w="553377">
                  <a:extLst>
                    <a:ext uri="{9D8B030D-6E8A-4147-A177-3AD203B41FA5}">
                      <a16:colId xmlns:a16="http://schemas.microsoft.com/office/drawing/2014/main" val="708909905"/>
                    </a:ext>
                  </a:extLst>
                </a:gridCol>
              </a:tblGrid>
              <a:tr h="16443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85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유전체 소성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B212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9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</a:t>
                      </a:r>
                      <a:r>
                        <a:rPr lang="ko-KR" altLang="en-US" sz="9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B212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9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</a:t>
                      </a:r>
                      <a:r>
                        <a:rPr lang="ko-KR" altLang="en-US" sz="9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B212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9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3</a:t>
                      </a:r>
                      <a:r>
                        <a:rPr lang="ko-KR" altLang="en-US" sz="9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B212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1305786"/>
                  </a:ext>
                </a:extLst>
              </a:tr>
              <a:tr h="1644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명점</a:t>
                      </a:r>
                      <a:r>
                        <a:rPr lang="en-US" altLang="ko-KR" sz="9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 </a:t>
                      </a:r>
                      <a:r>
                        <a:rPr lang="ko-KR" altLang="en-US" sz="9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개수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142</a:t>
                      </a:r>
                      <a:endParaRPr lang="ko-KR" altLang="en-US" sz="900" dirty="0"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160</a:t>
                      </a:r>
                      <a:endParaRPr lang="ko-KR" altLang="en-US" sz="900" dirty="0"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119</a:t>
                      </a:r>
                      <a:endParaRPr lang="ko-KR" altLang="en-US" sz="900" dirty="0"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0961648"/>
                  </a:ext>
                </a:extLst>
              </a:tr>
              <a:tr h="1644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양품 개수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1192</a:t>
                      </a:r>
                      <a:endParaRPr lang="ko-KR" altLang="en-US" sz="900" dirty="0"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1114</a:t>
                      </a:r>
                      <a:endParaRPr lang="ko-KR" altLang="en-US" sz="900" dirty="0"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1255</a:t>
                      </a:r>
                      <a:endParaRPr lang="ko-KR" altLang="en-US" sz="900" dirty="0"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984684"/>
                  </a:ext>
                </a:extLst>
              </a:tr>
            </a:tbl>
          </a:graphicData>
        </a:graphic>
      </p:graphicFrame>
      <p:graphicFrame>
        <p:nvGraphicFramePr>
          <p:cNvPr id="47" name="표 4">
            <a:extLst>
              <a:ext uri="{FF2B5EF4-FFF2-40B4-BE49-F238E27FC236}">
                <a16:creationId xmlns:a16="http://schemas.microsoft.com/office/drawing/2014/main" id="{F16D9990-127A-4AB3-8277-AF976972DF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8951898"/>
              </p:ext>
            </p:extLst>
          </p:nvPr>
        </p:nvGraphicFramePr>
        <p:xfrm>
          <a:off x="477591" y="5051888"/>
          <a:ext cx="2342202" cy="685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6526">
                  <a:extLst>
                    <a:ext uri="{9D8B030D-6E8A-4147-A177-3AD203B41FA5}">
                      <a16:colId xmlns:a16="http://schemas.microsoft.com/office/drawing/2014/main" val="1103079992"/>
                    </a:ext>
                  </a:extLst>
                </a:gridCol>
                <a:gridCol w="827838">
                  <a:extLst>
                    <a:ext uri="{9D8B030D-6E8A-4147-A177-3AD203B41FA5}">
                      <a16:colId xmlns:a16="http://schemas.microsoft.com/office/drawing/2014/main" val="2743033085"/>
                    </a:ext>
                  </a:extLst>
                </a:gridCol>
                <a:gridCol w="827838">
                  <a:extLst>
                    <a:ext uri="{9D8B030D-6E8A-4147-A177-3AD203B41FA5}">
                      <a16:colId xmlns:a16="http://schemas.microsoft.com/office/drawing/2014/main" val="3944695630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BUS </a:t>
                      </a:r>
                      <a:r>
                        <a:rPr lang="ko-KR" altLang="en-US" sz="9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현상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B212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</a:t>
                      </a:r>
                      <a:r>
                        <a:rPr lang="ko-KR" altLang="en-US" sz="9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B212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</a:t>
                      </a:r>
                      <a:r>
                        <a:rPr lang="ko-KR" altLang="en-US" sz="9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B212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776441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명점</a:t>
                      </a:r>
                      <a:r>
                        <a:rPr lang="ko-KR" altLang="en-US" sz="9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 개수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226</a:t>
                      </a:r>
                      <a:endParaRPr lang="ko-KR" altLang="en-US" sz="900" dirty="0"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195</a:t>
                      </a:r>
                      <a:endParaRPr lang="ko-KR" altLang="en-US" sz="900" dirty="0"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1861904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양품 개수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1726</a:t>
                      </a:r>
                      <a:endParaRPr lang="ko-KR" altLang="en-US" sz="900" dirty="0"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1835</a:t>
                      </a:r>
                      <a:endParaRPr lang="ko-KR" altLang="en-US" sz="900" dirty="0"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8098743"/>
                  </a:ext>
                </a:extLst>
              </a:tr>
            </a:tbl>
          </a:graphicData>
        </a:graphic>
      </p:graphicFrame>
      <p:pic>
        <p:nvPicPr>
          <p:cNvPr id="48" name="그림 47">
            <a:extLst>
              <a:ext uri="{FF2B5EF4-FFF2-40B4-BE49-F238E27FC236}">
                <a16:creationId xmlns:a16="http://schemas.microsoft.com/office/drawing/2014/main" id="{DF60FE99-0181-4D8F-A962-949A272861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034" r="3202" b="9369"/>
          <a:stretch/>
        </p:blipFill>
        <p:spPr>
          <a:xfrm>
            <a:off x="5162281" y="4496608"/>
            <a:ext cx="2028545" cy="1835284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2D49D35B-A5F2-4180-8EA9-834D8083CB8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43000"/>
                    </a14:imgEffect>
                  </a14:imgLayer>
                </a14:imgProps>
              </a:ext>
            </a:extLst>
          </a:blip>
          <a:srcRect t="2493" r="2103" b="9902"/>
          <a:stretch/>
        </p:blipFill>
        <p:spPr>
          <a:xfrm>
            <a:off x="7326751" y="4500326"/>
            <a:ext cx="2028545" cy="1822940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4780FBB9-8E66-4126-BDF3-4A9ABD6F7E71}"/>
              </a:ext>
            </a:extLst>
          </p:cNvPr>
          <p:cNvSpPr txBox="1"/>
          <p:nvPr/>
        </p:nvSpPr>
        <p:spPr>
          <a:xfrm>
            <a:off x="5794743" y="4175298"/>
            <a:ext cx="8947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BUS </a:t>
            </a:r>
            <a:r>
              <a:rPr lang="ko-KR" altLang="en-US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현상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D0FF2A8-3A7E-4472-9198-FC771BEE9A94}"/>
              </a:ext>
            </a:extLst>
          </p:cNvPr>
          <p:cNvSpPr txBox="1"/>
          <p:nvPr/>
        </p:nvSpPr>
        <p:spPr>
          <a:xfrm>
            <a:off x="7893624" y="4175298"/>
            <a:ext cx="9989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유전체 소성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8583F39-6317-4DDE-95C2-3A68DC540DF6}"/>
              </a:ext>
            </a:extLst>
          </p:cNvPr>
          <p:cNvSpPr txBox="1"/>
          <p:nvPr/>
        </p:nvSpPr>
        <p:spPr>
          <a:xfrm>
            <a:off x="3394348" y="6331892"/>
            <a:ext cx="48282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1</a:t>
            </a:r>
            <a:r>
              <a:rPr lang="ko-KR" altLang="en-US" sz="10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호기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B39346A-8E37-4EF7-8B23-32636423FB1F}"/>
              </a:ext>
            </a:extLst>
          </p:cNvPr>
          <p:cNvSpPr txBox="1"/>
          <p:nvPr/>
        </p:nvSpPr>
        <p:spPr>
          <a:xfrm>
            <a:off x="4317252" y="6331892"/>
            <a:ext cx="48282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2</a:t>
            </a:r>
            <a:r>
              <a:rPr lang="ko-KR" altLang="en-US" sz="10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호기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8D47231-CB2B-4314-9FF8-5158187F8C96}"/>
              </a:ext>
            </a:extLst>
          </p:cNvPr>
          <p:cNvSpPr txBox="1"/>
          <p:nvPr/>
        </p:nvSpPr>
        <p:spPr>
          <a:xfrm>
            <a:off x="5553331" y="6331892"/>
            <a:ext cx="48282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1</a:t>
            </a:r>
            <a:r>
              <a:rPr lang="ko-KR" altLang="en-US" sz="10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호기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BC2D5B49-896D-4BBF-9CB3-40551CC29587}"/>
              </a:ext>
            </a:extLst>
          </p:cNvPr>
          <p:cNvSpPr txBox="1"/>
          <p:nvPr/>
        </p:nvSpPr>
        <p:spPr>
          <a:xfrm>
            <a:off x="6480552" y="6331892"/>
            <a:ext cx="48282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2</a:t>
            </a:r>
            <a:r>
              <a:rPr lang="ko-KR" altLang="en-US" sz="10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호기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C913C3B-EFAA-4441-B5EB-D00E02C7D58E}"/>
              </a:ext>
            </a:extLst>
          </p:cNvPr>
          <p:cNvSpPr txBox="1"/>
          <p:nvPr/>
        </p:nvSpPr>
        <p:spPr>
          <a:xfrm>
            <a:off x="7592398" y="6331892"/>
            <a:ext cx="48282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1</a:t>
            </a:r>
            <a:r>
              <a:rPr lang="ko-KR" altLang="en-US" sz="10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호기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B06160D6-C3EC-4C76-83CE-03CA16130F64}"/>
              </a:ext>
            </a:extLst>
          </p:cNvPr>
          <p:cNvSpPr txBox="1"/>
          <p:nvPr/>
        </p:nvSpPr>
        <p:spPr>
          <a:xfrm>
            <a:off x="8212091" y="6331892"/>
            <a:ext cx="48282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2</a:t>
            </a:r>
            <a:r>
              <a:rPr lang="ko-KR" altLang="en-US" sz="10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호기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54D3B29A-3882-4C28-91CD-40D595E3B204}"/>
              </a:ext>
            </a:extLst>
          </p:cNvPr>
          <p:cNvSpPr txBox="1"/>
          <p:nvPr/>
        </p:nvSpPr>
        <p:spPr>
          <a:xfrm>
            <a:off x="8824012" y="6331892"/>
            <a:ext cx="48282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3</a:t>
            </a:r>
            <a:r>
              <a:rPr lang="ko-KR" altLang="en-US" sz="10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호기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E2FBF301-4CEF-401F-A131-DCF6E5C480C1}"/>
              </a:ext>
            </a:extLst>
          </p:cNvPr>
          <p:cNvSpPr/>
          <p:nvPr/>
        </p:nvSpPr>
        <p:spPr>
          <a:xfrm>
            <a:off x="-5315" y="1152738"/>
            <a:ext cx="9906000" cy="352279"/>
          </a:xfrm>
          <a:prstGeom prst="rect">
            <a:avLst/>
          </a:prstGeom>
          <a:solidFill>
            <a:srgbClr val="00206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유의차 분석을 이용한 유의 공정 도출 후 불량률 비교 </a:t>
            </a:r>
            <a:r>
              <a:rPr lang="en-US" altLang="ko-KR" dirty="0">
                <a:solidFill>
                  <a:schemeClr val="bg1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[AG RTD, BUS</a:t>
            </a:r>
            <a:r>
              <a:rPr lang="ko-KR" altLang="en-US" dirty="0">
                <a:solidFill>
                  <a:schemeClr val="bg1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현상</a:t>
            </a:r>
            <a:r>
              <a:rPr lang="en-US" altLang="ko-KR" dirty="0">
                <a:solidFill>
                  <a:schemeClr val="bg1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유전체 소성</a:t>
            </a:r>
            <a:r>
              <a:rPr lang="en-US" altLang="ko-KR" dirty="0">
                <a:solidFill>
                  <a:schemeClr val="bg1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]</a:t>
            </a:r>
            <a:endParaRPr lang="ko-KR" altLang="en-US" dirty="0">
              <a:solidFill>
                <a:schemeClr val="bg1"/>
              </a:solidFill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C83EE94A-01F7-4458-9576-3062A7D174DD}"/>
              </a:ext>
            </a:extLst>
          </p:cNvPr>
          <p:cNvSpPr/>
          <p:nvPr/>
        </p:nvSpPr>
        <p:spPr>
          <a:xfrm>
            <a:off x="389789" y="1626103"/>
            <a:ext cx="2983139" cy="2437923"/>
          </a:xfrm>
          <a:prstGeom prst="rect">
            <a:avLst/>
          </a:prstGeom>
          <a:solidFill>
            <a:schemeClr val="bg1">
              <a:lumMod val="65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5FD38167-A3B0-4B43-B343-C389CBD0A97C}"/>
              </a:ext>
            </a:extLst>
          </p:cNvPr>
          <p:cNvSpPr/>
          <p:nvPr/>
        </p:nvSpPr>
        <p:spPr>
          <a:xfrm>
            <a:off x="3461430" y="1617477"/>
            <a:ext cx="2983139" cy="2446549"/>
          </a:xfrm>
          <a:prstGeom prst="rect">
            <a:avLst/>
          </a:prstGeom>
          <a:solidFill>
            <a:schemeClr val="bg1">
              <a:lumMod val="65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FB586482-37C9-4A43-A1CD-0DD804EAB467}"/>
              </a:ext>
            </a:extLst>
          </p:cNvPr>
          <p:cNvSpPr/>
          <p:nvPr/>
        </p:nvSpPr>
        <p:spPr>
          <a:xfrm>
            <a:off x="6533071" y="1617477"/>
            <a:ext cx="2983139" cy="2446549"/>
          </a:xfrm>
          <a:prstGeom prst="rect">
            <a:avLst/>
          </a:prstGeom>
          <a:solidFill>
            <a:schemeClr val="bg1">
              <a:lumMod val="65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1CBB02A5-24ED-4CDD-B62E-9F564E122195}"/>
              </a:ext>
            </a:extLst>
          </p:cNvPr>
          <p:cNvSpPr txBox="1"/>
          <p:nvPr/>
        </p:nvSpPr>
        <p:spPr>
          <a:xfrm>
            <a:off x="389789" y="1630805"/>
            <a:ext cx="2976710" cy="344005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ko-KR" altLang="en-US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공정 </a:t>
            </a:r>
            <a:r>
              <a:rPr lang="ko-KR" altLang="en-US" sz="1400" dirty="0" err="1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설비별</a:t>
            </a:r>
            <a:r>
              <a:rPr lang="ko-KR" altLang="en-US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 불량 유의성 </a:t>
            </a:r>
            <a:r>
              <a:rPr lang="ko-KR" altLang="en-US" sz="1400" dirty="0" err="1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카이제곱</a:t>
            </a:r>
            <a:r>
              <a:rPr lang="ko-KR" altLang="en-US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 검정</a:t>
            </a:r>
          </a:p>
        </p:txBody>
      </p:sp>
      <p:sp>
        <p:nvSpPr>
          <p:cNvPr id="68" name="제목 1">
            <a:extLst>
              <a:ext uri="{FF2B5EF4-FFF2-40B4-BE49-F238E27FC236}">
                <a16:creationId xmlns:a16="http://schemas.microsoft.com/office/drawing/2014/main" id="{45C06FDE-E0FA-4CF2-87CD-6642B050806C}"/>
              </a:ext>
            </a:extLst>
          </p:cNvPr>
          <p:cNvSpPr>
            <a:spLocks noGrp="1"/>
          </p:cNvSpPr>
          <p:nvPr/>
        </p:nvSpPr>
        <p:spPr>
          <a:xfrm>
            <a:off x="384240" y="1942186"/>
            <a:ext cx="2976709" cy="387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ko-KR" altLang="en-US" sz="10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유의수준 </a:t>
            </a:r>
            <a:r>
              <a:rPr lang="en-US" altLang="ko-KR" sz="10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0.1</a:t>
            </a:r>
            <a:r>
              <a:rPr lang="ko-KR" altLang="en-US" sz="10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의</a:t>
            </a:r>
            <a:r>
              <a:rPr lang="en-US" altLang="ko-KR" sz="10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</a:t>
            </a:r>
            <a:r>
              <a:rPr lang="ko-KR" altLang="en-US" sz="10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설비와 불량 간 연관성 있는</a:t>
            </a:r>
            <a:r>
              <a:rPr lang="en-US" altLang="ko-KR" sz="10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</a:t>
            </a:r>
            <a:r>
              <a:rPr lang="ko-KR" altLang="en-US" sz="10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공정 도출</a:t>
            </a:r>
            <a:endParaRPr lang="en-US" altLang="ko-KR" sz="10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6C3F7EB-8BBF-4AAE-86A4-CB7BE261ECD4}"/>
              </a:ext>
            </a:extLst>
          </p:cNvPr>
          <p:cNvSpPr txBox="1"/>
          <p:nvPr/>
        </p:nvSpPr>
        <p:spPr>
          <a:xfrm>
            <a:off x="3461430" y="1626103"/>
            <a:ext cx="2976710" cy="344005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ko-KR" altLang="en-US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각 공정 설비 간 불량률 차이 분산분석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0BCDA9F-1207-4C45-8783-B68CB135E98E}"/>
              </a:ext>
            </a:extLst>
          </p:cNvPr>
          <p:cNvSpPr txBox="1"/>
          <p:nvPr/>
        </p:nvSpPr>
        <p:spPr>
          <a:xfrm>
            <a:off x="6539500" y="1626103"/>
            <a:ext cx="2976710" cy="344005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ko-KR" altLang="en-US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주요설비 탐색</a:t>
            </a:r>
          </a:p>
        </p:txBody>
      </p:sp>
      <p:sp>
        <p:nvSpPr>
          <p:cNvPr id="71" name="제목 1">
            <a:extLst>
              <a:ext uri="{FF2B5EF4-FFF2-40B4-BE49-F238E27FC236}">
                <a16:creationId xmlns:a16="http://schemas.microsoft.com/office/drawing/2014/main" id="{422C4049-92EF-4A1E-9909-F5124C1C4DDA}"/>
              </a:ext>
            </a:extLst>
          </p:cNvPr>
          <p:cNvSpPr>
            <a:spLocks noGrp="1"/>
          </p:cNvSpPr>
          <p:nvPr/>
        </p:nvSpPr>
        <p:spPr>
          <a:xfrm>
            <a:off x="3464644" y="1933560"/>
            <a:ext cx="2976709" cy="387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ko-KR" altLang="en-US" sz="10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유의수준 </a:t>
            </a:r>
            <a:r>
              <a:rPr lang="en-US" altLang="ko-KR" sz="10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0.05</a:t>
            </a:r>
            <a:r>
              <a:rPr lang="ko-KR" altLang="en-US" sz="10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의 설비간 불량률 차이가 있는 공정 확인</a:t>
            </a:r>
          </a:p>
        </p:txBody>
      </p:sp>
      <p:sp>
        <p:nvSpPr>
          <p:cNvPr id="72" name="제목 1">
            <a:extLst>
              <a:ext uri="{FF2B5EF4-FFF2-40B4-BE49-F238E27FC236}">
                <a16:creationId xmlns:a16="http://schemas.microsoft.com/office/drawing/2014/main" id="{5AAB03E0-3D6D-4885-B3AF-62D4C2CB24F9}"/>
              </a:ext>
            </a:extLst>
          </p:cNvPr>
          <p:cNvSpPr>
            <a:spLocks noGrp="1"/>
          </p:cNvSpPr>
          <p:nvPr/>
        </p:nvSpPr>
        <p:spPr>
          <a:xfrm>
            <a:off x="6535074" y="1933560"/>
            <a:ext cx="2976709" cy="387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ko-KR" altLang="en-US" sz="10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변수중요도 상위 </a:t>
            </a:r>
            <a:r>
              <a:rPr lang="en-US" altLang="ko-KR" sz="10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3</a:t>
            </a:r>
            <a:r>
              <a:rPr lang="ko-KR" altLang="en-US" sz="10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개 도출 시 공통 주요 설비</a:t>
            </a:r>
            <a:endParaRPr lang="en-US" altLang="ko-KR" sz="10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graphicFrame>
        <p:nvGraphicFramePr>
          <p:cNvPr id="73" name="표 7">
            <a:extLst>
              <a:ext uri="{FF2B5EF4-FFF2-40B4-BE49-F238E27FC236}">
                <a16:creationId xmlns:a16="http://schemas.microsoft.com/office/drawing/2014/main" id="{C8F525D6-58F6-4408-8BD9-191DC71F49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8405303"/>
              </p:ext>
            </p:extLst>
          </p:nvPr>
        </p:nvGraphicFramePr>
        <p:xfrm>
          <a:off x="470502" y="2398720"/>
          <a:ext cx="2807536" cy="15608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3768">
                  <a:extLst>
                    <a:ext uri="{9D8B030D-6E8A-4147-A177-3AD203B41FA5}">
                      <a16:colId xmlns:a16="http://schemas.microsoft.com/office/drawing/2014/main" val="1219523437"/>
                    </a:ext>
                  </a:extLst>
                </a:gridCol>
                <a:gridCol w="1403768">
                  <a:extLst>
                    <a:ext uri="{9D8B030D-6E8A-4147-A177-3AD203B41FA5}">
                      <a16:colId xmlns:a16="http://schemas.microsoft.com/office/drawing/2014/main" val="1859486436"/>
                    </a:ext>
                  </a:extLst>
                </a:gridCol>
              </a:tblGrid>
              <a:tr h="2601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공정</a:t>
                      </a:r>
                      <a:r>
                        <a:rPr lang="en-US" altLang="ko-KR" sz="10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 </a:t>
                      </a:r>
                      <a:r>
                        <a:rPr lang="ko-KR" altLang="en-US" sz="10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설비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B212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p-value</a:t>
                      </a:r>
                      <a:endParaRPr lang="ko-KR" altLang="en-US" sz="1000" dirty="0"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B212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3228104"/>
                  </a:ext>
                </a:extLst>
              </a:tr>
              <a:tr h="2601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</a:rPr>
                        <a:t>유전체 소성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</a:rPr>
                        <a:t>0.00</a:t>
                      </a:r>
                      <a:endParaRPr lang="ko-KR" altLang="en-US" sz="1050" dirty="0">
                        <a:latin typeface="나눔스퀘어OTF_ac Bold" panose="020B0600000101010101" pitchFamily="34" charset="-127"/>
                        <a:ea typeface="나눔스퀘어OTF_ac Bold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9998640"/>
                  </a:ext>
                </a:extLst>
              </a:tr>
              <a:tr h="2601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</a:rPr>
                        <a:t>AG RTD</a:t>
                      </a:r>
                      <a:endParaRPr lang="ko-KR" altLang="en-US" sz="1050" dirty="0">
                        <a:latin typeface="나눔스퀘어OTF_ac Bold" panose="020B0600000101010101" pitchFamily="34" charset="-127"/>
                        <a:ea typeface="나눔스퀘어OTF_ac Bold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</a:rPr>
                        <a:t>0.03</a:t>
                      </a:r>
                      <a:endParaRPr lang="ko-KR" altLang="en-US" sz="1050" dirty="0">
                        <a:latin typeface="나눔스퀘어OTF_ac Bold" panose="020B0600000101010101" pitchFamily="34" charset="-127"/>
                        <a:ea typeface="나눔스퀘어OTF_ac Bold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1902571"/>
                  </a:ext>
                </a:extLst>
              </a:tr>
              <a:tr h="2601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</a:rPr>
                        <a:t>BUS </a:t>
                      </a:r>
                      <a:r>
                        <a:rPr lang="ko-KR" altLang="en-US" sz="1050" dirty="0"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</a:rPr>
                        <a:t>현상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</a:rPr>
                        <a:t>0.06</a:t>
                      </a:r>
                      <a:endParaRPr lang="ko-KR" altLang="en-US" sz="1050" dirty="0">
                        <a:latin typeface="나눔스퀘어OTF_ac Bold" panose="020B0600000101010101" pitchFamily="34" charset="-127"/>
                        <a:ea typeface="나눔스퀘어OTF_ac Bold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6952402"/>
                  </a:ext>
                </a:extLst>
              </a:tr>
              <a:tr h="2601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형광체 </a:t>
                      </a:r>
                      <a:r>
                        <a:rPr lang="en-US" altLang="ko-KR" sz="8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G </a:t>
                      </a:r>
                      <a:r>
                        <a:rPr lang="ko-KR" altLang="en-US" sz="8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건조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0.07</a:t>
                      </a:r>
                      <a:endParaRPr lang="ko-KR" altLang="en-US" sz="800" dirty="0"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2123469"/>
                  </a:ext>
                </a:extLst>
              </a:tr>
              <a:tr h="2601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형광체 소성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0.07</a:t>
                      </a:r>
                      <a:endParaRPr lang="ko-KR" altLang="en-US" sz="800" dirty="0"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3407424"/>
                  </a:ext>
                </a:extLst>
              </a:tr>
            </a:tbl>
          </a:graphicData>
        </a:graphic>
      </p:graphicFrame>
      <p:graphicFrame>
        <p:nvGraphicFramePr>
          <p:cNvPr id="74" name="표 7">
            <a:extLst>
              <a:ext uri="{FF2B5EF4-FFF2-40B4-BE49-F238E27FC236}">
                <a16:creationId xmlns:a16="http://schemas.microsoft.com/office/drawing/2014/main" id="{E23401BE-87B4-46CD-9ABA-0B4E61A8C7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5709436"/>
              </p:ext>
            </p:extLst>
          </p:nvPr>
        </p:nvGraphicFramePr>
        <p:xfrm>
          <a:off x="3582991" y="2398720"/>
          <a:ext cx="2722918" cy="15608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1459">
                  <a:extLst>
                    <a:ext uri="{9D8B030D-6E8A-4147-A177-3AD203B41FA5}">
                      <a16:colId xmlns:a16="http://schemas.microsoft.com/office/drawing/2014/main" val="1219523437"/>
                    </a:ext>
                  </a:extLst>
                </a:gridCol>
                <a:gridCol w="1361459">
                  <a:extLst>
                    <a:ext uri="{9D8B030D-6E8A-4147-A177-3AD203B41FA5}">
                      <a16:colId xmlns:a16="http://schemas.microsoft.com/office/drawing/2014/main" val="1859486436"/>
                    </a:ext>
                  </a:extLst>
                </a:gridCol>
              </a:tblGrid>
              <a:tr h="2601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공정</a:t>
                      </a:r>
                      <a:r>
                        <a:rPr lang="en-US" altLang="ko-KR" sz="10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 </a:t>
                      </a:r>
                      <a:r>
                        <a:rPr lang="ko-KR" altLang="en-US" sz="10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설비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B212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p-value</a:t>
                      </a:r>
                      <a:endParaRPr lang="ko-KR" altLang="en-US" sz="1000" dirty="0"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B212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3228104"/>
                  </a:ext>
                </a:extLst>
              </a:tr>
              <a:tr h="2601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</a:rPr>
                        <a:t>유전체 소성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</a:rPr>
                        <a:t>0.001</a:t>
                      </a:r>
                      <a:endParaRPr lang="ko-KR" altLang="en-US" sz="1050" dirty="0">
                        <a:latin typeface="나눔스퀘어OTF_ac Bold" panose="020B0600000101010101" pitchFamily="34" charset="-127"/>
                        <a:ea typeface="나눔스퀘어OTF_ac Bold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9998640"/>
                  </a:ext>
                </a:extLst>
              </a:tr>
              <a:tr h="2601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</a:rPr>
                        <a:t>AG RTD</a:t>
                      </a:r>
                      <a:endParaRPr lang="ko-KR" altLang="en-US" sz="1050" dirty="0">
                        <a:latin typeface="나눔스퀘어OTF_ac Bold" panose="020B0600000101010101" pitchFamily="34" charset="-127"/>
                        <a:ea typeface="나눔스퀘어OTF_ac Bold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</a:rPr>
                        <a:t>0.006</a:t>
                      </a:r>
                      <a:endParaRPr lang="ko-KR" altLang="en-US" sz="1050" dirty="0">
                        <a:latin typeface="나눔스퀘어OTF_ac Bold" panose="020B0600000101010101" pitchFamily="34" charset="-127"/>
                        <a:ea typeface="나눔스퀘어OTF_ac Bold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1902571"/>
                  </a:ext>
                </a:extLst>
              </a:tr>
              <a:tr h="2601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</a:rPr>
                        <a:t>BUS </a:t>
                      </a:r>
                      <a:r>
                        <a:rPr lang="ko-KR" altLang="en-US" sz="1050" dirty="0"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</a:rPr>
                        <a:t>현상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</a:rPr>
                        <a:t>0.02</a:t>
                      </a:r>
                      <a:endParaRPr lang="ko-KR" altLang="en-US" sz="1050" dirty="0">
                        <a:latin typeface="나눔스퀘어OTF_ac Bold" panose="020B0600000101010101" pitchFamily="34" charset="-127"/>
                        <a:ea typeface="나눔스퀘어OTF_ac Bold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6952402"/>
                  </a:ext>
                </a:extLst>
              </a:tr>
              <a:tr h="2601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5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형광체 소성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5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0.03</a:t>
                      </a:r>
                      <a:endParaRPr lang="ko-KR" altLang="en-US" sz="850" dirty="0"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2123469"/>
                  </a:ext>
                </a:extLst>
              </a:tr>
              <a:tr h="2601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5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형광체 </a:t>
                      </a:r>
                      <a:r>
                        <a:rPr lang="en-US" altLang="ko-KR" sz="85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G </a:t>
                      </a:r>
                      <a:r>
                        <a:rPr lang="ko-KR" altLang="en-US" sz="85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건조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5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0.05</a:t>
                      </a:r>
                      <a:endParaRPr lang="ko-KR" altLang="en-US" sz="850" dirty="0"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3407424"/>
                  </a:ext>
                </a:extLst>
              </a:tr>
            </a:tbl>
          </a:graphicData>
        </a:graphic>
      </p:graphicFrame>
      <p:graphicFrame>
        <p:nvGraphicFramePr>
          <p:cNvPr id="75" name="표 7">
            <a:extLst>
              <a:ext uri="{FF2B5EF4-FFF2-40B4-BE49-F238E27FC236}">
                <a16:creationId xmlns:a16="http://schemas.microsoft.com/office/drawing/2014/main" id="{EF5F977A-C515-4787-AE8C-5A6573C5C4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5435925"/>
              </p:ext>
            </p:extLst>
          </p:nvPr>
        </p:nvGraphicFramePr>
        <p:xfrm>
          <a:off x="6611361" y="2398720"/>
          <a:ext cx="2824136" cy="15706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6034">
                  <a:extLst>
                    <a:ext uri="{9D8B030D-6E8A-4147-A177-3AD203B41FA5}">
                      <a16:colId xmlns:a16="http://schemas.microsoft.com/office/drawing/2014/main" val="879808542"/>
                    </a:ext>
                  </a:extLst>
                </a:gridCol>
                <a:gridCol w="706034">
                  <a:extLst>
                    <a:ext uri="{9D8B030D-6E8A-4147-A177-3AD203B41FA5}">
                      <a16:colId xmlns:a16="http://schemas.microsoft.com/office/drawing/2014/main" val="1847072093"/>
                    </a:ext>
                  </a:extLst>
                </a:gridCol>
                <a:gridCol w="706034">
                  <a:extLst>
                    <a:ext uri="{9D8B030D-6E8A-4147-A177-3AD203B41FA5}">
                      <a16:colId xmlns:a16="http://schemas.microsoft.com/office/drawing/2014/main" val="1517246309"/>
                    </a:ext>
                  </a:extLst>
                </a:gridCol>
                <a:gridCol w="706034">
                  <a:extLst>
                    <a:ext uri="{9D8B030D-6E8A-4147-A177-3AD203B41FA5}">
                      <a16:colId xmlns:a16="http://schemas.microsoft.com/office/drawing/2014/main" val="2450111433"/>
                    </a:ext>
                  </a:extLst>
                </a:gridCol>
              </a:tblGrid>
              <a:tr h="2454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</a:rPr>
                        <a:t>DT</a:t>
                      </a:r>
                      <a:endParaRPr lang="ko-KR" altLang="en-US" sz="1000" dirty="0">
                        <a:latin typeface="나눔스퀘어OTF_ac Bold" panose="020B0600000101010101" pitchFamily="34" charset="-127"/>
                        <a:ea typeface="나눔스퀘어OTF_ac Bold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B212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</a:rPr>
                        <a:t>RF</a:t>
                      </a:r>
                      <a:endParaRPr lang="ko-KR" altLang="en-US" sz="1000" dirty="0">
                        <a:latin typeface="나눔스퀘어OTF_ac Bold" panose="020B0600000101010101" pitchFamily="34" charset="-127"/>
                        <a:ea typeface="나눔스퀘어OTF_ac Bold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B212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</a:rPr>
                        <a:t>GB</a:t>
                      </a:r>
                      <a:endParaRPr lang="ko-KR" altLang="en-US" sz="1000" dirty="0">
                        <a:latin typeface="나눔스퀘어OTF_ac Bold" panose="020B0600000101010101" pitchFamily="34" charset="-127"/>
                        <a:ea typeface="나눔스퀘어OTF_ac Bold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B212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</a:rPr>
                        <a:t>LR</a:t>
                      </a:r>
                      <a:endParaRPr lang="ko-KR" altLang="en-US" sz="1000" dirty="0">
                        <a:latin typeface="나눔스퀘어OTF_ac Bold" panose="020B0600000101010101" pitchFamily="34" charset="-127"/>
                        <a:ea typeface="나눔스퀘어OTF_ac Bold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B212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1918657"/>
                  </a:ext>
                </a:extLst>
              </a:tr>
              <a:tr h="44174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14000"/>
                        </a:lnSpc>
                      </a:pPr>
                      <a:r>
                        <a:rPr lang="ko-KR" altLang="en-US" sz="7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형광체 소성</a:t>
                      </a:r>
                      <a:endParaRPr lang="en-US" altLang="ko-KR" sz="700" dirty="0"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  <a:p>
                      <a:pPr algn="ctr" latinLnBrk="1">
                        <a:lnSpc>
                          <a:spcPct val="114000"/>
                        </a:lnSpc>
                      </a:pPr>
                      <a:r>
                        <a:rPr lang="en-US" altLang="ko-KR" sz="7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</a:t>
                      </a:r>
                      <a:r>
                        <a:rPr lang="ko-KR" altLang="en-US" sz="7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4000"/>
                        </a:lnSpc>
                      </a:pPr>
                      <a:r>
                        <a:rPr lang="en-US" altLang="ko-KR" sz="7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AG </a:t>
                      </a:r>
                      <a:r>
                        <a:rPr lang="ko-KR" altLang="en-US" sz="700" dirty="0" err="1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노광</a:t>
                      </a:r>
                      <a:r>
                        <a:rPr lang="ko-KR" altLang="en-US" sz="7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 </a:t>
                      </a:r>
                      <a:endParaRPr lang="en-US" altLang="ko-KR" sz="700" dirty="0"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  <a:p>
                      <a:pPr algn="ctr" latinLnBrk="1">
                        <a:lnSpc>
                          <a:spcPct val="114000"/>
                        </a:lnSpc>
                      </a:pPr>
                      <a:r>
                        <a:rPr lang="en-US" altLang="ko-KR" sz="7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</a:t>
                      </a:r>
                      <a:r>
                        <a:rPr lang="ko-KR" altLang="en-US" sz="7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4000"/>
                        </a:lnSpc>
                      </a:pPr>
                      <a:r>
                        <a:rPr lang="ko-KR" altLang="en-US" sz="900" dirty="0"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</a:rPr>
                        <a:t>유전체 소성 </a:t>
                      </a:r>
                      <a:r>
                        <a:rPr lang="en-US" altLang="ko-KR" sz="900" dirty="0"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</a:rPr>
                        <a:t>2</a:t>
                      </a:r>
                      <a:r>
                        <a:rPr lang="ko-KR" altLang="en-US" sz="900" dirty="0"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</a:rPr>
                        <a:t>호기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4000"/>
                        </a:lnSpc>
                      </a:pPr>
                      <a:r>
                        <a:rPr lang="ko-KR" altLang="en-US" sz="900" dirty="0"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</a:rPr>
                        <a:t>유전체 소성 </a:t>
                      </a:r>
                      <a:r>
                        <a:rPr lang="en-US" altLang="ko-KR" sz="900" dirty="0"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</a:rPr>
                        <a:t>3</a:t>
                      </a:r>
                      <a:r>
                        <a:rPr lang="ko-KR" altLang="en-US" sz="900" dirty="0"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</a:rPr>
                        <a:t>호기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63647"/>
                  </a:ext>
                </a:extLst>
              </a:tr>
              <a:tr h="44174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14000"/>
                        </a:lnSpc>
                      </a:pPr>
                      <a:r>
                        <a:rPr lang="ko-KR" altLang="en-US" sz="900" dirty="0"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</a:rPr>
                        <a:t>유전체 소성 </a:t>
                      </a:r>
                      <a:r>
                        <a:rPr lang="en-US" altLang="ko-KR" sz="900" dirty="0"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</a:rPr>
                        <a:t>2</a:t>
                      </a:r>
                      <a:r>
                        <a:rPr lang="ko-KR" altLang="en-US" sz="900" dirty="0"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</a:rPr>
                        <a:t>호기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4000"/>
                        </a:lnSpc>
                      </a:pPr>
                      <a:r>
                        <a:rPr lang="en-US" altLang="ko-KR" sz="7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BLACK </a:t>
                      </a:r>
                      <a:r>
                        <a:rPr lang="ko-KR" altLang="en-US" sz="7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인쇄 </a:t>
                      </a:r>
                      <a:r>
                        <a:rPr lang="en-US" altLang="ko-KR" sz="7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</a:t>
                      </a:r>
                      <a:r>
                        <a:rPr lang="ko-KR" altLang="en-US" sz="7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4000"/>
                        </a:lnSpc>
                      </a:pPr>
                      <a:r>
                        <a:rPr lang="ko-KR" altLang="en-US" sz="900" dirty="0"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</a:rPr>
                        <a:t>유전체 소성 </a:t>
                      </a:r>
                      <a:r>
                        <a:rPr lang="en-US" altLang="ko-KR" sz="900" dirty="0"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</a:rPr>
                        <a:t>3</a:t>
                      </a:r>
                      <a:r>
                        <a:rPr lang="ko-KR" altLang="en-US" sz="900" dirty="0"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</a:rPr>
                        <a:t>호기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4000"/>
                        </a:lnSpc>
                      </a:pPr>
                      <a:r>
                        <a:rPr lang="ko-KR" altLang="en-US" sz="7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형광체 소성</a:t>
                      </a:r>
                      <a:endParaRPr lang="en-US" altLang="ko-KR" sz="700" dirty="0"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  <a:p>
                      <a:pPr algn="ctr" latinLnBrk="1">
                        <a:lnSpc>
                          <a:spcPct val="114000"/>
                        </a:lnSpc>
                      </a:pPr>
                      <a:r>
                        <a:rPr lang="en-US" altLang="ko-KR" sz="7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3</a:t>
                      </a:r>
                      <a:r>
                        <a:rPr lang="ko-KR" altLang="en-US" sz="7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1231551"/>
                  </a:ext>
                </a:extLst>
              </a:tr>
              <a:tr h="44174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14000"/>
                        </a:lnSpc>
                      </a:pPr>
                      <a:r>
                        <a:rPr lang="ko-KR" altLang="en-US" sz="7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형광체 </a:t>
                      </a:r>
                      <a:r>
                        <a:rPr lang="en-US" altLang="ko-KR" sz="7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G</a:t>
                      </a:r>
                      <a:r>
                        <a:rPr lang="ko-KR" altLang="en-US" sz="7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도포</a:t>
                      </a:r>
                      <a:endParaRPr lang="en-US" altLang="ko-KR" sz="700" dirty="0"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  <a:p>
                      <a:pPr algn="ctr" latinLnBrk="1">
                        <a:lnSpc>
                          <a:spcPct val="114000"/>
                        </a:lnSpc>
                      </a:pPr>
                      <a:r>
                        <a:rPr lang="en-US" altLang="ko-KR" sz="7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</a:t>
                      </a:r>
                      <a:r>
                        <a:rPr lang="ko-KR" altLang="en-US" sz="7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4000"/>
                        </a:lnSpc>
                      </a:pPr>
                      <a:r>
                        <a:rPr lang="ko-KR" altLang="en-US" sz="900" dirty="0"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</a:rPr>
                        <a:t>유전체 소성 </a:t>
                      </a:r>
                      <a:r>
                        <a:rPr lang="en-US" altLang="ko-KR" sz="900" dirty="0"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</a:rPr>
                        <a:t>2</a:t>
                      </a:r>
                      <a:r>
                        <a:rPr lang="ko-KR" altLang="en-US" sz="900" dirty="0"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</a:rPr>
                        <a:t>호기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4000"/>
                        </a:lnSpc>
                      </a:pPr>
                      <a:r>
                        <a:rPr lang="en-US" altLang="ko-KR" sz="7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MGO 1</a:t>
                      </a:r>
                      <a:r>
                        <a:rPr lang="ko-KR" altLang="en-US" sz="7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4000"/>
                        </a:lnSpc>
                      </a:pPr>
                      <a:r>
                        <a:rPr lang="en-US" altLang="ko-KR" sz="7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BUS</a:t>
                      </a:r>
                      <a:r>
                        <a:rPr lang="ko-KR" altLang="en-US" sz="7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 현상</a:t>
                      </a:r>
                      <a:endParaRPr lang="en-US" altLang="ko-KR" sz="700" dirty="0"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  <a:p>
                      <a:pPr algn="ctr" latinLnBrk="1">
                        <a:lnSpc>
                          <a:spcPct val="114000"/>
                        </a:lnSpc>
                      </a:pPr>
                      <a:r>
                        <a:rPr lang="en-US" altLang="ko-KR" sz="7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</a:t>
                      </a:r>
                      <a:r>
                        <a:rPr lang="ko-KR" altLang="en-US" sz="7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3769553"/>
                  </a:ext>
                </a:extLst>
              </a:tr>
            </a:tbl>
          </a:graphicData>
        </a:graphic>
      </p:graphicFrame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C950552-AD49-42FE-8707-7EFF761EF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57DA9-D061-434C-A620-33FE0A54C448}" type="slidenum">
              <a:rPr lang="ko-KR" altLang="en-US" smtClean="0"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293115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309B8109-98C8-45ED-98AE-19144C2509CC}"/>
              </a:ext>
            </a:extLst>
          </p:cNvPr>
          <p:cNvGrpSpPr/>
          <p:nvPr/>
        </p:nvGrpSpPr>
        <p:grpSpPr>
          <a:xfrm>
            <a:off x="0" y="-558195"/>
            <a:ext cx="1354649" cy="1416192"/>
            <a:chOff x="1090298" y="2985327"/>
            <a:chExt cx="1636294" cy="1748589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64429016-CDC7-49C1-A367-298631C2D99E}"/>
                </a:ext>
              </a:extLst>
            </p:cNvPr>
            <p:cNvSpPr/>
            <p:nvPr/>
          </p:nvSpPr>
          <p:spPr>
            <a:xfrm rot="18479529">
              <a:off x="1034150" y="3041475"/>
              <a:ext cx="1748589" cy="1636294"/>
            </a:xfrm>
            <a:prstGeom prst="round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95B5533A-04FC-4281-958F-2EA4DD23FFD0}"/>
                </a:ext>
              </a:extLst>
            </p:cNvPr>
            <p:cNvSpPr/>
            <p:nvPr/>
          </p:nvSpPr>
          <p:spPr>
            <a:xfrm rot="17778217">
              <a:off x="1338908" y="3345080"/>
              <a:ext cx="1355078" cy="1409844"/>
            </a:xfrm>
            <a:prstGeom prst="round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4C3FFEF-B461-4F71-BB53-7DFD2D17D947}"/>
                </a:ext>
              </a:extLst>
            </p:cNvPr>
            <p:cNvSpPr txBox="1"/>
            <p:nvPr/>
          </p:nvSpPr>
          <p:spPr>
            <a:xfrm>
              <a:off x="1409017" y="3645920"/>
              <a:ext cx="1276540" cy="10260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dirty="0">
                  <a:solidFill>
                    <a:schemeClr val="bg1">
                      <a:lumMod val="95000"/>
                    </a:schemeClr>
                  </a:solidFill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03</a:t>
              </a:r>
              <a:endParaRPr lang="ko-KR" altLang="en-US" sz="4800" dirty="0">
                <a:solidFill>
                  <a:schemeClr val="bg1">
                    <a:lumMod val="9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D48BC80-712C-4C12-B335-6F8B2726469D}"/>
              </a:ext>
            </a:extLst>
          </p:cNvPr>
          <p:cNvSpPr txBox="1"/>
          <p:nvPr/>
        </p:nvSpPr>
        <p:spPr>
          <a:xfrm>
            <a:off x="1584126" y="158461"/>
            <a:ext cx="6465218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>
              <a:defRPr/>
            </a:pPr>
            <a:r>
              <a:rPr kumimoji="1" lang="ko-KR" altLang="en-US" sz="2400" kern="0" spc="-100" dirty="0">
                <a:solidFill>
                  <a:srgbClr val="00206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분석 결과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F1640E67-CA10-41DA-85AA-B6616694AAFD}"/>
              </a:ext>
            </a:extLst>
          </p:cNvPr>
          <p:cNvGrpSpPr/>
          <p:nvPr/>
        </p:nvGrpSpPr>
        <p:grpSpPr>
          <a:xfrm>
            <a:off x="8442672" y="30751"/>
            <a:ext cx="1477269" cy="307777"/>
            <a:chOff x="8485802" y="4873"/>
            <a:chExt cx="1477269" cy="30777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C5118D0-C239-4E43-B03A-6CB31B1CBB13}"/>
                </a:ext>
              </a:extLst>
            </p:cNvPr>
            <p:cNvSpPr txBox="1"/>
            <p:nvPr/>
          </p:nvSpPr>
          <p:spPr>
            <a:xfrm>
              <a:off x="8675539" y="4873"/>
              <a:ext cx="12875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dist"/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(</a:t>
              </a:r>
              <a:r>
                <a:rPr lang="ko-KR" altLang="en-US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주</a:t>
              </a:r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) PDP-One</a:t>
              </a:r>
              <a:endParaRPr lang="ko-KR" altLang="en-US" sz="14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87D2D921-73AC-45EA-96B4-1D1E8B7592EE}"/>
                </a:ext>
              </a:extLst>
            </p:cNvPr>
            <p:cNvGrpSpPr/>
            <p:nvPr/>
          </p:nvGrpSpPr>
          <p:grpSpPr>
            <a:xfrm>
              <a:off x="8485802" y="79737"/>
              <a:ext cx="252766" cy="154383"/>
              <a:chOff x="5943600" y="517585"/>
              <a:chExt cx="364310" cy="222511"/>
            </a:xfrm>
          </p:grpSpPr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0AA0E04B-2226-4D80-B9C2-4ED06D49FF98}"/>
                  </a:ext>
                </a:extLst>
              </p:cNvPr>
              <p:cNvSpPr/>
              <p:nvPr/>
            </p:nvSpPr>
            <p:spPr>
              <a:xfrm>
                <a:off x="5943600" y="517585"/>
                <a:ext cx="222511" cy="222511"/>
              </a:xfrm>
              <a:prstGeom prst="ellipse">
                <a:avLst/>
              </a:prstGeom>
              <a:solidFill>
                <a:srgbClr val="00206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F08712B1-066C-4C83-A615-EC0B654B7B06}"/>
                  </a:ext>
                </a:extLst>
              </p:cNvPr>
              <p:cNvSpPr/>
              <p:nvPr/>
            </p:nvSpPr>
            <p:spPr>
              <a:xfrm>
                <a:off x="6085399" y="517585"/>
                <a:ext cx="222511" cy="222511"/>
              </a:xfrm>
              <a:prstGeom prst="ellipse">
                <a:avLst/>
              </a:prstGeom>
              <a:solidFill>
                <a:srgbClr val="7030A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E1D489D1-951A-4C0F-8838-F6BD652E964D}"/>
              </a:ext>
            </a:extLst>
          </p:cNvPr>
          <p:cNvSpPr txBox="1"/>
          <p:nvPr/>
        </p:nvSpPr>
        <p:spPr>
          <a:xfrm>
            <a:off x="2819792" y="216281"/>
            <a:ext cx="1624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Vital Few</a:t>
            </a:r>
            <a:r>
              <a:rPr lang="ko-KR" altLang="en-US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 선정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411B92-A8AD-48A5-A936-8434BB7F08F3}"/>
              </a:ext>
            </a:extLst>
          </p:cNvPr>
          <p:cNvSpPr txBox="1"/>
          <p:nvPr/>
        </p:nvSpPr>
        <p:spPr>
          <a:xfrm>
            <a:off x="4664581" y="3040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C13DF73-D983-4C85-A0C7-E620B3141A7A}"/>
              </a:ext>
            </a:extLst>
          </p:cNvPr>
          <p:cNvSpPr/>
          <p:nvPr/>
        </p:nvSpPr>
        <p:spPr>
          <a:xfrm>
            <a:off x="-5315" y="1152738"/>
            <a:ext cx="9906000" cy="352279"/>
          </a:xfrm>
          <a:prstGeom prst="rect">
            <a:avLst/>
          </a:prstGeom>
          <a:solidFill>
            <a:srgbClr val="00206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변수 중요도에 따른 공정별 불량에 가장 영향을 미치는 </a:t>
            </a:r>
            <a:r>
              <a:rPr lang="en-US" altLang="ko-KR" dirty="0">
                <a:solidFill>
                  <a:schemeClr val="bg1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Vital Few </a:t>
            </a:r>
            <a:r>
              <a:rPr lang="ko-KR" altLang="en-US" dirty="0">
                <a:solidFill>
                  <a:schemeClr val="bg1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도출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E1B51294-FBFF-4611-9E52-36B0658818A4}"/>
              </a:ext>
            </a:extLst>
          </p:cNvPr>
          <p:cNvSpPr/>
          <p:nvPr/>
        </p:nvSpPr>
        <p:spPr>
          <a:xfrm>
            <a:off x="387501" y="1784391"/>
            <a:ext cx="2983139" cy="1942218"/>
          </a:xfrm>
          <a:prstGeom prst="rect">
            <a:avLst/>
          </a:prstGeom>
          <a:solidFill>
            <a:schemeClr val="bg1">
              <a:lumMod val="65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F5FF2964-12A0-4EC3-815C-5D090066C9BB}"/>
              </a:ext>
            </a:extLst>
          </p:cNvPr>
          <p:cNvSpPr/>
          <p:nvPr/>
        </p:nvSpPr>
        <p:spPr>
          <a:xfrm>
            <a:off x="6544419" y="1784389"/>
            <a:ext cx="2983139" cy="1942218"/>
          </a:xfrm>
          <a:prstGeom prst="rect">
            <a:avLst/>
          </a:prstGeom>
          <a:solidFill>
            <a:schemeClr val="bg1">
              <a:lumMod val="65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DF4CBCCE-433E-4C37-8BE5-A263F2BDBB3A}"/>
              </a:ext>
            </a:extLst>
          </p:cNvPr>
          <p:cNvSpPr/>
          <p:nvPr/>
        </p:nvSpPr>
        <p:spPr>
          <a:xfrm>
            <a:off x="3465960" y="1784390"/>
            <a:ext cx="2983139" cy="1942218"/>
          </a:xfrm>
          <a:prstGeom prst="rect">
            <a:avLst/>
          </a:prstGeom>
          <a:solidFill>
            <a:schemeClr val="bg1">
              <a:lumMod val="65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20ED5C-9F3E-4AD2-BA3F-B23BF569BC6B}"/>
              </a:ext>
            </a:extLst>
          </p:cNvPr>
          <p:cNvSpPr txBox="1"/>
          <p:nvPr/>
        </p:nvSpPr>
        <p:spPr>
          <a:xfrm>
            <a:off x="1533062" y="1784389"/>
            <a:ext cx="5661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1</a:t>
            </a:r>
            <a:endParaRPr lang="ko-KR" altLang="en-US" sz="4800" dirty="0"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ACF0D24-423E-4DA7-8112-76F47674C821}"/>
              </a:ext>
            </a:extLst>
          </p:cNvPr>
          <p:cNvSpPr txBox="1"/>
          <p:nvPr/>
        </p:nvSpPr>
        <p:spPr>
          <a:xfrm>
            <a:off x="4664581" y="1784389"/>
            <a:ext cx="5661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2</a:t>
            </a:r>
            <a:endParaRPr lang="ko-KR" altLang="en-US" sz="4800" dirty="0"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68FCF46-C389-4130-8D6A-2957E3E8EA5D}"/>
              </a:ext>
            </a:extLst>
          </p:cNvPr>
          <p:cNvSpPr txBox="1"/>
          <p:nvPr/>
        </p:nvSpPr>
        <p:spPr>
          <a:xfrm>
            <a:off x="7743040" y="1784389"/>
            <a:ext cx="5661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3</a:t>
            </a:r>
            <a:endParaRPr lang="ko-KR" altLang="en-US" sz="4800" dirty="0"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C3D5E34-896E-4805-B245-7667952B352C}"/>
              </a:ext>
            </a:extLst>
          </p:cNvPr>
          <p:cNvSpPr/>
          <p:nvPr/>
        </p:nvSpPr>
        <p:spPr>
          <a:xfrm>
            <a:off x="378442" y="2675771"/>
            <a:ext cx="2983139" cy="8252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AG RTD </a:t>
            </a:r>
            <a:r>
              <a:rPr lang="ko-KR" altLang="en-US" sz="20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기판 추출</a:t>
            </a:r>
            <a:r>
              <a:rPr lang="en-US" altLang="ko-KR" sz="20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 </a:t>
            </a:r>
            <a:r>
              <a:rPr lang="ko-KR" altLang="en-US" sz="20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온도 </a:t>
            </a:r>
            <a:r>
              <a:rPr lang="en-US" altLang="ko-KR" sz="12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AG_RTD_TEMP_GLASS_OUT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75FD97FA-654E-4A9E-92D1-EFB0C21A7F7F}"/>
              </a:ext>
            </a:extLst>
          </p:cNvPr>
          <p:cNvSpPr/>
          <p:nvPr/>
        </p:nvSpPr>
        <p:spPr>
          <a:xfrm>
            <a:off x="3465960" y="2675771"/>
            <a:ext cx="2983139" cy="8043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BUS</a:t>
            </a:r>
            <a:r>
              <a:rPr lang="ko-KR" altLang="en-US" sz="20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 현상 탱크</a:t>
            </a:r>
            <a:r>
              <a:rPr lang="en-US" altLang="ko-KR" sz="20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2 </a:t>
            </a:r>
            <a:r>
              <a:rPr lang="ko-KR" altLang="en-US" sz="20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온도</a:t>
            </a:r>
            <a:endParaRPr lang="en-US" altLang="ko-KR" sz="1400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2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BUS_DEVELOP_TEMP_TANK2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76D687F0-CB9D-47A8-992E-FF48A5421638}"/>
              </a:ext>
            </a:extLst>
          </p:cNvPr>
          <p:cNvSpPr/>
          <p:nvPr/>
        </p:nvSpPr>
        <p:spPr>
          <a:xfrm>
            <a:off x="6545541" y="2675771"/>
            <a:ext cx="2982018" cy="8252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유전체 소성 </a:t>
            </a:r>
            <a:r>
              <a:rPr lang="ko-KR" altLang="en-US" sz="2000" dirty="0" err="1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소성로</a:t>
            </a:r>
            <a:r>
              <a:rPr lang="en-US" altLang="ko-KR" sz="20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5</a:t>
            </a:r>
            <a:r>
              <a:rPr lang="ko-KR" altLang="en-US" sz="20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 배기량 </a:t>
            </a:r>
            <a:r>
              <a:rPr lang="en-US" altLang="ko-KR" sz="12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DIELEC_FIRE_EXHAUST_HEAT5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F2758599-C70B-4D3E-8150-97A12132BE09}"/>
              </a:ext>
            </a:extLst>
          </p:cNvPr>
          <p:cNvSpPr/>
          <p:nvPr/>
        </p:nvSpPr>
        <p:spPr>
          <a:xfrm>
            <a:off x="387501" y="3949069"/>
            <a:ext cx="9140057" cy="2511351"/>
          </a:xfrm>
          <a:prstGeom prst="rect">
            <a:avLst/>
          </a:prstGeom>
          <a:solidFill>
            <a:schemeClr val="bg1">
              <a:lumMod val="65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44" name="표 7">
            <a:extLst>
              <a:ext uri="{FF2B5EF4-FFF2-40B4-BE49-F238E27FC236}">
                <a16:creationId xmlns:a16="http://schemas.microsoft.com/office/drawing/2014/main" id="{575CE278-1347-4711-A74C-9E0D5D6377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3524932"/>
              </p:ext>
            </p:extLst>
          </p:nvPr>
        </p:nvGraphicFramePr>
        <p:xfrm>
          <a:off x="552090" y="4148297"/>
          <a:ext cx="8764440" cy="21097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1110">
                  <a:extLst>
                    <a:ext uri="{9D8B030D-6E8A-4147-A177-3AD203B41FA5}">
                      <a16:colId xmlns:a16="http://schemas.microsoft.com/office/drawing/2014/main" val="1219523437"/>
                    </a:ext>
                  </a:extLst>
                </a:gridCol>
                <a:gridCol w="2191110">
                  <a:extLst>
                    <a:ext uri="{9D8B030D-6E8A-4147-A177-3AD203B41FA5}">
                      <a16:colId xmlns:a16="http://schemas.microsoft.com/office/drawing/2014/main" val="1859486436"/>
                    </a:ext>
                  </a:extLst>
                </a:gridCol>
                <a:gridCol w="2191110">
                  <a:extLst>
                    <a:ext uri="{9D8B030D-6E8A-4147-A177-3AD203B41FA5}">
                      <a16:colId xmlns:a16="http://schemas.microsoft.com/office/drawing/2014/main" val="922781040"/>
                    </a:ext>
                  </a:extLst>
                </a:gridCol>
                <a:gridCol w="2191110">
                  <a:extLst>
                    <a:ext uri="{9D8B030D-6E8A-4147-A177-3AD203B41FA5}">
                      <a16:colId xmlns:a16="http://schemas.microsoft.com/office/drawing/2014/main" val="2821020996"/>
                    </a:ext>
                  </a:extLst>
                </a:gridCol>
              </a:tblGrid>
              <a:tr h="3516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</a:rPr>
                        <a:t>의사결정나무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B212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</a:rPr>
                        <a:t>랜덤포레스트</a:t>
                      </a:r>
                      <a:endParaRPr lang="ko-KR" altLang="en-US" sz="1100" dirty="0">
                        <a:latin typeface="나눔스퀘어OTF_ac Bold" panose="020B0600000101010101" pitchFamily="34" charset="-127"/>
                        <a:ea typeface="나눔스퀘어OTF_ac Bold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B212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</a:rPr>
                        <a:t>그래디언트</a:t>
                      </a:r>
                      <a:r>
                        <a:rPr lang="ko-KR" altLang="en-US" sz="1100" dirty="0"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</a:rPr>
                        <a:t> </a:t>
                      </a:r>
                      <a:r>
                        <a:rPr lang="ko-KR" altLang="en-US" sz="1100" dirty="0" err="1"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</a:rPr>
                        <a:t>부스팅</a:t>
                      </a:r>
                      <a:endParaRPr lang="ko-KR" altLang="en-US" sz="1100" dirty="0">
                        <a:latin typeface="나눔스퀘어OTF_ac Bold" panose="020B0600000101010101" pitchFamily="34" charset="-127"/>
                        <a:ea typeface="나눔스퀘어OTF_ac Bold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B212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</a:rPr>
                        <a:t>로지스틱 회귀분석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B212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3228104"/>
                  </a:ext>
                </a:extLst>
              </a:tr>
              <a:tr h="3516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</a:rPr>
                        <a:t>AG RTD </a:t>
                      </a:r>
                      <a:r>
                        <a:rPr lang="ko-KR" altLang="en-US" sz="1200" dirty="0"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</a:rPr>
                        <a:t>기판 추출 온도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</a:rPr>
                        <a:t>AG RTD </a:t>
                      </a:r>
                      <a:r>
                        <a:rPr lang="ko-KR" altLang="en-US" sz="1200" dirty="0"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</a:rPr>
                        <a:t>기판 추출 온도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</a:rPr>
                        <a:t>AG RTD </a:t>
                      </a:r>
                      <a:r>
                        <a:rPr lang="ko-KR" altLang="en-US" sz="1200" dirty="0"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</a:rPr>
                        <a:t>기판 추출 온도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</a:rPr>
                        <a:t>AG RTD </a:t>
                      </a:r>
                      <a:r>
                        <a:rPr lang="ko-KR" altLang="en-US" sz="1200" b="0" dirty="0"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</a:rPr>
                        <a:t>기판 추출</a:t>
                      </a:r>
                      <a:r>
                        <a:rPr lang="en-US" altLang="ko-KR" sz="1200" b="0" dirty="0"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</a:rPr>
                        <a:t> </a:t>
                      </a:r>
                      <a:r>
                        <a:rPr lang="ko-KR" altLang="en-US" sz="1200" b="0" dirty="0"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</a:rPr>
                        <a:t>온도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9998640"/>
                  </a:ext>
                </a:extLst>
              </a:tr>
              <a:tr h="3516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</a:rPr>
                        <a:t>BUS </a:t>
                      </a:r>
                      <a:r>
                        <a:rPr lang="ko-KR" altLang="en-US" sz="1200" dirty="0"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</a:rPr>
                        <a:t>현상 탱크</a:t>
                      </a:r>
                      <a:r>
                        <a:rPr lang="en-US" altLang="ko-KR" sz="1200" dirty="0"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</a:rPr>
                        <a:t>2 </a:t>
                      </a:r>
                      <a:r>
                        <a:rPr lang="ko-KR" altLang="en-US" sz="1200" dirty="0"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</a:rPr>
                        <a:t>온도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</a:rPr>
                        <a:t>BUS </a:t>
                      </a:r>
                      <a:r>
                        <a:rPr lang="ko-KR" altLang="en-US" sz="1200" dirty="0"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</a:rPr>
                        <a:t>현상 탱크</a:t>
                      </a:r>
                      <a:r>
                        <a:rPr lang="en-US" altLang="ko-KR" sz="1200" dirty="0"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</a:rPr>
                        <a:t>2 </a:t>
                      </a:r>
                      <a:r>
                        <a:rPr lang="ko-KR" altLang="en-US" sz="1200" dirty="0"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</a:rPr>
                        <a:t>온도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</a:rPr>
                        <a:t>BUS </a:t>
                      </a:r>
                      <a:r>
                        <a:rPr lang="ko-KR" altLang="en-US" sz="1200" dirty="0"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</a:rPr>
                        <a:t>현상 탱크</a:t>
                      </a:r>
                      <a:r>
                        <a:rPr lang="en-US" altLang="ko-KR" sz="1200" dirty="0"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</a:rPr>
                        <a:t>2 </a:t>
                      </a:r>
                      <a:r>
                        <a:rPr lang="ko-KR" altLang="en-US" sz="1200" dirty="0"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</a:rPr>
                        <a:t>온도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</a:rPr>
                        <a:t>유전체 소성 </a:t>
                      </a:r>
                      <a:r>
                        <a:rPr lang="ko-KR" altLang="en-US" sz="1200" b="0" dirty="0" err="1"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</a:rPr>
                        <a:t>소성로</a:t>
                      </a:r>
                      <a:r>
                        <a:rPr lang="en-US" altLang="ko-KR" sz="1200" b="0" dirty="0"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</a:rPr>
                        <a:t>5</a:t>
                      </a:r>
                      <a:r>
                        <a:rPr lang="ko-KR" altLang="en-US" sz="1200" b="0" dirty="0"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</a:rPr>
                        <a:t> 배기량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1902571"/>
                  </a:ext>
                </a:extLst>
              </a:tr>
              <a:tr h="3516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BUS </a:t>
                      </a:r>
                      <a:r>
                        <a:rPr lang="ko-KR" altLang="en-US" sz="10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현상 탱크</a:t>
                      </a:r>
                      <a:r>
                        <a:rPr lang="en-US" altLang="ko-KR" sz="10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 </a:t>
                      </a:r>
                      <a:r>
                        <a:rPr lang="ko-KR" altLang="en-US" sz="10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온도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AG</a:t>
                      </a:r>
                      <a:r>
                        <a:rPr lang="ko-KR" altLang="en-US" sz="10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 </a:t>
                      </a:r>
                      <a:r>
                        <a:rPr lang="ko-KR" altLang="en-US" sz="1000" dirty="0" err="1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노광</a:t>
                      </a:r>
                      <a:r>
                        <a:rPr lang="ko-KR" altLang="en-US" sz="10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 마스크 온도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BUS </a:t>
                      </a:r>
                      <a:r>
                        <a:rPr lang="ko-KR" altLang="en-US" sz="10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현상 탱크</a:t>
                      </a:r>
                      <a:r>
                        <a:rPr lang="en-US" altLang="ko-KR" sz="10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 </a:t>
                      </a:r>
                      <a:r>
                        <a:rPr lang="ko-KR" altLang="en-US" sz="10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온도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</a:rPr>
                        <a:t>BUS</a:t>
                      </a:r>
                      <a:r>
                        <a:rPr lang="ko-KR" altLang="en-US" sz="1200" b="0" dirty="0"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</a:rPr>
                        <a:t> 현상 탱크</a:t>
                      </a:r>
                      <a:r>
                        <a:rPr lang="en-US" altLang="ko-KR" sz="1200" b="0" dirty="0"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</a:rPr>
                        <a:t>2 </a:t>
                      </a:r>
                      <a:r>
                        <a:rPr lang="ko-KR" altLang="en-US" sz="1200" b="0" dirty="0"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</a:rPr>
                        <a:t>온도</a:t>
                      </a:r>
                      <a:endParaRPr lang="en-US" altLang="ko-KR" sz="1200" b="0" dirty="0">
                        <a:latin typeface="나눔스퀘어OTF_ac Bold" panose="020B0600000101010101" pitchFamily="34" charset="-127"/>
                        <a:ea typeface="나눔스퀘어OTF_ac Bold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6952402"/>
                  </a:ext>
                </a:extLst>
              </a:tr>
              <a:tr h="3516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</a:rPr>
                        <a:t>유전체 소성 </a:t>
                      </a:r>
                      <a:r>
                        <a:rPr lang="ko-KR" altLang="en-US" sz="1200" dirty="0" err="1"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</a:rPr>
                        <a:t>소성로</a:t>
                      </a:r>
                      <a:r>
                        <a:rPr lang="en-US" altLang="ko-KR" sz="1200" dirty="0"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</a:rPr>
                        <a:t>5 </a:t>
                      </a:r>
                      <a:r>
                        <a:rPr lang="ko-KR" altLang="en-US" sz="1200" dirty="0"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</a:rPr>
                        <a:t>배기량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</a:rPr>
                        <a:t>유전체 소성 </a:t>
                      </a:r>
                      <a:r>
                        <a:rPr lang="ko-KR" altLang="en-US" sz="1200" dirty="0" err="1"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</a:rPr>
                        <a:t>소성로</a:t>
                      </a:r>
                      <a:r>
                        <a:rPr lang="en-US" altLang="ko-KR" sz="1200" dirty="0"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</a:rPr>
                        <a:t>5 </a:t>
                      </a:r>
                      <a:r>
                        <a:rPr lang="ko-KR" altLang="en-US" sz="1200" dirty="0"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</a:rPr>
                        <a:t>배기량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</a:rPr>
                        <a:t>유전체 소성 </a:t>
                      </a:r>
                      <a:r>
                        <a:rPr lang="ko-KR" altLang="en-US" sz="1200" dirty="0" err="1"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</a:rPr>
                        <a:t>소성로</a:t>
                      </a:r>
                      <a:r>
                        <a:rPr lang="en-US" altLang="ko-KR" sz="1200" dirty="0"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</a:rPr>
                        <a:t>5 </a:t>
                      </a:r>
                      <a:r>
                        <a:rPr lang="ko-KR" altLang="en-US" sz="1200" dirty="0"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</a:rPr>
                        <a:t>배기량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BUS</a:t>
                      </a:r>
                      <a:r>
                        <a:rPr lang="ko-KR" altLang="en-US" sz="1000" b="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 현상 탱크</a:t>
                      </a:r>
                      <a:r>
                        <a:rPr lang="en-US" altLang="ko-KR" sz="1000" b="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3 </a:t>
                      </a:r>
                      <a:r>
                        <a:rPr lang="ko-KR" altLang="en-US" sz="1000" b="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온도</a:t>
                      </a:r>
                      <a:endParaRPr lang="en-US" altLang="ko-KR" sz="1000" b="0" dirty="0"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2123469"/>
                  </a:ext>
                </a:extLst>
              </a:tr>
              <a:tr h="3516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BLACK RTD </a:t>
                      </a:r>
                      <a:r>
                        <a:rPr lang="ko-KR" altLang="en-US" sz="10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기판 시작 온도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형광체 </a:t>
                      </a:r>
                      <a:r>
                        <a:rPr lang="en-US" altLang="ko-KR" sz="10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R </a:t>
                      </a:r>
                      <a:r>
                        <a:rPr lang="ko-KR" altLang="en-US" sz="10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건조 후드 최고 온도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형광체 </a:t>
                      </a:r>
                      <a:r>
                        <a:rPr lang="en-US" altLang="ko-KR" sz="10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R </a:t>
                      </a:r>
                      <a:r>
                        <a:rPr lang="ko-KR" altLang="en-US" sz="10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건조 </a:t>
                      </a:r>
                      <a:r>
                        <a:rPr lang="ko-KR" altLang="en-US" sz="1000" dirty="0" err="1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격벽</a:t>
                      </a:r>
                      <a:r>
                        <a:rPr lang="ko-KR" altLang="en-US" sz="10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 최고 온도</a:t>
                      </a:r>
                      <a:r>
                        <a:rPr lang="en-US" altLang="ko-KR" sz="10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 </a:t>
                      </a:r>
                      <a:endParaRPr lang="ko-KR" altLang="en-US" sz="1000" dirty="0"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BLACK RTD </a:t>
                      </a:r>
                      <a:r>
                        <a:rPr lang="ko-KR" altLang="en-US" sz="1000" b="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기판</a:t>
                      </a:r>
                      <a:r>
                        <a:rPr lang="en-US" altLang="ko-KR" sz="1000" b="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 </a:t>
                      </a:r>
                      <a:r>
                        <a:rPr lang="ko-KR" altLang="en-US" sz="1000" b="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시작온도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3407424"/>
                  </a:ext>
                </a:extLst>
              </a:tr>
            </a:tbl>
          </a:graphicData>
        </a:graphic>
      </p:graphicFrame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B08B727-5071-41E5-B21A-D6409E37A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57DA9-D061-434C-A620-33FE0A54C448}" type="slidenum">
              <a:rPr lang="ko-KR" altLang="en-US" smtClean="0"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679212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309B8109-98C8-45ED-98AE-19144C2509CC}"/>
              </a:ext>
            </a:extLst>
          </p:cNvPr>
          <p:cNvGrpSpPr/>
          <p:nvPr/>
        </p:nvGrpSpPr>
        <p:grpSpPr>
          <a:xfrm>
            <a:off x="0" y="-558195"/>
            <a:ext cx="1354649" cy="1416192"/>
            <a:chOff x="1090298" y="2985327"/>
            <a:chExt cx="1636294" cy="1748589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64429016-CDC7-49C1-A367-298631C2D99E}"/>
                </a:ext>
              </a:extLst>
            </p:cNvPr>
            <p:cNvSpPr/>
            <p:nvPr/>
          </p:nvSpPr>
          <p:spPr>
            <a:xfrm rot="18479529">
              <a:off x="1034150" y="3041475"/>
              <a:ext cx="1748589" cy="1636294"/>
            </a:xfrm>
            <a:prstGeom prst="round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95B5533A-04FC-4281-958F-2EA4DD23FFD0}"/>
                </a:ext>
              </a:extLst>
            </p:cNvPr>
            <p:cNvSpPr/>
            <p:nvPr/>
          </p:nvSpPr>
          <p:spPr>
            <a:xfrm rot="17778217">
              <a:off x="1338908" y="3345080"/>
              <a:ext cx="1355078" cy="1409844"/>
            </a:xfrm>
            <a:prstGeom prst="round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4C3FFEF-B461-4F71-BB53-7DFD2D17D947}"/>
                </a:ext>
              </a:extLst>
            </p:cNvPr>
            <p:cNvSpPr txBox="1"/>
            <p:nvPr/>
          </p:nvSpPr>
          <p:spPr>
            <a:xfrm>
              <a:off x="1409017" y="3645920"/>
              <a:ext cx="1276540" cy="10260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dirty="0">
                  <a:solidFill>
                    <a:schemeClr val="bg1">
                      <a:lumMod val="95000"/>
                    </a:schemeClr>
                  </a:solidFill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03</a:t>
              </a:r>
              <a:endParaRPr lang="ko-KR" altLang="en-US" sz="4800" dirty="0">
                <a:solidFill>
                  <a:schemeClr val="bg1">
                    <a:lumMod val="9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D48BC80-712C-4C12-B335-6F8B2726469D}"/>
              </a:ext>
            </a:extLst>
          </p:cNvPr>
          <p:cNvSpPr txBox="1"/>
          <p:nvPr/>
        </p:nvSpPr>
        <p:spPr>
          <a:xfrm>
            <a:off x="1584126" y="158461"/>
            <a:ext cx="6465218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>
              <a:defRPr/>
            </a:pPr>
            <a:r>
              <a:rPr kumimoji="1" lang="ko-KR" altLang="en-US" sz="2400" kern="0" spc="-100" dirty="0">
                <a:solidFill>
                  <a:srgbClr val="00206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분석 결과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F1640E67-CA10-41DA-85AA-B6616694AAFD}"/>
              </a:ext>
            </a:extLst>
          </p:cNvPr>
          <p:cNvGrpSpPr/>
          <p:nvPr/>
        </p:nvGrpSpPr>
        <p:grpSpPr>
          <a:xfrm>
            <a:off x="8442672" y="30751"/>
            <a:ext cx="1477269" cy="307777"/>
            <a:chOff x="8485802" y="4873"/>
            <a:chExt cx="1477269" cy="30777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C5118D0-C239-4E43-B03A-6CB31B1CBB13}"/>
                </a:ext>
              </a:extLst>
            </p:cNvPr>
            <p:cNvSpPr txBox="1"/>
            <p:nvPr/>
          </p:nvSpPr>
          <p:spPr>
            <a:xfrm>
              <a:off x="8675539" y="4873"/>
              <a:ext cx="12875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dist"/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(</a:t>
              </a:r>
              <a:r>
                <a:rPr lang="ko-KR" altLang="en-US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주</a:t>
              </a:r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) PDP-One</a:t>
              </a:r>
              <a:endParaRPr lang="ko-KR" altLang="en-US" sz="14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87D2D921-73AC-45EA-96B4-1D1E8B7592EE}"/>
                </a:ext>
              </a:extLst>
            </p:cNvPr>
            <p:cNvGrpSpPr/>
            <p:nvPr/>
          </p:nvGrpSpPr>
          <p:grpSpPr>
            <a:xfrm>
              <a:off x="8485802" y="79737"/>
              <a:ext cx="252766" cy="154383"/>
              <a:chOff x="5943600" y="517585"/>
              <a:chExt cx="364310" cy="222511"/>
            </a:xfrm>
          </p:grpSpPr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0AA0E04B-2226-4D80-B9C2-4ED06D49FF98}"/>
                  </a:ext>
                </a:extLst>
              </p:cNvPr>
              <p:cNvSpPr/>
              <p:nvPr/>
            </p:nvSpPr>
            <p:spPr>
              <a:xfrm>
                <a:off x="5943600" y="517585"/>
                <a:ext cx="222511" cy="222511"/>
              </a:xfrm>
              <a:prstGeom prst="ellipse">
                <a:avLst/>
              </a:prstGeom>
              <a:solidFill>
                <a:srgbClr val="00206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F08712B1-066C-4C83-A615-EC0B654B7B06}"/>
                  </a:ext>
                </a:extLst>
              </p:cNvPr>
              <p:cNvSpPr/>
              <p:nvPr/>
            </p:nvSpPr>
            <p:spPr>
              <a:xfrm>
                <a:off x="6085399" y="517585"/>
                <a:ext cx="222511" cy="222511"/>
              </a:xfrm>
              <a:prstGeom prst="ellipse">
                <a:avLst/>
              </a:prstGeom>
              <a:solidFill>
                <a:srgbClr val="7030A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B53CAC3-DCE5-42F5-822C-805D8DCA6CDA}"/>
              </a:ext>
            </a:extLst>
          </p:cNvPr>
          <p:cNvSpPr/>
          <p:nvPr/>
        </p:nvSpPr>
        <p:spPr>
          <a:xfrm>
            <a:off x="387501" y="1771162"/>
            <a:ext cx="2983139" cy="4759033"/>
          </a:xfrm>
          <a:prstGeom prst="rect">
            <a:avLst/>
          </a:prstGeom>
          <a:solidFill>
            <a:schemeClr val="bg1">
              <a:lumMod val="65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6CE7C68-2654-4E57-91B8-2A7207C99F1C}"/>
              </a:ext>
            </a:extLst>
          </p:cNvPr>
          <p:cNvSpPr txBox="1"/>
          <p:nvPr/>
        </p:nvSpPr>
        <p:spPr>
          <a:xfrm>
            <a:off x="389789" y="1767239"/>
            <a:ext cx="2976710" cy="344005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US" altLang="ko-KR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AG RTD </a:t>
            </a:r>
            <a:r>
              <a:rPr lang="ko-KR" altLang="en-US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기판 추출 온도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05460B4-89D8-4D31-B942-50349663C2B2}"/>
              </a:ext>
            </a:extLst>
          </p:cNvPr>
          <p:cNvSpPr/>
          <p:nvPr/>
        </p:nvSpPr>
        <p:spPr>
          <a:xfrm>
            <a:off x="3470102" y="1762538"/>
            <a:ext cx="2983139" cy="4767658"/>
          </a:xfrm>
          <a:prstGeom prst="rect">
            <a:avLst/>
          </a:prstGeom>
          <a:solidFill>
            <a:schemeClr val="bg1">
              <a:lumMod val="65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FDE4E47-07B0-41E5-BBAB-0D7D07DB1BB3}"/>
              </a:ext>
            </a:extLst>
          </p:cNvPr>
          <p:cNvSpPr txBox="1"/>
          <p:nvPr/>
        </p:nvSpPr>
        <p:spPr>
          <a:xfrm>
            <a:off x="3470102" y="1767239"/>
            <a:ext cx="2976710" cy="344005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US" altLang="ko-KR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BUS </a:t>
            </a:r>
            <a:r>
              <a:rPr lang="ko-KR" altLang="en-US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공정 현상 탱크</a:t>
            </a:r>
            <a:r>
              <a:rPr lang="en-US" altLang="ko-KR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2</a:t>
            </a:r>
            <a:r>
              <a:rPr lang="ko-KR" altLang="en-US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 온도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28F6538-9C1F-4533-8B74-D8B19C193166}"/>
              </a:ext>
            </a:extLst>
          </p:cNvPr>
          <p:cNvSpPr/>
          <p:nvPr/>
        </p:nvSpPr>
        <p:spPr>
          <a:xfrm>
            <a:off x="6543986" y="1762538"/>
            <a:ext cx="2983139" cy="4767658"/>
          </a:xfrm>
          <a:prstGeom prst="rect">
            <a:avLst/>
          </a:prstGeom>
          <a:solidFill>
            <a:schemeClr val="bg1">
              <a:lumMod val="65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65D491E-1774-4C5E-8669-436713FF6748}"/>
              </a:ext>
            </a:extLst>
          </p:cNvPr>
          <p:cNvSpPr txBox="1"/>
          <p:nvPr/>
        </p:nvSpPr>
        <p:spPr>
          <a:xfrm>
            <a:off x="6543986" y="1767239"/>
            <a:ext cx="2976710" cy="344005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ko-KR" altLang="en-US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유전체 소성 </a:t>
            </a:r>
            <a:r>
              <a:rPr lang="ko-KR" altLang="en-US" sz="1400" dirty="0" err="1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소성로</a:t>
            </a:r>
            <a:r>
              <a:rPr lang="en-US" altLang="ko-KR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5</a:t>
            </a:r>
            <a:r>
              <a:rPr lang="ko-KR" altLang="en-US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 배기량</a:t>
            </a:r>
          </a:p>
        </p:txBody>
      </p:sp>
      <p:graphicFrame>
        <p:nvGraphicFramePr>
          <p:cNvPr id="29" name="표 21">
            <a:extLst>
              <a:ext uri="{FF2B5EF4-FFF2-40B4-BE49-F238E27FC236}">
                <a16:creationId xmlns:a16="http://schemas.microsoft.com/office/drawing/2014/main" id="{0F1B8F80-068C-43F5-98DA-76A8FFA2A9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4131613"/>
              </p:ext>
            </p:extLst>
          </p:nvPr>
        </p:nvGraphicFramePr>
        <p:xfrm>
          <a:off x="476860" y="4152548"/>
          <a:ext cx="2792552" cy="13764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39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786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880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OTF_ac"/>
                          <a:ea typeface="나눔스퀘어OTF_ac"/>
                        </a:rPr>
                        <a:t>46</a:t>
                      </a:r>
                      <a:r>
                        <a:rPr lang="ko-KR" alt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OTF_ac"/>
                          <a:ea typeface="나눔스퀘어OTF_ac"/>
                        </a:rPr>
                        <a:t>℃  이상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B212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</a:rPr>
                        <a:t>28.6%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</a:rPr>
                        <a:t> 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 Bold" panose="020B0600000101010101" pitchFamily="34" charset="-127"/>
                        <a:ea typeface="나눔스퀘어OTF_ac Bold" panose="020B0600000101010101" pitchFamily="34" charset="-127"/>
                      </a:endParaRPr>
                    </a:p>
                    <a:p>
                      <a:pPr algn="ctr"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_ac"/>
                          <a:ea typeface="나눔스퀘어OTF_ac"/>
                        </a:rPr>
                        <a:t>(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_ac"/>
                          <a:ea typeface="나눔스퀘어OTF_ac"/>
                        </a:rPr>
                        <a:t>불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latin typeface="나눔스퀘어OTF_ac"/>
                          <a:ea typeface="나눔스퀘어OTF_ac"/>
                        </a:rPr>
                        <a:t>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latin typeface="나눔스퀘어OTF_ac"/>
                          <a:ea typeface="나눔스퀘어OTF_ac"/>
                        </a:rPr>
                        <a:t>300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latin typeface="나눔스퀘어OTF_ac"/>
                          <a:ea typeface="나눔스퀘어OTF_ac"/>
                        </a:rPr>
                        <a:t>개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latin typeface="나눔스퀘어OTF_ac"/>
                          <a:ea typeface="나눔스퀘어OTF_ac"/>
                        </a:rPr>
                        <a:t>/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latin typeface="나눔스퀘어OTF_ac"/>
                          <a:ea typeface="나눔스퀘어OTF_ac"/>
                        </a:rPr>
                        <a:t> 양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latin typeface="나눔스퀘어OTF_ac"/>
                          <a:ea typeface="나눔스퀘어OTF_ac"/>
                        </a:rPr>
                        <a:t>748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latin typeface="나눔스퀘어OTF_ac"/>
                          <a:ea typeface="나눔스퀘어OTF_ac"/>
                        </a:rPr>
                        <a:t>개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_ac"/>
                          <a:ea typeface="나눔스퀘어OTF_ac"/>
                        </a:rPr>
                        <a:t>)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880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OTF_ac"/>
                          <a:ea typeface="나눔스퀘어OTF_ac"/>
                        </a:rPr>
                        <a:t>46</a:t>
                      </a:r>
                      <a:r>
                        <a:rPr lang="ko-KR" alt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OTF_ac"/>
                          <a:ea typeface="나눔스퀘어OTF_ac"/>
                        </a:rPr>
                        <a:t>℃  미만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B212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</a:rPr>
                        <a:t>4.1%</a:t>
                      </a:r>
                    </a:p>
                    <a:p>
                      <a:pPr algn="ctr"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_ac"/>
                          <a:ea typeface="나눔스퀘어OTF_ac"/>
                        </a:rPr>
                        <a:t>(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latin typeface="나눔스퀘어OTF_ac"/>
                          <a:ea typeface="나눔스퀘어OTF_ac"/>
                        </a:rPr>
                        <a:t>불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latin typeface="나눔스퀘어OTF_ac"/>
                          <a:ea typeface="나눔스퀘어OTF_ac"/>
                        </a:rPr>
                        <a:t>121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latin typeface="나눔스퀘어OTF_ac"/>
                          <a:ea typeface="나눔스퀘어OTF_ac"/>
                        </a:rPr>
                        <a:t>개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latin typeface="나눔스퀘어OTF_ac"/>
                          <a:ea typeface="나눔스퀘어OTF_ac"/>
                        </a:rPr>
                        <a:t>/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latin typeface="나눔스퀘어OTF_ac"/>
                          <a:ea typeface="나눔스퀘어OTF_ac"/>
                        </a:rPr>
                        <a:t> 양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latin typeface="나눔스퀘어OTF_ac"/>
                          <a:ea typeface="나눔스퀘어OTF_ac"/>
                        </a:rPr>
                        <a:t>2813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latin typeface="나눔스퀘어OTF_ac"/>
                          <a:ea typeface="나눔스퀘어OTF_ac"/>
                        </a:rPr>
                        <a:t>개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_ac"/>
                          <a:ea typeface="나눔스퀘어OTF_ac"/>
                        </a:rPr>
                        <a:t>)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880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_ac"/>
                          <a:ea typeface="나눔스퀘어OTF_ac"/>
                        </a:rPr>
                        <a:t>전체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latin typeface="나눔스퀘어OTF_ac"/>
                        <a:ea typeface="나눔스퀘어OTF_ac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</a:rPr>
                        <a:t>10.6%</a:t>
                      </a:r>
                    </a:p>
                    <a:p>
                      <a:pPr algn="ctr"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_ac"/>
                          <a:ea typeface="나눔스퀘어OTF_ac"/>
                        </a:rPr>
                        <a:t>(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_ac"/>
                          <a:ea typeface="나눔스퀘어OTF_ac"/>
                        </a:rPr>
                        <a:t>불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_ac"/>
                          <a:ea typeface="나눔스퀘어OTF_ac"/>
                        </a:rPr>
                        <a:t>421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_ac"/>
                          <a:ea typeface="나눔스퀘어OTF_ac"/>
                        </a:rPr>
                        <a:t>개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_ac"/>
                          <a:ea typeface="나눔스퀘어OTF_ac"/>
                        </a:rPr>
                        <a:t>/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_ac"/>
                          <a:ea typeface="나눔스퀘어OTF_ac"/>
                        </a:rPr>
                        <a:t> 양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_ac"/>
                          <a:ea typeface="나눔스퀘어OTF_ac"/>
                        </a:rPr>
                        <a:t>3561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_ac"/>
                          <a:ea typeface="나눔스퀘어OTF_ac"/>
                        </a:rPr>
                        <a:t>개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_ac"/>
                          <a:ea typeface="나눔스퀘어OTF_ac"/>
                        </a:rPr>
                        <a:t>)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0" name="_x632142568">
            <a:extLst>
              <a:ext uri="{FF2B5EF4-FFF2-40B4-BE49-F238E27FC236}">
                <a16:creationId xmlns:a16="http://schemas.microsoft.com/office/drawing/2014/main" id="{4F877089-8F4E-49C2-B8CD-547D478DCE86}"/>
              </a:ext>
            </a:extLst>
          </p:cNvPr>
          <p:cNvSpPr>
            <a:spLocks noChangeArrowheads="1"/>
          </p:cNvSpPr>
          <p:nvPr/>
        </p:nvSpPr>
        <p:spPr>
          <a:xfrm>
            <a:off x="411273" y="5554972"/>
            <a:ext cx="2983139" cy="91020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/>
          <a:p>
            <a:pPr lvl="0" algn="ctr" defTabSz="914400" ea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1600" dirty="0">
                <a:solidFill>
                  <a:srgbClr val="00000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온도 </a:t>
            </a:r>
            <a:r>
              <a:rPr lang="en-US" altLang="ko-KR" sz="1600" dirty="0">
                <a:solidFill>
                  <a:srgbClr val="00000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46</a:t>
            </a:r>
            <a:r>
              <a:rPr lang="ko-KR" altLang="en-US" sz="1600" dirty="0">
                <a:solidFill>
                  <a:srgbClr val="00000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℃ 이상 불량률 증가</a:t>
            </a:r>
          </a:p>
        </p:txBody>
      </p:sp>
      <p:graphicFrame>
        <p:nvGraphicFramePr>
          <p:cNvPr id="31" name="차트 30">
            <a:extLst>
              <a:ext uri="{FF2B5EF4-FFF2-40B4-BE49-F238E27FC236}">
                <a16:creationId xmlns:a16="http://schemas.microsoft.com/office/drawing/2014/main" id="{16459A9D-5D4B-441F-BBAF-5D46DEABC51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4179986"/>
              </p:ext>
            </p:extLst>
          </p:nvPr>
        </p:nvGraphicFramePr>
        <p:xfrm>
          <a:off x="3461385" y="1868983"/>
          <a:ext cx="2991856" cy="249889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33" name="표 21">
            <a:extLst>
              <a:ext uri="{FF2B5EF4-FFF2-40B4-BE49-F238E27FC236}">
                <a16:creationId xmlns:a16="http://schemas.microsoft.com/office/drawing/2014/main" id="{D58C9B01-1744-4F75-9427-367F1F0E40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4082927"/>
              </p:ext>
            </p:extLst>
          </p:nvPr>
        </p:nvGraphicFramePr>
        <p:xfrm>
          <a:off x="3550835" y="4152548"/>
          <a:ext cx="2792552" cy="13764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39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786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880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OTF_ac"/>
                          <a:ea typeface="나눔스퀘어OTF_ac"/>
                        </a:rPr>
                        <a:t>31.5℃ </a:t>
                      </a:r>
                      <a:r>
                        <a:rPr lang="ko-KR" alt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OTF_ac"/>
                          <a:ea typeface="나눔스퀘어OTF_ac"/>
                        </a:rPr>
                        <a:t>이상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B212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</a:rPr>
                        <a:t>88.1%</a:t>
                      </a:r>
                    </a:p>
                    <a:p>
                      <a:pPr algn="ctr"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_ac"/>
                          <a:ea typeface="나눔스퀘어OTF_ac"/>
                        </a:rPr>
                        <a:t>(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_ac"/>
                          <a:ea typeface="나눔스퀘어OTF_ac"/>
                        </a:rPr>
                        <a:t>불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_ac"/>
                          <a:ea typeface="나눔스퀘어OTF_ac"/>
                        </a:rPr>
                        <a:t>119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_ac"/>
                          <a:ea typeface="나눔스퀘어OTF_ac"/>
                        </a:rPr>
                        <a:t>개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_ac"/>
                          <a:ea typeface="나눔스퀘어OTF_ac"/>
                        </a:rPr>
                        <a:t>/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_ac"/>
                          <a:ea typeface="나눔스퀘어OTF_ac"/>
                        </a:rPr>
                        <a:t> 양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_ac"/>
                          <a:ea typeface="나눔스퀘어OTF_ac"/>
                        </a:rPr>
                        <a:t>16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_ac"/>
                          <a:ea typeface="나눔스퀘어OTF_ac"/>
                        </a:rPr>
                        <a:t>개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_ac"/>
                          <a:ea typeface="나눔스퀘어OTF_ac"/>
                        </a:rPr>
                        <a:t>)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880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OTF_ac"/>
                          <a:ea typeface="나눔스퀘어OTF_ac"/>
                        </a:rPr>
                        <a:t>31.5℃  </a:t>
                      </a:r>
                      <a:r>
                        <a:rPr lang="ko-KR" alt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OTF_ac"/>
                          <a:ea typeface="나눔스퀘어OTF_ac"/>
                        </a:rPr>
                        <a:t>미만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B212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</a:rPr>
                        <a:t>7.9%</a:t>
                      </a:r>
                    </a:p>
                    <a:p>
                      <a:pPr algn="ctr"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_ac"/>
                          <a:ea typeface="나눔스퀘어OTF_ac"/>
                        </a:rPr>
                        <a:t>(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latin typeface="나눔스퀘어OTF_ac"/>
                          <a:ea typeface="나눔스퀘어OTF_ac"/>
                        </a:rPr>
                        <a:t>불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latin typeface="나눔스퀘어OTF_ac"/>
                          <a:ea typeface="나눔스퀘어OTF_ac"/>
                        </a:rPr>
                        <a:t>302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latin typeface="나눔스퀘어OTF_ac"/>
                          <a:ea typeface="나눔스퀘어OTF_ac"/>
                        </a:rPr>
                        <a:t>개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latin typeface="나눔스퀘어OTF_ac"/>
                          <a:ea typeface="나눔스퀘어OTF_ac"/>
                        </a:rPr>
                        <a:t>/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latin typeface="나눔스퀘어OTF_ac"/>
                          <a:ea typeface="나눔스퀘어OTF_ac"/>
                        </a:rPr>
                        <a:t> 양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latin typeface="나눔스퀘어OTF_ac"/>
                          <a:ea typeface="나눔스퀘어OTF_ac"/>
                        </a:rPr>
                        <a:t>3542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latin typeface="나눔스퀘어OTF_ac"/>
                          <a:ea typeface="나눔스퀘어OTF_ac"/>
                        </a:rPr>
                        <a:t>개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_ac"/>
                          <a:ea typeface="나눔스퀘어OTF_ac"/>
                        </a:rPr>
                        <a:t>)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880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_ac"/>
                          <a:ea typeface="나눔스퀘어OTF_ac"/>
                        </a:rPr>
                        <a:t>전체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latin typeface="나눔스퀘어OTF_ac"/>
                        <a:ea typeface="나눔스퀘어OTF_ac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</a:rPr>
                        <a:t>10.6%</a:t>
                      </a:r>
                    </a:p>
                    <a:p>
                      <a:pPr algn="ctr"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_ac"/>
                          <a:ea typeface="나눔스퀘어OTF_ac"/>
                        </a:rPr>
                        <a:t>(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_ac"/>
                          <a:ea typeface="나눔스퀘어OTF_ac"/>
                        </a:rPr>
                        <a:t>불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_ac"/>
                          <a:ea typeface="나눔스퀘어OTF_ac"/>
                        </a:rPr>
                        <a:t>421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_ac"/>
                          <a:ea typeface="나눔스퀘어OTF_ac"/>
                        </a:rPr>
                        <a:t>개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_ac"/>
                          <a:ea typeface="나눔스퀘어OTF_ac"/>
                        </a:rPr>
                        <a:t>/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_ac"/>
                          <a:ea typeface="나눔스퀘어OTF_ac"/>
                        </a:rPr>
                        <a:t> 양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_ac"/>
                          <a:ea typeface="나눔스퀘어OTF_ac"/>
                        </a:rPr>
                        <a:t>3561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_ac"/>
                          <a:ea typeface="나눔스퀘어OTF_ac"/>
                        </a:rPr>
                        <a:t>개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_ac"/>
                          <a:ea typeface="나눔스퀘어OTF_ac"/>
                        </a:rPr>
                        <a:t>)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4391796"/>
                  </a:ext>
                </a:extLst>
              </a:tr>
            </a:tbl>
          </a:graphicData>
        </a:graphic>
      </p:graphicFrame>
      <p:sp>
        <p:nvSpPr>
          <p:cNvPr id="36" name="_x632142568">
            <a:extLst>
              <a:ext uri="{FF2B5EF4-FFF2-40B4-BE49-F238E27FC236}">
                <a16:creationId xmlns:a16="http://schemas.microsoft.com/office/drawing/2014/main" id="{00F94D0C-5FC7-4233-A06D-0D06895ECF60}"/>
              </a:ext>
            </a:extLst>
          </p:cNvPr>
          <p:cNvSpPr>
            <a:spLocks noChangeArrowheads="1"/>
          </p:cNvSpPr>
          <p:nvPr/>
        </p:nvSpPr>
        <p:spPr>
          <a:xfrm>
            <a:off x="3485157" y="5554972"/>
            <a:ext cx="2983139" cy="91020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/>
          <a:p>
            <a:pPr lvl="0" algn="ctr" defTabSz="914400" ea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1600" dirty="0">
                <a:solidFill>
                  <a:srgbClr val="00000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온도 </a:t>
            </a:r>
            <a:r>
              <a:rPr lang="en-US" altLang="ko-KR" sz="1600" dirty="0">
                <a:solidFill>
                  <a:srgbClr val="00000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31.5</a:t>
            </a:r>
            <a:r>
              <a:rPr lang="ko-KR" altLang="en-US" sz="1600" dirty="0">
                <a:solidFill>
                  <a:srgbClr val="00000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℃ 이상 불량률 증가</a:t>
            </a:r>
          </a:p>
        </p:txBody>
      </p:sp>
      <p:graphicFrame>
        <p:nvGraphicFramePr>
          <p:cNvPr id="38" name="차트 37">
            <a:extLst>
              <a:ext uri="{FF2B5EF4-FFF2-40B4-BE49-F238E27FC236}">
                <a16:creationId xmlns:a16="http://schemas.microsoft.com/office/drawing/2014/main" id="{30E1C19C-5519-4945-9142-21153B29467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45050175"/>
              </p:ext>
            </p:extLst>
          </p:nvPr>
        </p:nvGraphicFramePr>
        <p:xfrm>
          <a:off x="6556844" y="1938730"/>
          <a:ext cx="2959367" cy="25154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39" name="표 21">
            <a:extLst>
              <a:ext uri="{FF2B5EF4-FFF2-40B4-BE49-F238E27FC236}">
                <a16:creationId xmlns:a16="http://schemas.microsoft.com/office/drawing/2014/main" id="{5BF61C33-9789-41D0-9FF0-6F91571E4A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8731516"/>
              </p:ext>
            </p:extLst>
          </p:nvPr>
        </p:nvGraphicFramePr>
        <p:xfrm>
          <a:off x="6609664" y="4152548"/>
          <a:ext cx="2792552" cy="13764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39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786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880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OTF_ac"/>
                          <a:ea typeface="나눔스퀘어OTF_ac"/>
                        </a:rPr>
                        <a:t>3243㎥/min </a:t>
                      </a:r>
                      <a:r>
                        <a:rPr lang="ko-KR" alt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OTF_ac"/>
                          <a:ea typeface="나눔스퀘어OTF_ac"/>
                        </a:rPr>
                        <a:t>미만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B212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</a:rPr>
                        <a:t>66.3%</a:t>
                      </a:r>
                    </a:p>
                    <a:p>
                      <a:pPr algn="ctr"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_ac"/>
                          <a:ea typeface="나눔스퀘어OTF_ac"/>
                        </a:rPr>
                        <a:t>(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latin typeface="나눔스퀘어OTF_ac"/>
                          <a:ea typeface="나눔스퀘어OTF_ac"/>
                        </a:rPr>
                        <a:t>불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latin typeface="나눔스퀘어OTF_ac"/>
                          <a:ea typeface="나눔스퀘어OTF_ac"/>
                        </a:rPr>
                        <a:t>69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latin typeface="나눔스퀘어OTF_ac"/>
                          <a:ea typeface="나눔스퀘어OTF_ac"/>
                        </a:rPr>
                        <a:t>개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latin typeface="나눔스퀘어OTF_ac"/>
                          <a:ea typeface="나눔스퀘어OTF_ac"/>
                        </a:rPr>
                        <a:t>/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latin typeface="나눔스퀘어OTF_ac"/>
                          <a:ea typeface="나눔스퀘어OTF_ac"/>
                        </a:rPr>
                        <a:t> 양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latin typeface="나눔스퀘어OTF_ac"/>
                          <a:ea typeface="나눔스퀘어OTF_ac"/>
                        </a:rPr>
                        <a:t>35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latin typeface="나눔스퀘어OTF_ac"/>
                          <a:ea typeface="나눔스퀘어OTF_ac"/>
                        </a:rPr>
                        <a:t>개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_ac"/>
                          <a:ea typeface="나눔스퀘어OTF_ac"/>
                        </a:rPr>
                        <a:t>)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880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OTF_ac"/>
                          <a:ea typeface="나눔스퀘어OTF_ac"/>
                        </a:rPr>
                        <a:t>3243㎥/min </a:t>
                      </a:r>
                      <a:r>
                        <a:rPr lang="ko-KR" alt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OTF_ac"/>
                          <a:ea typeface="나눔스퀘어OTF_ac"/>
                        </a:rPr>
                        <a:t>이상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B212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</a:rPr>
                        <a:t>9.1%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</a:rPr>
                        <a:t> 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 Bold" panose="020B0600000101010101" pitchFamily="34" charset="-127"/>
                        <a:ea typeface="나눔스퀘어OTF_ac Bold" panose="020B0600000101010101" pitchFamily="34" charset="-127"/>
                      </a:endParaRPr>
                    </a:p>
                    <a:p>
                      <a:pPr algn="ctr"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_ac"/>
                          <a:ea typeface="나눔스퀘어OTF_ac"/>
                        </a:rPr>
                        <a:t>(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_ac"/>
                          <a:ea typeface="나눔스퀘어OTF_ac"/>
                        </a:rPr>
                        <a:t>불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latin typeface="나눔스퀘어OTF_ac"/>
                          <a:ea typeface="나눔스퀘어OTF_ac"/>
                        </a:rPr>
                        <a:t>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latin typeface="나눔스퀘어OTF_ac"/>
                          <a:ea typeface="나눔스퀘어OTF_ac"/>
                        </a:rPr>
                        <a:t>352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latin typeface="나눔스퀘어OTF_ac"/>
                          <a:ea typeface="나눔스퀘어OTF_ac"/>
                        </a:rPr>
                        <a:t>개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latin typeface="나눔스퀘어OTF_ac"/>
                          <a:ea typeface="나눔스퀘어OTF_ac"/>
                        </a:rPr>
                        <a:t>/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latin typeface="나눔스퀘어OTF_ac"/>
                          <a:ea typeface="나눔스퀘어OTF_ac"/>
                        </a:rPr>
                        <a:t> 양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latin typeface="나눔스퀘어OTF_ac"/>
                          <a:ea typeface="나눔스퀘어OTF_ac"/>
                        </a:rPr>
                        <a:t>3524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latin typeface="나눔스퀘어OTF_ac"/>
                          <a:ea typeface="나눔스퀘어OTF_ac"/>
                        </a:rPr>
                        <a:t>개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_ac"/>
                          <a:ea typeface="나눔스퀘어OTF_ac"/>
                        </a:rPr>
                        <a:t>)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880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_ac"/>
                          <a:ea typeface="나눔스퀘어OTF_ac"/>
                        </a:rPr>
                        <a:t>전체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latin typeface="나눔스퀘어OTF_ac"/>
                        <a:ea typeface="나눔스퀘어OTF_ac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</a:rPr>
                        <a:t>10.6%</a:t>
                      </a:r>
                    </a:p>
                    <a:p>
                      <a:pPr algn="ctr"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_ac"/>
                          <a:ea typeface="나눔스퀘어OTF_ac"/>
                        </a:rPr>
                        <a:t>(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_ac"/>
                          <a:ea typeface="나눔스퀘어OTF_ac"/>
                        </a:rPr>
                        <a:t>불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_ac"/>
                          <a:ea typeface="나눔스퀘어OTF_ac"/>
                        </a:rPr>
                        <a:t>421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_ac"/>
                          <a:ea typeface="나눔스퀘어OTF_ac"/>
                        </a:rPr>
                        <a:t>개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_ac"/>
                          <a:ea typeface="나눔스퀘어OTF_ac"/>
                        </a:rPr>
                        <a:t>/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_ac"/>
                          <a:ea typeface="나눔스퀘어OTF_ac"/>
                        </a:rPr>
                        <a:t> 양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_ac"/>
                          <a:ea typeface="나눔스퀘어OTF_ac"/>
                        </a:rPr>
                        <a:t>3561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_ac"/>
                          <a:ea typeface="나눔스퀘어OTF_ac"/>
                        </a:rPr>
                        <a:t>개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_ac"/>
                          <a:ea typeface="나눔스퀘어OTF_ac"/>
                        </a:rPr>
                        <a:t>)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0" name="_x632142568">
            <a:extLst>
              <a:ext uri="{FF2B5EF4-FFF2-40B4-BE49-F238E27FC236}">
                <a16:creationId xmlns:a16="http://schemas.microsoft.com/office/drawing/2014/main" id="{03EF9CBD-C62C-4EC8-BE4C-FF5FFDE3BC35}"/>
              </a:ext>
            </a:extLst>
          </p:cNvPr>
          <p:cNvSpPr>
            <a:spLocks noChangeArrowheads="1"/>
          </p:cNvSpPr>
          <p:nvPr/>
        </p:nvSpPr>
        <p:spPr>
          <a:xfrm>
            <a:off x="6522996" y="5561994"/>
            <a:ext cx="2983139" cy="91020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/>
          <a:p>
            <a:pPr lvl="0" algn="ctr" defTabSz="914400" ea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1600" dirty="0">
                <a:solidFill>
                  <a:srgbClr val="00000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배기량 </a:t>
            </a:r>
            <a:r>
              <a:rPr lang="en-US" altLang="ko-KR" sz="1600" dirty="0">
                <a:solidFill>
                  <a:srgbClr val="00000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3243㎥/min </a:t>
            </a:r>
            <a:r>
              <a:rPr lang="ko-KR" altLang="en-US" sz="1600" dirty="0">
                <a:solidFill>
                  <a:srgbClr val="00000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미만</a:t>
            </a:r>
            <a:endParaRPr lang="en-US" altLang="ko-KR" sz="1600" dirty="0">
              <a:solidFill>
                <a:srgbClr val="000000"/>
              </a:solidFill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  <a:p>
            <a:pPr lvl="0" algn="ctr" defTabSz="914400" ea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1600" dirty="0">
                <a:solidFill>
                  <a:srgbClr val="00000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불량률 증가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3130D40-6073-47DC-8ACD-9D9908BBD01F}"/>
              </a:ext>
            </a:extLst>
          </p:cNvPr>
          <p:cNvSpPr/>
          <p:nvPr/>
        </p:nvSpPr>
        <p:spPr>
          <a:xfrm>
            <a:off x="-5315" y="1152738"/>
            <a:ext cx="9906000" cy="352279"/>
          </a:xfrm>
          <a:prstGeom prst="rect">
            <a:avLst/>
          </a:prstGeom>
          <a:solidFill>
            <a:srgbClr val="00206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Vital Few </a:t>
            </a:r>
            <a:r>
              <a:rPr lang="ko-KR" altLang="en-US" dirty="0">
                <a:solidFill>
                  <a:schemeClr val="bg1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공정별 불량률 추이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4649DD8-D2E2-4E53-A460-5CDABDD488EC}"/>
              </a:ext>
            </a:extLst>
          </p:cNvPr>
          <p:cNvSpPr txBox="1"/>
          <p:nvPr/>
        </p:nvSpPr>
        <p:spPr>
          <a:xfrm>
            <a:off x="2819792" y="216281"/>
            <a:ext cx="1624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Vital Few</a:t>
            </a:r>
            <a:r>
              <a:rPr lang="ko-KR" altLang="en-US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 선정</a:t>
            </a:r>
          </a:p>
        </p:txBody>
      </p:sp>
      <p:graphicFrame>
        <p:nvGraphicFramePr>
          <p:cNvPr id="34" name="차트 33">
            <a:extLst>
              <a:ext uri="{FF2B5EF4-FFF2-40B4-BE49-F238E27FC236}">
                <a16:creationId xmlns:a16="http://schemas.microsoft.com/office/drawing/2014/main" id="{759FFF4F-1021-4EBE-B13E-11BB4FA0CDD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63172407"/>
              </p:ext>
            </p:extLst>
          </p:nvPr>
        </p:nvGraphicFramePr>
        <p:xfrm>
          <a:off x="385304" y="1884523"/>
          <a:ext cx="2970804" cy="251031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8CB8FD7E-A017-4682-BAD7-9849E75C7F06}"/>
              </a:ext>
            </a:extLst>
          </p:cNvPr>
          <p:cNvSpPr/>
          <p:nvPr/>
        </p:nvSpPr>
        <p:spPr>
          <a:xfrm>
            <a:off x="2311879" y="2320277"/>
            <a:ext cx="897146" cy="1260548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DE3F7BF2-3EB7-402A-B279-4E1FC6A35D64}"/>
              </a:ext>
            </a:extLst>
          </p:cNvPr>
          <p:cNvSpPr/>
          <p:nvPr/>
        </p:nvSpPr>
        <p:spPr>
          <a:xfrm>
            <a:off x="5525082" y="2320277"/>
            <a:ext cx="818305" cy="1260548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A9075253-4330-4ED5-B06B-9C843744110F}"/>
              </a:ext>
            </a:extLst>
          </p:cNvPr>
          <p:cNvSpPr/>
          <p:nvPr/>
        </p:nvSpPr>
        <p:spPr>
          <a:xfrm>
            <a:off x="6775816" y="2320277"/>
            <a:ext cx="979331" cy="1260548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F121B2E-5E0B-418E-953B-E78F21434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57DA9-D061-434C-A620-33FE0A54C448}" type="slidenum">
              <a:rPr lang="ko-KR" altLang="en-US" smtClean="0"/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816740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3815</TotalTime>
  <Words>4805</Words>
  <Application>Microsoft Office PowerPoint</Application>
  <PresentationFormat>A4 용지(210x297mm)</PresentationFormat>
  <Paragraphs>1335</Paragraphs>
  <Slides>40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40</vt:i4>
      </vt:variant>
    </vt:vector>
  </HeadingPairs>
  <TitlesOfParts>
    <vt:vector size="51" baseType="lpstr">
      <vt:lpstr>맑은 고딕</vt:lpstr>
      <vt:lpstr>Calibri</vt:lpstr>
      <vt:lpstr>나눔스퀘어OTF_ac Bold</vt:lpstr>
      <vt:lpstr>Cambria Math</vt:lpstr>
      <vt:lpstr>나눔스퀘어</vt:lpstr>
      <vt:lpstr>나눔스퀘어OTF_ac</vt:lpstr>
      <vt:lpstr>Calibri Light</vt:lpstr>
      <vt:lpstr>나눔스퀘어OTF_ac ExtraBold</vt:lpstr>
      <vt:lpstr>Arial</vt:lpstr>
      <vt:lpstr>나눔고딕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Seo Hyemin</dc:creator>
  <cp:lastModifiedBy>Seo Hyemin</cp:lastModifiedBy>
  <cp:revision>306</cp:revision>
  <dcterms:created xsi:type="dcterms:W3CDTF">2020-02-19T13:37:33Z</dcterms:created>
  <dcterms:modified xsi:type="dcterms:W3CDTF">2020-05-08T07:49:28Z</dcterms:modified>
</cp:coreProperties>
</file>